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handoutMasterIdLst>
    <p:handoutMasterId r:id="rId75"/>
  </p:handoutMasterIdLst>
  <p:sldIdLst>
    <p:sldId id="551" r:id="rId2"/>
    <p:sldId id="373" r:id="rId3"/>
    <p:sldId id="588" r:id="rId4"/>
    <p:sldId id="568" r:id="rId5"/>
    <p:sldId id="575" r:id="rId6"/>
    <p:sldId id="607" r:id="rId7"/>
    <p:sldId id="375" r:id="rId8"/>
    <p:sldId id="387" r:id="rId9"/>
    <p:sldId id="548" r:id="rId10"/>
    <p:sldId id="394" r:id="rId11"/>
    <p:sldId id="596" r:id="rId12"/>
    <p:sldId id="505" r:id="rId13"/>
    <p:sldId id="446" r:id="rId14"/>
    <p:sldId id="590" r:id="rId15"/>
    <p:sldId id="592" r:id="rId16"/>
    <p:sldId id="523" r:id="rId17"/>
    <p:sldId id="583" r:id="rId18"/>
    <p:sldId id="528" r:id="rId19"/>
    <p:sldId id="569" r:id="rId20"/>
    <p:sldId id="593" r:id="rId21"/>
    <p:sldId id="595" r:id="rId22"/>
    <p:sldId id="573" r:id="rId23"/>
    <p:sldId id="460" r:id="rId24"/>
    <p:sldId id="467" r:id="rId25"/>
    <p:sldId id="544" r:id="rId26"/>
    <p:sldId id="448" r:id="rId27"/>
    <p:sldId id="578" r:id="rId28"/>
    <p:sldId id="434" r:id="rId29"/>
    <p:sldId id="435" r:id="rId30"/>
    <p:sldId id="463" r:id="rId31"/>
    <p:sldId id="576" r:id="rId32"/>
    <p:sldId id="577" r:id="rId33"/>
    <p:sldId id="506" r:id="rId34"/>
    <p:sldId id="585" r:id="rId35"/>
    <p:sldId id="509" r:id="rId36"/>
    <p:sldId id="599" r:id="rId37"/>
    <p:sldId id="501" r:id="rId38"/>
    <p:sldId id="570" r:id="rId39"/>
    <p:sldId id="600" r:id="rId40"/>
    <p:sldId id="541" r:id="rId41"/>
    <p:sldId id="542" r:id="rId42"/>
    <p:sldId id="507" r:id="rId43"/>
    <p:sldId id="453" r:id="rId44"/>
    <p:sldId id="454" r:id="rId45"/>
    <p:sldId id="608" r:id="rId46"/>
    <p:sldId id="609" r:id="rId47"/>
    <p:sldId id="464" r:id="rId48"/>
    <p:sldId id="564" r:id="rId49"/>
    <p:sldId id="565" r:id="rId50"/>
    <p:sldId id="563" r:id="rId51"/>
    <p:sldId id="465" r:id="rId52"/>
    <p:sldId id="508" r:id="rId53"/>
    <p:sldId id="424" r:id="rId54"/>
    <p:sldId id="426" r:id="rId55"/>
    <p:sldId id="436" r:id="rId56"/>
    <p:sldId id="486" r:id="rId57"/>
    <p:sldId id="372" r:id="rId58"/>
    <p:sldId id="601" r:id="rId59"/>
    <p:sldId id="476" r:id="rId60"/>
    <p:sldId id="550" r:id="rId61"/>
    <p:sldId id="468" r:id="rId62"/>
    <p:sldId id="606" r:id="rId63"/>
    <p:sldId id="571" r:id="rId64"/>
    <p:sldId id="602" r:id="rId65"/>
    <p:sldId id="603" r:id="rId66"/>
    <p:sldId id="604" r:id="rId67"/>
    <p:sldId id="445" r:id="rId68"/>
    <p:sldId id="477" r:id="rId69"/>
    <p:sldId id="418" r:id="rId70"/>
    <p:sldId id="545" r:id="rId71"/>
    <p:sldId id="546" r:id="rId72"/>
    <p:sldId id="572" r:id="rId73"/>
  </p:sldIdLst>
  <p:sldSz cx="9144000" cy="6858000" type="screen4x3"/>
  <p:notesSz cx="7104063" cy="10234613"/>
  <p:defaultTextStyle>
    <a:defPPr>
      <a:defRPr lang="en-GB"/>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2" userDrawn="1">
          <p15:clr>
            <a:srgbClr val="A4A3A4"/>
          </p15:clr>
        </p15:guide>
        <p15:guide id="2" pos="223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009900"/>
    <a:srgbClr val="008000"/>
    <a:srgbClr val="008080"/>
    <a:srgbClr val="FF9966"/>
    <a:srgbClr val="FF9900"/>
    <a:srgbClr val="99CC00"/>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9293" autoAdjust="0"/>
  </p:normalViewPr>
  <p:slideViewPr>
    <p:cSldViewPr>
      <p:cViewPr varScale="1">
        <p:scale>
          <a:sx n="82" d="100"/>
          <a:sy n="82" d="100"/>
        </p:scale>
        <p:origin x="1402" y="72"/>
      </p:cViewPr>
      <p:guideLst>
        <p:guide orient="horz" pos="2160"/>
        <p:guide pos="2880"/>
      </p:guideLst>
    </p:cSldViewPr>
  </p:slideViewPr>
  <p:outlineViewPr>
    <p:cViewPr>
      <p:scale>
        <a:sx n="33" d="100"/>
        <a:sy n="33" d="100"/>
      </p:scale>
      <p:origin x="0" y="7986"/>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55" d="100"/>
          <a:sy n="55" d="100"/>
        </p:scale>
        <p:origin x="-1794" y="-78"/>
      </p:cViewPr>
      <p:guideLst>
        <p:guide orient="horz" pos="3222"/>
        <p:guide pos="2239"/>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017514C6-18CF-EFAB-A19F-731D43CABC9A}"/>
              </a:ext>
            </a:extLst>
          </p:cNvPr>
          <p:cNvSpPr>
            <a:spLocks noGrp="1" noChangeArrowheads="1"/>
          </p:cNvSpPr>
          <p:nvPr>
            <p:ph type="hdr" sz="quarter"/>
          </p:nvPr>
        </p:nvSpPr>
        <p:spPr bwMode="auto">
          <a:xfrm>
            <a:off x="0" y="1"/>
            <a:ext cx="3077263" cy="512763"/>
          </a:xfrm>
          <a:prstGeom prst="rect">
            <a:avLst/>
          </a:prstGeom>
          <a:noFill/>
          <a:ln w="9525">
            <a:noFill/>
            <a:miter lim="800000"/>
            <a:headEnd/>
            <a:tailEnd/>
          </a:ln>
          <a:effectLst/>
        </p:spPr>
        <p:txBody>
          <a:bodyPr vert="horz" wrap="square" lIns="95450" tIns="47725" rIns="95450" bIns="47725" numCol="1" anchor="t" anchorCtr="0" compatLnSpc="1">
            <a:prstTxWarp prst="textNoShape">
              <a:avLst/>
            </a:prstTxWarp>
          </a:bodyPr>
          <a:lstStyle>
            <a:lvl1pPr defTabSz="955333" eaLnBrk="1" hangingPunct="1">
              <a:defRPr sz="1100">
                <a:latin typeface="Arial" charset="0"/>
              </a:defRPr>
            </a:lvl1pPr>
          </a:lstStyle>
          <a:p>
            <a:pPr>
              <a:defRPr/>
            </a:pPr>
            <a:endParaRPr lang="de-DE"/>
          </a:p>
        </p:txBody>
      </p:sp>
      <p:sp>
        <p:nvSpPr>
          <p:cNvPr id="29699" name="Rectangle 3">
            <a:extLst>
              <a:ext uri="{FF2B5EF4-FFF2-40B4-BE49-F238E27FC236}">
                <a16:creationId xmlns:a16="http://schemas.microsoft.com/office/drawing/2014/main" id="{112DCB0D-C524-34A4-16BF-DBF322390FC3}"/>
              </a:ext>
            </a:extLst>
          </p:cNvPr>
          <p:cNvSpPr>
            <a:spLocks noGrp="1" noChangeArrowheads="1"/>
          </p:cNvSpPr>
          <p:nvPr>
            <p:ph type="dt" sz="quarter" idx="1"/>
          </p:nvPr>
        </p:nvSpPr>
        <p:spPr bwMode="auto">
          <a:xfrm>
            <a:off x="4026801" y="1"/>
            <a:ext cx="3077263" cy="512763"/>
          </a:xfrm>
          <a:prstGeom prst="rect">
            <a:avLst/>
          </a:prstGeom>
          <a:noFill/>
          <a:ln w="9525">
            <a:noFill/>
            <a:miter lim="800000"/>
            <a:headEnd/>
            <a:tailEnd/>
          </a:ln>
          <a:effectLst/>
        </p:spPr>
        <p:txBody>
          <a:bodyPr vert="horz" wrap="square" lIns="95450" tIns="47725" rIns="95450" bIns="47725" numCol="1" anchor="t" anchorCtr="0" compatLnSpc="1">
            <a:prstTxWarp prst="textNoShape">
              <a:avLst/>
            </a:prstTxWarp>
          </a:bodyPr>
          <a:lstStyle>
            <a:lvl1pPr algn="r" defTabSz="955333" eaLnBrk="1" hangingPunct="1">
              <a:defRPr sz="1100">
                <a:latin typeface="Arial" charset="0"/>
              </a:defRPr>
            </a:lvl1pPr>
          </a:lstStyle>
          <a:p>
            <a:pPr>
              <a:defRPr/>
            </a:pPr>
            <a:endParaRPr lang="de-DE"/>
          </a:p>
        </p:txBody>
      </p:sp>
      <p:sp>
        <p:nvSpPr>
          <p:cNvPr id="29700" name="Rectangle 4">
            <a:extLst>
              <a:ext uri="{FF2B5EF4-FFF2-40B4-BE49-F238E27FC236}">
                <a16:creationId xmlns:a16="http://schemas.microsoft.com/office/drawing/2014/main" id="{F4044A2B-6968-C925-A70F-2862EB09658A}"/>
              </a:ext>
            </a:extLst>
          </p:cNvPr>
          <p:cNvSpPr>
            <a:spLocks noGrp="1" noChangeArrowheads="1"/>
          </p:cNvSpPr>
          <p:nvPr>
            <p:ph type="ftr" sz="quarter" idx="2"/>
          </p:nvPr>
        </p:nvSpPr>
        <p:spPr bwMode="auto">
          <a:xfrm>
            <a:off x="0" y="9721851"/>
            <a:ext cx="3077263" cy="512763"/>
          </a:xfrm>
          <a:prstGeom prst="rect">
            <a:avLst/>
          </a:prstGeom>
          <a:noFill/>
          <a:ln w="9525">
            <a:noFill/>
            <a:miter lim="800000"/>
            <a:headEnd/>
            <a:tailEnd/>
          </a:ln>
          <a:effectLst/>
        </p:spPr>
        <p:txBody>
          <a:bodyPr vert="horz" wrap="square" lIns="95450" tIns="47725" rIns="95450" bIns="47725" numCol="1" anchor="b" anchorCtr="0" compatLnSpc="1">
            <a:prstTxWarp prst="textNoShape">
              <a:avLst/>
            </a:prstTxWarp>
          </a:bodyPr>
          <a:lstStyle>
            <a:lvl1pPr defTabSz="955333" eaLnBrk="1" hangingPunct="1">
              <a:defRPr sz="1100">
                <a:latin typeface="Arial" charset="0"/>
              </a:defRPr>
            </a:lvl1pPr>
          </a:lstStyle>
          <a:p>
            <a:pPr>
              <a:defRPr/>
            </a:pPr>
            <a:endParaRPr lang="de-DE"/>
          </a:p>
        </p:txBody>
      </p:sp>
      <p:sp>
        <p:nvSpPr>
          <p:cNvPr id="29701" name="Rectangle 5">
            <a:extLst>
              <a:ext uri="{FF2B5EF4-FFF2-40B4-BE49-F238E27FC236}">
                <a16:creationId xmlns:a16="http://schemas.microsoft.com/office/drawing/2014/main" id="{ABA4CF54-1643-9F2C-2BCE-E6D5292974FB}"/>
              </a:ext>
            </a:extLst>
          </p:cNvPr>
          <p:cNvSpPr>
            <a:spLocks noGrp="1" noChangeArrowheads="1"/>
          </p:cNvSpPr>
          <p:nvPr>
            <p:ph type="sldNum" sz="quarter" idx="3"/>
          </p:nvPr>
        </p:nvSpPr>
        <p:spPr bwMode="auto">
          <a:xfrm>
            <a:off x="4026801" y="9721851"/>
            <a:ext cx="3077263" cy="512763"/>
          </a:xfrm>
          <a:prstGeom prst="rect">
            <a:avLst/>
          </a:prstGeom>
          <a:noFill/>
          <a:ln w="9525">
            <a:noFill/>
            <a:miter lim="800000"/>
            <a:headEnd/>
            <a:tailEnd/>
          </a:ln>
          <a:effectLst/>
        </p:spPr>
        <p:txBody>
          <a:bodyPr vert="horz" wrap="square" lIns="95450" tIns="47725" rIns="95450" bIns="47725" numCol="1" anchor="b" anchorCtr="0" compatLnSpc="1">
            <a:prstTxWarp prst="textNoShape">
              <a:avLst/>
            </a:prstTxWarp>
          </a:bodyPr>
          <a:lstStyle>
            <a:lvl1pPr algn="r" defTabSz="949325" eaLnBrk="1" hangingPunct="1">
              <a:defRPr sz="1100"/>
            </a:lvl1pPr>
          </a:lstStyle>
          <a:p>
            <a:pPr>
              <a:defRPr/>
            </a:pPr>
            <a:fld id="{810AE7A1-BA0C-41F8-BC76-4DB26D1FFE92}" type="slidenum">
              <a:rPr lang="de-DE" altLang="en-US"/>
              <a:pPr>
                <a:defRPr/>
              </a:pPr>
              <a:t>‹#›</a:t>
            </a:fld>
            <a:endParaRPr lang="de-DE"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5E462D5E-152D-5B1C-90A4-46F6C8E9D553}"/>
              </a:ext>
            </a:extLst>
          </p:cNvPr>
          <p:cNvSpPr>
            <a:spLocks noGrp="1" noChangeArrowheads="1"/>
          </p:cNvSpPr>
          <p:nvPr>
            <p:ph type="hdr" sz="quarter"/>
          </p:nvPr>
        </p:nvSpPr>
        <p:spPr bwMode="auto">
          <a:xfrm>
            <a:off x="0" y="0"/>
            <a:ext cx="3088378" cy="547688"/>
          </a:xfrm>
          <a:prstGeom prst="rect">
            <a:avLst/>
          </a:prstGeom>
          <a:noFill/>
          <a:ln w="9525">
            <a:noFill/>
            <a:miter lim="800000"/>
            <a:headEnd/>
            <a:tailEnd/>
          </a:ln>
          <a:effectLst/>
        </p:spPr>
        <p:txBody>
          <a:bodyPr vert="horz" wrap="square" lIns="94216" tIns="47108" rIns="94216" bIns="47108" numCol="1" anchor="t" anchorCtr="0" compatLnSpc="1">
            <a:prstTxWarp prst="textNoShape">
              <a:avLst/>
            </a:prstTxWarp>
          </a:bodyPr>
          <a:lstStyle>
            <a:lvl1pPr defTabSz="942156" eaLnBrk="1" hangingPunct="1">
              <a:defRPr sz="1100">
                <a:latin typeface="Arial" charset="0"/>
              </a:defRPr>
            </a:lvl1pPr>
          </a:lstStyle>
          <a:p>
            <a:pPr>
              <a:defRPr/>
            </a:pPr>
            <a:endParaRPr lang="de-DE"/>
          </a:p>
        </p:txBody>
      </p:sp>
      <p:sp>
        <p:nvSpPr>
          <p:cNvPr id="58371" name="Rectangle 3">
            <a:extLst>
              <a:ext uri="{FF2B5EF4-FFF2-40B4-BE49-F238E27FC236}">
                <a16:creationId xmlns:a16="http://schemas.microsoft.com/office/drawing/2014/main" id="{1EFF5E44-9D8D-1BCF-6B3E-33D93A5E2568}"/>
              </a:ext>
            </a:extLst>
          </p:cNvPr>
          <p:cNvSpPr>
            <a:spLocks noGrp="1" noChangeArrowheads="1"/>
          </p:cNvSpPr>
          <p:nvPr>
            <p:ph type="dt" idx="1"/>
          </p:nvPr>
        </p:nvSpPr>
        <p:spPr bwMode="auto">
          <a:xfrm>
            <a:off x="4041092" y="0"/>
            <a:ext cx="3088377" cy="547688"/>
          </a:xfrm>
          <a:prstGeom prst="rect">
            <a:avLst/>
          </a:prstGeom>
          <a:noFill/>
          <a:ln w="9525">
            <a:noFill/>
            <a:miter lim="800000"/>
            <a:headEnd/>
            <a:tailEnd/>
          </a:ln>
          <a:effectLst/>
        </p:spPr>
        <p:txBody>
          <a:bodyPr vert="horz" wrap="square" lIns="94216" tIns="47108" rIns="94216" bIns="47108" numCol="1" anchor="t" anchorCtr="0" compatLnSpc="1">
            <a:prstTxWarp prst="textNoShape">
              <a:avLst/>
            </a:prstTxWarp>
          </a:bodyPr>
          <a:lstStyle>
            <a:lvl1pPr algn="r" defTabSz="942156" eaLnBrk="1" hangingPunct="1">
              <a:defRPr sz="1100">
                <a:latin typeface="Arial" charset="0"/>
              </a:defRPr>
            </a:lvl1pPr>
          </a:lstStyle>
          <a:p>
            <a:pPr>
              <a:defRPr/>
            </a:pPr>
            <a:endParaRPr lang="de-DE"/>
          </a:p>
        </p:txBody>
      </p:sp>
      <p:sp>
        <p:nvSpPr>
          <p:cNvPr id="2052" name="Rectangle 4">
            <a:extLst>
              <a:ext uri="{FF2B5EF4-FFF2-40B4-BE49-F238E27FC236}">
                <a16:creationId xmlns:a16="http://schemas.microsoft.com/office/drawing/2014/main" id="{B6B85365-1D3B-34E7-A015-8C86552C513C}"/>
              </a:ext>
            </a:extLst>
          </p:cNvPr>
          <p:cNvSpPr>
            <a:spLocks noGrp="1" noRot="1" noChangeAspect="1" noChangeArrowheads="1" noTextEdit="1"/>
          </p:cNvSpPr>
          <p:nvPr>
            <p:ph type="sldImg" idx="2"/>
          </p:nvPr>
        </p:nvSpPr>
        <p:spPr bwMode="auto">
          <a:xfrm>
            <a:off x="1016000" y="781050"/>
            <a:ext cx="5106988" cy="3830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a:extLst>
              <a:ext uri="{FF2B5EF4-FFF2-40B4-BE49-F238E27FC236}">
                <a16:creationId xmlns:a16="http://schemas.microsoft.com/office/drawing/2014/main" id="{2D88D86B-D25A-4CBE-6D7C-DCED5E7BFD01}"/>
              </a:ext>
            </a:extLst>
          </p:cNvPr>
          <p:cNvSpPr>
            <a:spLocks noGrp="1" noChangeArrowheads="1"/>
          </p:cNvSpPr>
          <p:nvPr>
            <p:ph type="body" sz="quarter" idx="3"/>
          </p:nvPr>
        </p:nvSpPr>
        <p:spPr bwMode="auto">
          <a:xfrm>
            <a:off x="949537" y="4845050"/>
            <a:ext cx="5228807" cy="4611688"/>
          </a:xfrm>
          <a:prstGeom prst="rect">
            <a:avLst/>
          </a:prstGeom>
          <a:noFill/>
          <a:ln w="9525">
            <a:noFill/>
            <a:miter lim="800000"/>
            <a:headEnd/>
            <a:tailEnd/>
          </a:ln>
          <a:effectLst/>
        </p:spPr>
        <p:txBody>
          <a:bodyPr vert="horz" wrap="square" lIns="94216" tIns="47108" rIns="94216" bIns="47108"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58374" name="Rectangle 6">
            <a:extLst>
              <a:ext uri="{FF2B5EF4-FFF2-40B4-BE49-F238E27FC236}">
                <a16:creationId xmlns:a16="http://schemas.microsoft.com/office/drawing/2014/main" id="{042FED4A-0D59-F8C8-3E17-2C24A00DBDB5}"/>
              </a:ext>
            </a:extLst>
          </p:cNvPr>
          <p:cNvSpPr>
            <a:spLocks noGrp="1" noChangeArrowheads="1"/>
          </p:cNvSpPr>
          <p:nvPr>
            <p:ph type="ftr" sz="quarter" idx="4"/>
          </p:nvPr>
        </p:nvSpPr>
        <p:spPr bwMode="auto">
          <a:xfrm>
            <a:off x="0" y="9690100"/>
            <a:ext cx="3088378" cy="547688"/>
          </a:xfrm>
          <a:prstGeom prst="rect">
            <a:avLst/>
          </a:prstGeom>
          <a:noFill/>
          <a:ln w="9525">
            <a:noFill/>
            <a:miter lim="800000"/>
            <a:headEnd/>
            <a:tailEnd/>
          </a:ln>
          <a:effectLst/>
        </p:spPr>
        <p:txBody>
          <a:bodyPr vert="horz" wrap="square" lIns="94216" tIns="47108" rIns="94216" bIns="47108" numCol="1" anchor="b" anchorCtr="0" compatLnSpc="1">
            <a:prstTxWarp prst="textNoShape">
              <a:avLst/>
            </a:prstTxWarp>
          </a:bodyPr>
          <a:lstStyle>
            <a:lvl1pPr defTabSz="942156" eaLnBrk="1" hangingPunct="1">
              <a:defRPr sz="1100">
                <a:latin typeface="Arial" charset="0"/>
              </a:defRPr>
            </a:lvl1pPr>
          </a:lstStyle>
          <a:p>
            <a:pPr>
              <a:defRPr/>
            </a:pPr>
            <a:endParaRPr lang="de-DE"/>
          </a:p>
        </p:txBody>
      </p:sp>
      <p:sp>
        <p:nvSpPr>
          <p:cNvPr id="58375" name="Rectangle 7">
            <a:extLst>
              <a:ext uri="{FF2B5EF4-FFF2-40B4-BE49-F238E27FC236}">
                <a16:creationId xmlns:a16="http://schemas.microsoft.com/office/drawing/2014/main" id="{0FCA9E9E-3E0F-D939-47C7-7A86CB4C5F28}"/>
              </a:ext>
            </a:extLst>
          </p:cNvPr>
          <p:cNvSpPr>
            <a:spLocks noGrp="1" noChangeArrowheads="1"/>
          </p:cNvSpPr>
          <p:nvPr>
            <p:ph type="sldNum" sz="quarter" idx="5"/>
          </p:nvPr>
        </p:nvSpPr>
        <p:spPr bwMode="auto">
          <a:xfrm>
            <a:off x="4041092" y="9690100"/>
            <a:ext cx="3088377" cy="547688"/>
          </a:xfrm>
          <a:prstGeom prst="rect">
            <a:avLst/>
          </a:prstGeom>
          <a:noFill/>
          <a:ln w="9525">
            <a:noFill/>
            <a:miter lim="800000"/>
            <a:headEnd/>
            <a:tailEnd/>
          </a:ln>
          <a:effectLst/>
        </p:spPr>
        <p:txBody>
          <a:bodyPr vert="horz" wrap="square" lIns="94216" tIns="47108" rIns="94216" bIns="47108" numCol="1" anchor="b" anchorCtr="0" compatLnSpc="1">
            <a:prstTxWarp prst="textNoShape">
              <a:avLst/>
            </a:prstTxWarp>
          </a:bodyPr>
          <a:lstStyle>
            <a:lvl1pPr algn="r" defTabSz="936625" eaLnBrk="1" hangingPunct="1">
              <a:defRPr sz="1100"/>
            </a:lvl1pPr>
          </a:lstStyle>
          <a:p>
            <a:pPr>
              <a:defRPr/>
            </a:pPr>
            <a:fld id="{74068AB3-CE8D-4AB5-9565-15F31B9F82B0}" type="slidenum">
              <a:rPr lang="de-DE" altLang="en-US"/>
              <a:pPr>
                <a:defRPr/>
              </a:pPr>
              <a:t>‹#›</a:t>
            </a:fld>
            <a:endParaRPr lang="de-DE"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6">
            <a:extLst>
              <a:ext uri="{FF2B5EF4-FFF2-40B4-BE49-F238E27FC236}">
                <a16:creationId xmlns:a16="http://schemas.microsoft.com/office/drawing/2014/main" id="{A1995FB8-BCAD-D50D-E31A-662AB20741CB}"/>
              </a:ext>
            </a:extLst>
          </p:cNvPr>
          <p:cNvSpPr>
            <a:spLocks noGrp="1" noChangeArrowheads="1"/>
          </p:cNvSpPr>
          <p:nvPr>
            <p:ph type="sldNum" sz="quarter" idx="10"/>
          </p:nvPr>
        </p:nvSpPr>
        <p:spPr>
          <a:ln/>
        </p:spPr>
        <p:txBody>
          <a:bodyPr/>
          <a:lstStyle>
            <a:lvl1pPr>
              <a:defRPr/>
            </a:lvl1pPr>
          </a:lstStyle>
          <a:p>
            <a:pPr>
              <a:defRPr/>
            </a:pPr>
            <a:r>
              <a:rPr lang="en-GB" altLang="en-US"/>
              <a:t>S.</a:t>
            </a:r>
            <a:fld id="{7FBAD333-E55A-4ABA-B61A-DAC0A11C8C8D}" type="slidenum">
              <a:rPr lang="en-GB" altLang="en-US" smtClean="0"/>
              <a:pPr>
                <a:defRPr/>
              </a:pPr>
              <a:t>‹#›</a:t>
            </a:fld>
            <a:endParaRPr lang="en-GB" altLang="en-US"/>
          </a:p>
        </p:txBody>
      </p:sp>
    </p:spTree>
    <p:extLst>
      <p:ext uri="{BB962C8B-B14F-4D97-AF65-F5344CB8AC3E}">
        <p14:creationId xmlns:p14="http://schemas.microsoft.com/office/powerpoint/2010/main" val="2157361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8389C76A-7500-536B-593C-E58E03A53CC8}"/>
              </a:ext>
            </a:extLst>
          </p:cNvPr>
          <p:cNvSpPr>
            <a:spLocks noGrp="1" noChangeArrowheads="1"/>
          </p:cNvSpPr>
          <p:nvPr>
            <p:ph type="sldNum" sz="quarter" idx="10"/>
          </p:nvPr>
        </p:nvSpPr>
        <p:spPr>
          <a:ln/>
        </p:spPr>
        <p:txBody>
          <a:bodyPr/>
          <a:lstStyle>
            <a:lvl1pPr>
              <a:defRPr/>
            </a:lvl1pPr>
          </a:lstStyle>
          <a:p>
            <a:pPr>
              <a:defRPr/>
            </a:pPr>
            <a:r>
              <a:rPr lang="en-GB" altLang="en-US"/>
              <a:t>S.</a:t>
            </a:r>
            <a:fld id="{C0FC1B8D-CFF9-4B3A-8233-19C7655DA4F6}" type="slidenum">
              <a:rPr lang="en-GB" altLang="en-US" smtClean="0"/>
              <a:pPr>
                <a:defRPr/>
              </a:pPr>
              <a:t>‹#›</a:t>
            </a:fld>
            <a:endParaRPr lang="en-GB" altLang="en-US"/>
          </a:p>
        </p:txBody>
      </p:sp>
    </p:spTree>
    <p:extLst>
      <p:ext uri="{BB962C8B-B14F-4D97-AF65-F5344CB8AC3E}">
        <p14:creationId xmlns:p14="http://schemas.microsoft.com/office/powerpoint/2010/main" val="1999879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037263" y="74613"/>
            <a:ext cx="1847850" cy="6021387"/>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93713" y="74613"/>
            <a:ext cx="5391150" cy="6021387"/>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A747AE84-DDE9-2361-9F49-7B5A4C17AF70}"/>
              </a:ext>
            </a:extLst>
          </p:cNvPr>
          <p:cNvSpPr>
            <a:spLocks noGrp="1" noChangeArrowheads="1"/>
          </p:cNvSpPr>
          <p:nvPr>
            <p:ph type="sldNum" sz="quarter" idx="10"/>
          </p:nvPr>
        </p:nvSpPr>
        <p:spPr>
          <a:ln/>
        </p:spPr>
        <p:txBody>
          <a:bodyPr/>
          <a:lstStyle>
            <a:lvl1pPr>
              <a:defRPr/>
            </a:lvl1pPr>
          </a:lstStyle>
          <a:p>
            <a:pPr>
              <a:defRPr/>
            </a:pPr>
            <a:r>
              <a:rPr lang="en-GB" altLang="en-US"/>
              <a:t>S.</a:t>
            </a:r>
            <a:fld id="{0E5D1DAB-664F-430B-9475-884AC186900F}" type="slidenum">
              <a:rPr lang="en-GB" altLang="en-US" smtClean="0"/>
              <a:pPr>
                <a:defRPr/>
              </a:pPr>
              <a:t>‹#›</a:t>
            </a:fld>
            <a:endParaRPr lang="en-GB" altLang="en-US"/>
          </a:p>
        </p:txBody>
      </p:sp>
    </p:spTree>
    <p:extLst>
      <p:ext uri="{BB962C8B-B14F-4D97-AF65-F5344CB8AC3E}">
        <p14:creationId xmlns:p14="http://schemas.microsoft.com/office/powerpoint/2010/main" val="3841968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3713" y="74613"/>
            <a:ext cx="5414962" cy="487362"/>
          </a:xfrm>
        </p:spPr>
        <p:txBody>
          <a:bodyPr/>
          <a:lstStyle/>
          <a:p>
            <a:r>
              <a:rPr lang="de-DE"/>
              <a:t>Titelmasterformat durch Klicken bearbeiten</a:t>
            </a:r>
          </a:p>
        </p:txBody>
      </p:sp>
      <p:sp>
        <p:nvSpPr>
          <p:cNvPr id="3" name="Textplatzhalter 2"/>
          <p:cNvSpPr>
            <a:spLocks noGrp="1"/>
          </p:cNvSpPr>
          <p:nvPr>
            <p:ph type="body" sz="half" idx="1"/>
          </p:nvPr>
        </p:nvSpPr>
        <p:spPr>
          <a:xfrm>
            <a:off x="538163" y="765175"/>
            <a:ext cx="3597275" cy="53308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287838" y="765175"/>
            <a:ext cx="3597275" cy="53308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6">
            <a:extLst>
              <a:ext uri="{FF2B5EF4-FFF2-40B4-BE49-F238E27FC236}">
                <a16:creationId xmlns:a16="http://schemas.microsoft.com/office/drawing/2014/main" id="{05D6CFD0-5888-0144-BCF3-E7EE35A2D55E}"/>
              </a:ext>
            </a:extLst>
          </p:cNvPr>
          <p:cNvSpPr>
            <a:spLocks noGrp="1" noChangeArrowheads="1"/>
          </p:cNvSpPr>
          <p:nvPr>
            <p:ph type="sldNum" sz="quarter" idx="10"/>
          </p:nvPr>
        </p:nvSpPr>
        <p:spPr>
          <a:ln/>
        </p:spPr>
        <p:txBody>
          <a:bodyPr/>
          <a:lstStyle>
            <a:lvl1pPr>
              <a:defRPr/>
            </a:lvl1pPr>
          </a:lstStyle>
          <a:p>
            <a:pPr>
              <a:defRPr/>
            </a:pPr>
            <a:r>
              <a:rPr lang="en-GB" altLang="en-US"/>
              <a:t>S.</a:t>
            </a:r>
            <a:fld id="{881EF47D-0F8B-4363-A948-C9EEC61D6CFE}" type="slidenum">
              <a:rPr lang="en-GB" altLang="en-US" smtClean="0"/>
              <a:pPr>
                <a:defRPr/>
              </a:pPr>
              <a:t>‹#›</a:t>
            </a:fld>
            <a:endParaRPr lang="en-GB" altLang="en-US"/>
          </a:p>
        </p:txBody>
      </p:sp>
    </p:spTree>
    <p:extLst>
      <p:ext uri="{BB962C8B-B14F-4D97-AF65-F5344CB8AC3E}">
        <p14:creationId xmlns:p14="http://schemas.microsoft.com/office/powerpoint/2010/main" val="2521368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93713" y="74613"/>
            <a:ext cx="5414962" cy="487362"/>
          </a:xfrm>
        </p:spPr>
        <p:txBody>
          <a:bodyPr/>
          <a:lstStyle/>
          <a:p>
            <a:r>
              <a:rPr lang="de-DE"/>
              <a:t>Titelmasterformat durch Klicken bearbeiten</a:t>
            </a:r>
          </a:p>
        </p:txBody>
      </p:sp>
      <p:sp>
        <p:nvSpPr>
          <p:cNvPr id="3" name="Textplatzhalter 2"/>
          <p:cNvSpPr>
            <a:spLocks noGrp="1"/>
          </p:cNvSpPr>
          <p:nvPr>
            <p:ph type="body" sz="half" idx="1"/>
          </p:nvPr>
        </p:nvSpPr>
        <p:spPr>
          <a:xfrm>
            <a:off x="538163" y="765175"/>
            <a:ext cx="3597275" cy="53308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287838" y="765175"/>
            <a:ext cx="3597275" cy="258921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287838" y="3506788"/>
            <a:ext cx="3597275" cy="2589212"/>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Rectangle 6">
            <a:extLst>
              <a:ext uri="{FF2B5EF4-FFF2-40B4-BE49-F238E27FC236}">
                <a16:creationId xmlns:a16="http://schemas.microsoft.com/office/drawing/2014/main" id="{39D798CC-B658-7664-2A10-97261520EC2D}"/>
              </a:ext>
            </a:extLst>
          </p:cNvPr>
          <p:cNvSpPr>
            <a:spLocks noGrp="1" noChangeArrowheads="1"/>
          </p:cNvSpPr>
          <p:nvPr>
            <p:ph type="sldNum" sz="quarter" idx="10"/>
          </p:nvPr>
        </p:nvSpPr>
        <p:spPr>
          <a:ln/>
        </p:spPr>
        <p:txBody>
          <a:bodyPr/>
          <a:lstStyle>
            <a:lvl1pPr>
              <a:defRPr/>
            </a:lvl1pPr>
          </a:lstStyle>
          <a:p>
            <a:pPr>
              <a:defRPr/>
            </a:pPr>
            <a:r>
              <a:rPr lang="en-GB" altLang="en-US"/>
              <a:t>S.</a:t>
            </a:r>
            <a:fld id="{9EA16617-E4F5-4F2A-99FF-DD92219ACCAD}" type="slidenum">
              <a:rPr lang="en-GB" altLang="en-US" smtClean="0"/>
              <a:pPr>
                <a:defRPr/>
              </a:pPr>
              <a:t>‹#›</a:t>
            </a:fld>
            <a:endParaRPr lang="en-GB" altLang="en-US"/>
          </a:p>
        </p:txBody>
      </p:sp>
    </p:spTree>
    <p:extLst>
      <p:ext uri="{BB962C8B-B14F-4D97-AF65-F5344CB8AC3E}">
        <p14:creationId xmlns:p14="http://schemas.microsoft.com/office/powerpoint/2010/main" val="4013549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03DDDEBF-39F4-B0D0-6A77-0C83F0FCD528}"/>
              </a:ext>
            </a:extLst>
          </p:cNvPr>
          <p:cNvSpPr>
            <a:spLocks noGrp="1" noChangeArrowheads="1"/>
          </p:cNvSpPr>
          <p:nvPr>
            <p:ph type="sldNum" sz="quarter" idx="10"/>
          </p:nvPr>
        </p:nvSpPr>
        <p:spPr>
          <a:ln/>
        </p:spPr>
        <p:txBody>
          <a:bodyPr/>
          <a:lstStyle>
            <a:lvl1pPr>
              <a:defRPr/>
            </a:lvl1pPr>
          </a:lstStyle>
          <a:p>
            <a:pPr>
              <a:defRPr/>
            </a:pPr>
            <a:r>
              <a:rPr lang="en-GB" altLang="en-US"/>
              <a:t>S.</a:t>
            </a:r>
            <a:fld id="{2B0D17A3-E624-4FBF-B80F-32E04D77E946}" type="slidenum">
              <a:rPr lang="en-GB" altLang="en-US" smtClean="0"/>
              <a:pPr>
                <a:defRPr/>
              </a:pPr>
              <a:t>‹#›</a:t>
            </a:fld>
            <a:endParaRPr lang="en-GB" altLang="en-US"/>
          </a:p>
        </p:txBody>
      </p:sp>
    </p:spTree>
    <p:extLst>
      <p:ext uri="{BB962C8B-B14F-4D97-AF65-F5344CB8AC3E}">
        <p14:creationId xmlns:p14="http://schemas.microsoft.com/office/powerpoint/2010/main" val="1965521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6">
            <a:extLst>
              <a:ext uri="{FF2B5EF4-FFF2-40B4-BE49-F238E27FC236}">
                <a16:creationId xmlns:a16="http://schemas.microsoft.com/office/drawing/2014/main" id="{1F3A4EBB-2292-0379-998D-DAFC110E4588}"/>
              </a:ext>
            </a:extLst>
          </p:cNvPr>
          <p:cNvSpPr>
            <a:spLocks noGrp="1" noChangeArrowheads="1"/>
          </p:cNvSpPr>
          <p:nvPr>
            <p:ph type="sldNum" sz="quarter" idx="10"/>
          </p:nvPr>
        </p:nvSpPr>
        <p:spPr>
          <a:ln/>
        </p:spPr>
        <p:txBody>
          <a:bodyPr/>
          <a:lstStyle>
            <a:lvl1pPr>
              <a:defRPr/>
            </a:lvl1pPr>
          </a:lstStyle>
          <a:p>
            <a:pPr>
              <a:defRPr/>
            </a:pPr>
            <a:r>
              <a:rPr lang="en-GB" altLang="en-US"/>
              <a:t>S.</a:t>
            </a:r>
            <a:fld id="{5B443383-B856-425D-9B4D-4B109569D62D}" type="slidenum">
              <a:rPr lang="en-GB" altLang="en-US" smtClean="0"/>
              <a:pPr>
                <a:defRPr/>
              </a:pPr>
              <a:t>‹#›</a:t>
            </a:fld>
            <a:endParaRPr lang="en-GB" altLang="en-US"/>
          </a:p>
        </p:txBody>
      </p:sp>
    </p:spTree>
    <p:extLst>
      <p:ext uri="{BB962C8B-B14F-4D97-AF65-F5344CB8AC3E}">
        <p14:creationId xmlns:p14="http://schemas.microsoft.com/office/powerpoint/2010/main" val="445594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538163" y="765175"/>
            <a:ext cx="3597275" cy="5330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287838" y="765175"/>
            <a:ext cx="3597275" cy="5330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6">
            <a:extLst>
              <a:ext uri="{FF2B5EF4-FFF2-40B4-BE49-F238E27FC236}">
                <a16:creationId xmlns:a16="http://schemas.microsoft.com/office/drawing/2014/main" id="{21D1CB50-2D2A-36FF-D8B4-2DC057B5FEF6}"/>
              </a:ext>
            </a:extLst>
          </p:cNvPr>
          <p:cNvSpPr>
            <a:spLocks noGrp="1" noChangeArrowheads="1"/>
          </p:cNvSpPr>
          <p:nvPr>
            <p:ph type="sldNum" sz="quarter" idx="10"/>
          </p:nvPr>
        </p:nvSpPr>
        <p:spPr>
          <a:ln/>
        </p:spPr>
        <p:txBody>
          <a:bodyPr/>
          <a:lstStyle>
            <a:lvl1pPr>
              <a:defRPr/>
            </a:lvl1pPr>
          </a:lstStyle>
          <a:p>
            <a:pPr>
              <a:defRPr/>
            </a:pPr>
            <a:r>
              <a:rPr lang="en-GB" altLang="en-US"/>
              <a:t>S.</a:t>
            </a:r>
            <a:fld id="{B28700F7-6051-498C-8271-9EB5E701147C}" type="slidenum">
              <a:rPr lang="en-GB" altLang="en-US" smtClean="0"/>
              <a:pPr>
                <a:defRPr/>
              </a:pPr>
              <a:t>‹#›</a:t>
            </a:fld>
            <a:endParaRPr lang="en-GB" altLang="en-US"/>
          </a:p>
        </p:txBody>
      </p:sp>
    </p:spTree>
    <p:extLst>
      <p:ext uri="{BB962C8B-B14F-4D97-AF65-F5344CB8AC3E}">
        <p14:creationId xmlns:p14="http://schemas.microsoft.com/office/powerpoint/2010/main" val="2363682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6">
            <a:extLst>
              <a:ext uri="{FF2B5EF4-FFF2-40B4-BE49-F238E27FC236}">
                <a16:creationId xmlns:a16="http://schemas.microsoft.com/office/drawing/2014/main" id="{F335C97D-D87B-F6C0-0458-05CFCA01B057}"/>
              </a:ext>
            </a:extLst>
          </p:cNvPr>
          <p:cNvSpPr>
            <a:spLocks noGrp="1" noChangeArrowheads="1"/>
          </p:cNvSpPr>
          <p:nvPr>
            <p:ph type="sldNum" sz="quarter" idx="10"/>
          </p:nvPr>
        </p:nvSpPr>
        <p:spPr>
          <a:ln/>
        </p:spPr>
        <p:txBody>
          <a:bodyPr/>
          <a:lstStyle>
            <a:lvl1pPr>
              <a:defRPr/>
            </a:lvl1pPr>
          </a:lstStyle>
          <a:p>
            <a:pPr>
              <a:defRPr/>
            </a:pPr>
            <a:r>
              <a:rPr lang="en-GB" altLang="en-US"/>
              <a:t>S.</a:t>
            </a:r>
            <a:fld id="{619FDA72-A885-46EB-BBC3-AEB5F6953AC4}" type="slidenum">
              <a:rPr lang="en-GB" altLang="en-US" smtClean="0"/>
              <a:pPr>
                <a:defRPr/>
              </a:pPr>
              <a:t>‹#›</a:t>
            </a:fld>
            <a:endParaRPr lang="en-GB" altLang="en-US"/>
          </a:p>
        </p:txBody>
      </p:sp>
    </p:spTree>
    <p:extLst>
      <p:ext uri="{BB962C8B-B14F-4D97-AF65-F5344CB8AC3E}">
        <p14:creationId xmlns:p14="http://schemas.microsoft.com/office/powerpoint/2010/main" val="2896661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6">
            <a:extLst>
              <a:ext uri="{FF2B5EF4-FFF2-40B4-BE49-F238E27FC236}">
                <a16:creationId xmlns:a16="http://schemas.microsoft.com/office/drawing/2014/main" id="{39C9930A-5C4E-4885-DDE3-7B985B4BC6D4}"/>
              </a:ext>
            </a:extLst>
          </p:cNvPr>
          <p:cNvSpPr>
            <a:spLocks noGrp="1" noChangeArrowheads="1"/>
          </p:cNvSpPr>
          <p:nvPr>
            <p:ph type="sldNum" sz="quarter" idx="10"/>
          </p:nvPr>
        </p:nvSpPr>
        <p:spPr>
          <a:ln/>
        </p:spPr>
        <p:txBody>
          <a:bodyPr/>
          <a:lstStyle>
            <a:lvl1pPr>
              <a:defRPr/>
            </a:lvl1pPr>
          </a:lstStyle>
          <a:p>
            <a:pPr>
              <a:defRPr/>
            </a:pPr>
            <a:r>
              <a:rPr lang="en-GB" altLang="en-US"/>
              <a:t>S.</a:t>
            </a:r>
            <a:fld id="{A1F4FF2A-2391-4DCD-8EEC-01F5C87F946F}" type="slidenum">
              <a:rPr lang="en-GB" altLang="en-US" smtClean="0"/>
              <a:pPr>
                <a:defRPr/>
              </a:pPr>
              <a:t>‹#›</a:t>
            </a:fld>
            <a:endParaRPr lang="en-GB" altLang="en-US"/>
          </a:p>
        </p:txBody>
      </p:sp>
    </p:spTree>
    <p:extLst>
      <p:ext uri="{BB962C8B-B14F-4D97-AF65-F5344CB8AC3E}">
        <p14:creationId xmlns:p14="http://schemas.microsoft.com/office/powerpoint/2010/main" val="4017014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ECF24F45-F716-5511-D06F-E75B5051ECC4}"/>
              </a:ext>
            </a:extLst>
          </p:cNvPr>
          <p:cNvSpPr>
            <a:spLocks noGrp="1" noChangeArrowheads="1"/>
          </p:cNvSpPr>
          <p:nvPr>
            <p:ph type="sldNum" sz="quarter" idx="10"/>
          </p:nvPr>
        </p:nvSpPr>
        <p:spPr>
          <a:ln/>
        </p:spPr>
        <p:txBody>
          <a:bodyPr/>
          <a:lstStyle>
            <a:lvl1pPr>
              <a:defRPr/>
            </a:lvl1pPr>
          </a:lstStyle>
          <a:p>
            <a:pPr>
              <a:defRPr/>
            </a:pPr>
            <a:r>
              <a:rPr lang="en-GB" altLang="en-US"/>
              <a:t>S.</a:t>
            </a:r>
            <a:fld id="{60BD32DE-9D99-4925-B58D-995B17B13616}" type="slidenum">
              <a:rPr lang="en-GB" altLang="en-US" smtClean="0"/>
              <a:pPr>
                <a:defRPr/>
              </a:pPr>
              <a:t>‹#›</a:t>
            </a:fld>
            <a:endParaRPr lang="en-GB" altLang="en-US"/>
          </a:p>
        </p:txBody>
      </p:sp>
    </p:spTree>
    <p:extLst>
      <p:ext uri="{BB962C8B-B14F-4D97-AF65-F5344CB8AC3E}">
        <p14:creationId xmlns:p14="http://schemas.microsoft.com/office/powerpoint/2010/main" val="2273108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6">
            <a:extLst>
              <a:ext uri="{FF2B5EF4-FFF2-40B4-BE49-F238E27FC236}">
                <a16:creationId xmlns:a16="http://schemas.microsoft.com/office/drawing/2014/main" id="{136288CB-4A54-9DAC-2CC9-7C54E51732A1}"/>
              </a:ext>
            </a:extLst>
          </p:cNvPr>
          <p:cNvSpPr>
            <a:spLocks noGrp="1" noChangeArrowheads="1"/>
          </p:cNvSpPr>
          <p:nvPr>
            <p:ph type="sldNum" sz="quarter" idx="10"/>
          </p:nvPr>
        </p:nvSpPr>
        <p:spPr>
          <a:ln/>
        </p:spPr>
        <p:txBody>
          <a:bodyPr/>
          <a:lstStyle>
            <a:lvl1pPr>
              <a:defRPr/>
            </a:lvl1pPr>
          </a:lstStyle>
          <a:p>
            <a:pPr>
              <a:defRPr/>
            </a:pPr>
            <a:r>
              <a:rPr lang="en-GB" altLang="en-US"/>
              <a:t>S.</a:t>
            </a:r>
            <a:fld id="{238849B1-BC72-436D-85D3-249AE0DFB485}" type="slidenum">
              <a:rPr lang="en-GB" altLang="en-US" smtClean="0"/>
              <a:pPr>
                <a:defRPr/>
              </a:pPr>
              <a:t>‹#›</a:t>
            </a:fld>
            <a:endParaRPr lang="en-GB" altLang="en-US"/>
          </a:p>
        </p:txBody>
      </p:sp>
    </p:spTree>
    <p:extLst>
      <p:ext uri="{BB962C8B-B14F-4D97-AF65-F5344CB8AC3E}">
        <p14:creationId xmlns:p14="http://schemas.microsoft.com/office/powerpoint/2010/main" val="3186309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6">
            <a:extLst>
              <a:ext uri="{FF2B5EF4-FFF2-40B4-BE49-F238E27FC236}">
                <a16:creationId xmlns:a16="http://schemas.microsoft.com/office/drawing/2014/main" id="{DBDE60CE-A30B-D320-27ED-FC3B83BBB22F}"/>
              </a:ext>
            </a:extLst>
          </p:cNvPr>
          <p:cNvSpPr>
            <a:spLocks noGrp="1" noChangeArrowheads="1"/>
          </p:cNvSpPr>
          <p:nvPr>
            <p:ph type="sldNum" sz="quarter" idx="10"/>
          </p:nvPr>
        </p:nvSpPr>
        <p:spPr>
          <a:ln/>
        </p:spPr>
        <p:txBody>
          <a:bodyPr/>
          <a:lstStyle>
            <a:lvl1pPr>
              <a:defRPr/>
            </a:lvl1pPr>
          </a:lstStyle>
          <a:p>
            <a:pPr>
              <a:defRPr/>
            </a:pPr>
            <a:r>
              <a:rPr lang="en-GB" altLang="en-US"/>
              <a:t>S.</a:t>
            </a:r>
            <a:fld id="{592F67B7-9912-45AC-8286-ADA06405928F}" type="slidenum">
              <a:rPr lang="en-GB" altLang="en-US" smtClean="0"/>
              <a:pPr>
                <a:defRPr/>
              </a:pPr>
              <a:t>‹#›</a:t>
            </a:fld>
            <a:endParaRPr lang="en-GB" altLang="en-US"/>
          </a:p>
        </p:txBody>
      </p:sp>
    </p:spTree>
    <p:extLst>
      <p:ext uri="{BB962C8B-B14F-4D97-AF65-F5344CB8AC3E}">
        <p14:creationId xmlns:p14="http://schemas.microsoft.com/office/powerpoint/2010/main" val="1552414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48">
            <a:extLst>
              <a:ext uri="{FF2B5EF4-FFF2-40B4-BE49-F238E27FC236}">
                <a16:creationId xmlns:a16="http://schemas.microsoft.com/office/drawing/2014/main" id="{449EFCAA-4173-8609-1D97-B04CB3D8C540}"/>
              </a:ext>
            </a:extLst>
          </p:cNvPr>
          <p:cNvSpPr>
            <a:spLocks noChangeArrowheads="1"/>
          </p:cNvSpPr>
          <p:nvPr userDrawn="1"/>
        </p:nvSpPr>
        <p:spPr bwMode="auto">
          <a:xfrm>
            <a:off x="0" y="0"/>
            <a:ext cx="468313" cy="620713"/>
          </a:xfrm>
          <a:prstGeom prst="rect">
            <a:avLst/>
          </a:prstGeom>
          <a:solidFill>
            <a:srgbClr val="B2B2B2"/>
          </a:solidFill>
          <a:ln>
            <a:noFill/>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defRPr/>
            </a:pPr>
            <a:endParaRPr lang="de-DE" altLang="en-US"/>
          </a:p>
        </p:txBody>
      </p:sp>
      <p:sp>
        <p:nvSpPr>
          <p:cNvPr id="1027" name="Rectangle 16">
            <a:extLst>
              <a:ext uri="{FF2B5EF4-FFF2-40B4-BE49-F238E27FC236}">
                <a16:creationId xmlns:a16="http://schemas.microsoft.com/office/drawing/2014/main" id="{00EBBBD1-6A31-3B39-5E5C-6C99B1566BE7}"/>
              </a:ext>
            </a:extLst>
          </p:cNvPr>
          <p:cNvSpPr>
            <a:spLocks noChangeArrowheads="1"/>
          </p:cNvSpPr>
          <p:nvPr userDrawn="1"/>
        </p:nvSpPr>
        <p:spPr bwMode="auto">
          <a:xfrm>
            <a:off x="0" y="6092825"/>
            <a:ext cx="468313" cy="765175"/>
          </a:xfrm>
          <a:prstGeom prst="rect">
            <a:avLst/>
          </a:prstGeom>
          <a:solidFill>
            <a:srgbClr val="B2B2B2"/>
          </a:solidFill>
          <a:ln>
            <a:noFill/>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defRPr/>
            </a:pPr>
            <a:endParaRPr lang="de-DE" altLang="en-US"/>
          </a:p>
        </p:txBody>
      </p:sp>
      <p:sp>
        <p:nvSpPr>
          <p:cNvPr id="1028" name="Rectangle 2">
            <a:extLst>
              <a:ext uri="{FF2B5EF4-FFF2-40B4-BE49-F238E27FC236}">
                <a16:creationId xmlns:a16="http://schemas.microsoft.com/office/drawing/2014/main" id="{54799117-F281-3615-9F73-5B5A86D7077F}"/>
              </a:ext>
            </a:extLst>
          </p:cNvPr>
          <p:cNvSpPr>
            <a:spLocks noGrp="1" noChangeArrowheads="1"/>
          </p:cNvSpPr>
          <p:nvPr>
            <p:ph type="title"/>
          </p:nvPr>
        </p:nvSpPr>
        <p:spPr bwMode="auto">
          <a:xfrm>
            <a:off x="493713" y="74613"/>
            <a:ext cx="54149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180000" tIns="0" rIns="91440" bIns="0" numCol="1" anchor="ctr" anchorCtr="0" compatLnSpc="1">
            <a:prstTxWarp prst="textNoShape">
              <a:avLst/>
            </a:prstTxWarp>
            <a:spAutoFit/>
          </a:bodyPr>
          <a:lstStyle/>
          <a:p>
            <a:pPr lvl="0"/>
            <a:r>
              <a:rPr lang="de-DE" altLang="en-US"/>
              <a:t>Click to edit Master title style</a:t>
            </a:r>
          </a:p>
        </p:txBody>
      </p:sp>
      <p:sp>
        <p:nvSpPr>
          <p:cNvPr id="1029" name="Rectangle 3">
            <a:extLst>
              <a:ext uri="{FF2B5EF4-FFF2-40B4-BE49-F238E27FC236}">
                <a16:creationId xmlns:a16="http://schemas.microsoft.com/office/drawing/2014/main" id="{CCE03368-39F6-65A5-3052-374F17BA9166}"/>
              </a:ext>
            </a:extLst>
          </p:cNvPr>
          <p:cNvSpPr>
            <a:spLocks noGrp="1" noChangeArrowheads="1"/>
          </p:cNvSpPr>
          <p:nvPr>
            <p:ph type="body" idx="1"/>
          </p:nvPr>
        </p:nvSpPr>
        <p:spPr bwMode="auto">
          <a:xfrm>
            <a:off x="538163" y="765175"/>
            <a:ext cx="734695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Click to edit Master text styles</a:t>
            </a:r>
          </a:p>
          <a:p>
            <a:pPr lvl="1"/>
            <a:r>
              <a:rPr lang="de-DE" altLang="en-US"/>
              <a:t>Second level</a:t>
            </a:r>
          </a:p>
          <a:p>
            <a:pPr lvl="2"/>
            <a:r>
              <a:rPr lang="de-DE" altLang="en-US"/>
              <a:t>Third level</a:t>
            </a:r>
          </a:p>
          <a:p>
            <a:pPr lvl="3"/>
            <a:r>
              <a:rPr lang="de-DE" altLang="en-US"/>
              <a:t>Fourth level</a:t>
            </a:r>
          </a:p>
          <a:p>
            <a:pPr lvl="4"/>
            <a:r>
              <a:rPr lang="de-DE" altLang="en-US"/>
              <a:t>Fifth level</a:t>
            </a:r>
          </a:p>
        </p:txBody>
      </p:sp>
      <p:sp>
        <p:nvSpPr>
          <p:cNvPr id="1030" name="Rectangle 8">
            <a:extLst>
              <a:ext uri="{FF2B5EF4-FFF2-40B4-BE49-F238E27FC236}">
                <a16:creationId xmlns:a16="http://schemas.microsoft.com/office/drawing/2014/main" id="{C49A0965-AE01-EF32-8F6C-6662B13217BB}"/>
              </a:ext>
            </a:extLst>
          </p:cNvPr>
          <p:cNvSpPr>
            <a:spLocks noChangeArrowheads="1"/>
          </p:cNvSpPr>
          <p:nvPr userDrawn="1"/>
        </p:nvSpPr>
        <p:spPr bwMode="auto">
          <a:xfrm>
            <a:off x="468313" y="6092825"/>
            <a:ext cx="8675687" cy="765175"/>
          </a:xfrm>
          <a:prstGeom prst="rect">
            <a:avLst/>
          </a:prstGeom>
          <a:solidFill>
            <a:srgbClr val="DDDDDD"/>
          </a:solidFill>
          <a:ln>
            <a:noFill/>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defRPr/>
            </a:pPr>
            <a:endParaRPr lang="de-DE" altLang="en-US"/>
          </a:p>
        </p:txBody>
      </p:sp>
      <p:sp>
        <p:nvSpPr>
          <p:cNvPr id="2" name="Rectangle 6">
            <a:extLst>
              <a:ext uri="{FF2B5EF4-FFF2-40B4-BE49-F238E27FC236}">
                <a16:creationId xmlns:a16="http://schemas.microsoft.com/office/drawing/2014/main" id="{A01AFD11-9645-9036-3584-BE97F74DAEC7}"/>
              </a:ext>
            </a:extLst>
          </p:cNvPr>
          <p:cNvSpPr>
            <a:spLocks noGrp="1" noChangeArrowheads="1"/>
          </p:cNvSpPr>
          <p:nvPr>
            <p:ph type="sldNum" sz="quarter" idx="4"/>
          </p:nvPr>
        </p:nvSpPr>
        <p:spPr bwMode="auto">
          <a:xfrm>
            <a:off x="0" y="6453188"/>
            <a:ext cx="531813" cy="320675"/>
          </a:xfrm>
          <a:prstGeom prst="rect">
            <a:avLst/>
          </a:prstGeom>
          <a:noFill/>
          <a:ln w="9525">
            <a:noFill/>
            <a:miter lim="800000"/>
            <a:headEnd/>
            <a:tailEnd/>
          </a:ln>
          <a:effectLst/>
        </p:spPr>
        <p:txBody>
          <a:bodyPr vert="horz" wrap="none" lIns="36000" tIns="0" rIns="0" bIns="46800" numCol="1" anchor="t" anchorCtr="0" compatLnSpc="1">
            <a:prstTxWarp prst="textNoShape">
              <a:avLst/>
            </a:prstTxWarp>
            <a:spAutoFit/>
          </a:bodyPr>
          <a:lstStyle>
            <a:lvl1pPr eaLnBrk="1" hangingPunct="1">
              <a:defRPr sz="1800"/>
            </a:lvl1pPr>
          </a:lstStyle>
          <a:p>
            <a:pPr>
              <a:defRPr/>
            </a:pPr>
            <a:r>
              <a:rPr lang="en-GB" altLang="en-US"/>
              <a:t>S.</a:t>
            </a:r>
            <a:fld id="{FF860449-9480-4EA8-9887-5BECC213BABB}" type="slidenum">
              <a:rPr lang="en-GB" altLang="en-US" smtClean="0"/>
              <a:pPr>
                <a:defRPr/>
              </a:pPr>
              <a:t>‹#›</a:t>
            </a:fld>
            <a:endParaRPr lang="en-GB" altLang="en-US"/>
          </a:p>
        </p:txBody>
      </p:sp>
      <p:grpSp>
        <p:nvGrpSpPr>
          <p:cNvPr id="1032" name="Group 18">
            <a:extLst>
              <a:ext uri="{FF2B5EF4-FFF2-40B4-BE49-F238E27FC236}">
                <a16:creationId xmlns:a16="http://schemas.microsoft.com/office/drawing/2014/main" id="{E2FF3E58-4127-8CC8-244E-4DEFE2E84BD8}"/>
              </a:ext>
            </a:extLst>
          </p:cNvPr>
          <p:cNvGrpSpPr>
            <a:grpSpLocks/>
          </p:cNvGrpSpPr>
          <p:nvPr userDrawn="1"/>
        </p:nvGrpSpPr>
        <p:grpSpPr bwMode="auto">
          <a:xfrm>
            <a:off x="8032750" y="76200"/>
            <a:ext cx="1066800" cy="1066800"/>
            <a:chOff x="2869" y="1987"/>
            <a:chExt cx="834" cy="834"/>
          </a:xfrm>
        </p:grpSpPr>
        <p:sp>
          <p:nvSpPr>
            <p:cNvPr id="1037" name="Freeform 19">
              <a:extLst>
                <a:ext uri="{FF2B5EF4-FFF2-40B4-BE49-F238E27FC236}">
                  <a16:creationId xmlns:a16="http://schemas.microsoft.com/office/drawing/2014/main" id="{581CF8B3-08B0-A988-1BFD-B293E3A58FE3}"/>
                </a:ext>
              </a:extLst>
            </p:cNvPr>
            <p:cNvSpPr>
              <a:spLocks/>
            </p:cNvSpPr>
            <p:nvPr/>
          </p:nvSpPr>
          <p:spPr bwMode="auto">
            <a:xfrm>
              <a:off x="3027" y="2271"/>
              <a:ext cx="42" cy="84"/>
            </a:xfrm>
            <a:custGeom>
              <a:avLst/>
              <a:gdLst>
                <a:gd name="T0" fmla="*/ 0 w 127"/>
                <a:gd name="T1" fmla="*/ 0 h 253"/>
                <a:gd name="T2" fmla="*/ 0 w 127"/>
                <a:gd name="T3" fmla="*/ 0 h 253"/>
                <a:gd name="T4" fmla="*/ 0 w 127"/>
                <a:gd name="T5" fmla="*/ 0 h 253"/>
                <a:gd name="T6" fmla="*/ 0 w 127"/>
                <a:gd name="T7" fmla="*/ 0 h 253"/>
                <a:gd name="T8" fmla="*/ 0 w 127"/>
                <a:gd name="T9" fmla="*/ 0 h 253"/>
                <a:gd name="T10" fmla="*/ 0 w 127"/>
                <a:gd name="T11" fmla="*/ 0 h 253"/>
                <a:gd name="T12" fmla="*/ 0 w 127"/>
                <a:gd name="T13" fmla="*/ 0 h 253"/>
                <a:gd name="T14" fmla="*/ 0 w 127"/>
                <a:gd name="T15" fmla="*/ 0 h 253"/>
                <a:gd name="T16" fmla="*/ 0 w 127"/>
                <a:gd name="T17" fmla="*/ 0 h 253"/>
                <a:gd name="T18" fmla="*/ 0 w 127"/>
                <a:gd name="T19" fmla="*/ 0 h 253"/>
                <a:gd name="T20" fmla="*/ 0 w 127"/>
                <a:gd name="T21" fmla="*/ 0 h 253"/>
                <a:gd name="T22" fmla="*/ 0 w 127"/>
                <a:gd name="T23" fmla="*/ 0 h 253"/>
                <a:gd name="T24" fmla="*/ 0 w 127"/>
                <a:gd name="T25" fmla="*/ 0 h 2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7" h="253">
                  <a:moveTo>
                    <a:pt x="36" y="39"/>
                  </a:moveTo>
                  <a:lnTo>
                    <a:pt x="36" y="98"/>
                  </a:lnTo>
                  <a:lnTo>
                    <a:pt x="101" y="98"/>
                  </a:lnTo>
                  <a:lnTo>
                    <a:pt x="101" y="136"/>
                  </a:lnTo>
                  <a:lnTo>
                    <a:pt x="36" y="136"/>
                  </a:lnTo>
                  <a:lnTo>
                    <a:pt x="36" y="213"/>
                  </a:lnTo>
                  <a:lnTo>
                    <a:pt x="126" y="213"/>
                  </a:lnTo>
                  <a:lnTo>
                    <a:pt x="126" y="253"/>
                  </a:lnTo>
                  <a:lnTo>
                    <a:pt x="0" y="253"/>
                  </a:lnTo>
                  <a:lnTo>
                    <a:pt x="0" y="0"/>
                  </a:lnTo>
                  <a:lnTo>
                    <a:pt x="127" y="0"/>
                  </a:lnTo>
                  <a:lnTo>
                    <a:pt x="127" y="39"/>
                  </a:lnTo>
                  <a:lnTo>
                    <a:pt x="36" y="3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38" name="Freeform 20">
              <a:extLst>
                <a:ext uri="{FF2B5EF4-FFF2-40B4-BE49-F238E27FC236}">
                  <a16:creationId xmlns:a16="http://schemas.microsoft.com/office/drawing/2014/main" id="{FC5023C4-66D6-82D5-BA1B-06C881634A11}"/>
                </a:ext>
              </a:extLst>
            </p:cNvPr>
            <p:cNvSpPr>
              <a:spLocks/>
            </p:cNvSpPr>
            <p:nvPr/>
          </p:nvSpPr>
          <p:spPr bwMode="auto">
            <a:xfrm>
              <a:off x="3077" y="2292"/>
              <a:ext cx="36" cy="63"/>
            </a:xfrm>
            <a:custGeom>
              <a:avLst/>
              <a:gdLst>
                <a:gd name="T0" fmla="*/ 0 w 99"/>
                <a:gd name="T1" fmla="*/ 0 h 189"/>
                <a:gd name="T2" fmla="*/ 0 w 99"/>
                <a:gd name="T3" fmla="*/ 0 h 189"/>
                <a:gd name="T4" fmla="*/ 0 w 99"/>
                <a:gd name="T5" fmla="*/ 0 h 189"/>
                <a:gd name="T6" fmla="*/ 0 w 99"/>
                <a:gd name="T7" fmla="*/ 0 h 189"/>
                <a:gd name="T8" fmla="*/ 0 w 99"/>
                <a:gd name="T9" fmla="*/ 0 h 189"/>
                <a:gd name="T10" fmla="*/ 0 w 99"/>
                <a:gd name="T11" fmla="*/ 0 h 189"/>
                <a:gd name="T12" fmla="*/ 0 w 99"/>
                <a:gd name="T13" fmla="*/ 0 h 189"/>
                <a:gd name="T14" fmla="*/ 0 w 99"/>
                <a:gd name="T15" fmla="*/ 0 h 189"/>
                <a:gd name="T16" fmla="*/ 0 w 99"/>
                <a:gd name="T17" fmla="*/ 0 h 189"/>
                <a:gd name="T18" fmla="*/ 0 w 99"/>
                <a:gd name="T19" fmla="*/ 0 h 189"/>
                <a:gd name="T20" fmla="*/ 0 w 99"/>
                <a:gd name="T21" fmla="*/ 0 h 189"/>
                <a:gd name="T22" fmla="*/ 0 w 99"/>
                <a:gd name="T23" fmla="*/ 0 h 189"/>
                <a:gd name="T24" fmla="*/ 0 w 99"/>
                <a:gd name="T25" fmla="*/ 0 h 189"/>
                <a:gd name="T26" fmla="*/ 0 w 99"/>
                <a:gd name="T27" fmla="*/ 0 h 189"/>
                <a:gd name="T28" fmla="*/ 0 w 99"/>
                <a:gd name="T29" fmla="*/ 0 h 189"/>
                <a:gd name="T30" fmla="*/ 0 w 99"/>
                <a:gd name="T31" fmla="*/ 0 h 189"/>
                <a:gd name="T32" fmla="*/ 0 w 99"/>
                <a:gd name="T33" fmla="*/ 0 h 189"/>
                <a:gd name="T34" fmla="*/ 0 w 99"/>
                <a:gd name="T35" fmla="*/ 0 h 189"/>
                <a:gd name="T36" fmla="*/ 0 w 99"/>
                <a:gd name="T37" fmla="*/ 0 h 189"/>
                <a:gd name="T38" fmla="*/ 0 w 99"/>
                <a:gd name="T39" fmla="*/ 0 h 189"/>
                <a:gd name="T40" fmla="*/ 0 w 99"/>
                <a:gd name="T41" fmla="*/ 0 h 189"/>
                <a:gd name="T42" fmla="*/ 0 w 99"/>
                <a:gd name="T43" fmla="*/ 0 h 189"/>
                <a:gd name="T44" fmla="*/ 0 w 99"/>
                <a:gd name="T45" fmla="*/ 0 h 189"/>
                <a:gd name="T46" fmla="*/ 0 w 99"/>
                <a:gd name="T47" fmla="*/ 0 h 189"/>
                <a:gd name="T48" fmla="*/ 0 w 99"/>
                <a:gd name="T49" fmla="*/ 0 h 189"/>
                <a:gd name="T50" fmla="*/ 0 w 99"/>
                <a:gd name="T51" fmla="*/ 0 h 189"/>
                <a:gd name="T52" fmla="*/ 0 w 99"/>
                <a:gd name="T53" fmla="*/ 0 h 189"/>
                <a:gd name="T54" fmla="*/ 0 w 99"/>
                <a:gd name="T55" fmla="*/ 0 h 189"/>
                <a:gd name="T56" fmla="*/ 0 w 99"/>
                <a:gd name="T57" fmla="*/ 0 h 189"/>
                <a:gd name="T58" fmla="*/ 0 w 99"/>
                <a:gd name="T59" fmla="*/ 0 h 189"/>
                <a:gd name="T60" fmla="*/ 0 w 99"/>
                <a:gd name="T61" fmla="*/ 0 h 1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9" h="189">
                  <a:moveTo>
                    <a:pt x="84" y="43"/>
                  </a:moveTo>
                  <a:lnTo>
                    <a:pt x="80" y="40"/>
                  </a:lnTo>
                  <a:lnTo>
                    <a:pt x="75" y="38"/>
                  </a:lnTo>
                  <a:lnTo>
                    <a:pt x="70" y="37"/>
                  </a:lnTo>
                  <a:lnTo>
                    <a:pt x="65" y="37"/>
                  </a:lnTo>
                  <a:lnTo>
                    <a:pt x="60" y="37"/>
                  </a:lnTo>
                  <a:lnTo>
                    <a:pt x="54" y="40"/>
                  </a:lnTo>
                  <a:lnTo>
                    <a:pt x="48" y="43"/>
                  </a:lnTo>
                  <a:lnTo>
                    <a:pt x="44" y="50"/>
                  </a:lnTo>
                  <a:lnTo>
                    <a:pt x="39" y="57"/>
                  </a:lnTo>
                  <a:lnTo>
                    <a:pt x="37" y="65"/>
                  </a:lnTo>
                  <a:lnTo>
                    <a:pt x="35" y="74"/>
                  </a:lnTo>
                  <a:lnTo>
                    <a:pt x="35" y="84"/>
                  </a:lnTo>
                  <a:lnTo>
                    <a:pt x="35" y="189"/>
                  </a:lnTo>
                  <a:lnTo>
                    <a:pt x="0" y="189"/>
                  </a:lnTo>
                  <a:lnTo>
                    <a:pt x="0" y="3"/>
                  </a:lnTo>
                  <a:lnTo>
                    <a:pt x="35" y="3"/>
                  </a:lnTo>
                  <a:lnTo>
                    <a:pt x="35" y="21"/>
                  </a:lnTo>
                  <a:lnTo>
                    <a:pt x="38" y="15"/>
                  </a:lnTo>
                  <a:lnTo>
                    <a:pt x="43" y="12"/>
                  </a:lnTo>
                  <a:lnTo>
                    <a:pt x="46" y="7"/>
                  </a:lnTo>
                  <a:lnTo>
                    <a:pt x="52" y="5"/>
                  </a:lnTo>
                  <a:lnTo>
                    <a:pt x="56" y="3"/>
                  </a:lnTo>
                  <a:lnTo>
                    <a:pt x="62" y="2"/>
                  </a:lnTo>
                  <a:lnTo>
                    <a:pt x="66" y="1"/>
                  </a:lnTo>
                  <a:lnTo>
                    <a:pt x="73" y="0"/>
                  </a:lnTo>
                  <a:lnTo>
                    <a:pt x="81" y="1"/>
                  </a:lnTo>
                  <a:lnTo>
                    <a:pt x="88" y="2"/>
                  </a:lnTo>
                  <a:lnTo>
                    <a:pt x="94" y="4"/>
                  </a:lnTo>
                  <a:lnTo>
                    <a:pt x="99" y="6"/>
                  </a:lnTo>
                  <a:lnTo>
                    <a:pt x="84" y="4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39" name="Freeform 21">
              <a:extLst>
                <a:ext uri="{FF2B5EF4-FFF2-40B4-BE49-F238E27FC236}">
                  <a16:creationId xmlns:a16="http://schemas.microsoft.com/office/drawing/2014/main" id="{C2AF4959-0C05-0E86-32C2-D230E3978238}"/>
                </a:ext>
              </a:extLst>
            </p:cNvPr>
            <p:cNvSpPr>
              <a:spLocks/>
            </p:cNvSpPr>
            <p:nvPr/>
          </p:nvSpPr>
          <p:spPr bwMode="auto">
            <a:xfrm>
              <a:off x="3118" y="2292"/>
              <a:ext cx="41" cy="63"/>
            </a:xfrm>
            <a:custGeom>
              <a:avLst/>
              <a:gdLst>
                <a:gd name="T0" fmla="*/ 0 w 127"/>
                <a:gd name="T1" fmla="*/ 0 h 189"/>
                <a:gd name="T2" fmla="*/ 0 w 127"/>
                <a:gd name="T3" fmla="*/ 0 h 189"/>
                <a:gd name="T4" fmla="*/ 0 w 127"/>
                <a:gd name="T5" fmla="*/ 0 h 189"/>
                <a:gd name="T6" fmla="*/ 0 w 127"/>
                <a:gd name="T7" fmla="*/ 0 h 189"/>
                <a:gd name="T8" fmla="*/ 0 w 127"/>
                <a:gd name="T9" fmla="*/ 0 h 189"/>
                <a:gd name="T10" fmla="*/ 0 w 127"/>
                <a:gd name="T11" fmla="*/ 0 h 189"/>
                <a:gd name="T12" fmla="*/ 0 w 127"/>
                <a:gd name="T13" fmla="*/ 0 h 189"/>
                <a:gd name="T14" fmla="*/ 0 w 127"/>
                <a:gd name="T15" fmla="*/ 0 h 189"/>
                <a:gd name="T16" fmla="*/ 0 w 127"/>
                <a:gd name="T17" fmla="*/ 0 h 189"/>
                <a:gd name="T18" fmla="*/ 0 w 127"/>
                <a:gd name="T19" fmla="*/ 0 h 189"/>
                <a:gd name="T20" fmla="*/ 0 w 127"/>
                <a:gd name="T21" fmla="*/ 0 h 189"/>
                <a:gd name="T22" fmla="*/ 0 w 127"/>
                <a:gd name="T23" fmla="*/ 0 h 189"/>
                <a:gd name="T24" fmla="*/ 0 w 127"/>
                <a:gd name="T25" fmla="*/ 0 h 189"/>
                <a:gd name="T26" fmla="*/ 0 w 127"/>
                <a:gd name="T27" fmla="*/ 0 h 189"/>
                <a:gd name="T28" fmla="*/ 0 w 127"/>
                <a:gd name="T29" fmla="*/ 0 h 189"/>
                <a:gd name="T30" fmla="*/ 0 w 127"/>
                <a:gd name="T31" fmla="*/ 0 h 189"/>
                <a:gd name="T32" fmla="*/ 0 w 127"/>
                <a:gd name="T33" fmla="*/ 0 h 189"/>
                <a:gd name="T34" fmla="*/ 0 w 127"/>
                <a:gd name="T35" fmla="*/ 0 h 189"/>
                <a:gd name="T36" fmla="*/ 0 w 127"/>
                <a:gd name="T37" fmla="*/ 0 h 189"/>
                <a:gd name="T38" fmla="*/ 0 w 127"/>
                <a:gd name="T39" fmla="*/ 0 h 189"/>
                <a:gd name="T40" fmla="*/ 0 w 127"/>
                <a:gd name="T41" fmla="*/ 0 h 189"/>
                <a:gd name="T42" fmla="*/ 0 w 127"/>
                <a:gd name="T43" fmla="*/ 0 h 189"/>
                <a:gd name="T44" fmla="*/ 0 w 127"/>
                <a:gd name="T45" fmla="*/ 0 h 189"/>
                <a:gd name="T46" fmla="*/ 0 w 127"/>
                <a:gd name="T47" fmla="*/ 0 h 189"/>
                <a:gd name="T48" fmla="*/ 0 w 127"/>
                <a:gd name="T49" fmla="*/ 0 h 189"/>
                <a:gd name="T50" fmla="*/ 0 w 127"/>
                <a:gd name="T51" fmla="*/ 0 h 189"/>
                <a:gd name="T52" fmla="*/ 0 w 127"/>
                <a:gd name="T53" fmla="*/ 0 h 189"/>
                <a:gd name="T54" fmla="*/ 0 w 127"/>
                <a:gd name="T55" fmla="*/ 0 h 189"/>
                <a:gd name="T56" fmla="*/ 0 w 127"/>
                <a:gd name="T57" fmla="*/ 0 h 189"/>
                <a:gd name="T58" fmla="*/ 0 w 127"/>
                <a:gd name="T59" fmla="*/ 0 h 189"/>
                <a:gd name="T60" fmla="*/ 0 w 127"/>
                <a:gd name="T61" fmla="*/ 0 h 189"/>
                <a:gd name="T62" fmla="*/ 0 w 127"/>
                <a:gd name="T63" fmla="*/ 0 h 189"/>
                <a:gd name="T64" fmla="*/ 0 w 127"/>
                <a:gd name="T65" fmla="*/ 0 h 189"/>
                <a:gd name="T66" fmla="*/ 0 w 127"/>
                <a:gd name="T67" fmla="*/ 0 h 189"/>
                <a:gd name="T68" fmla="*/ 0 w 127"/>
                <a:gd name="T69" fmla="*/ 0 h 189"/>
                <a:gd name="T70" fmla="*/ 0 w 127"/>
                <a:gd name="T71" fmla="*/ 0 h 189"/>
                <a:gd name="T72" fmla="*/ 0 w 127"/>
                <a:gd name="T73" fmla="*/ 0 h 189"/>
                <a:gd name="T74" fmla="*/ 0 w 127"/>
                <a:gd name="T75" fmla="*/ 0 h 189"/>
                <a:gd name="T76" fmla="*/ 0 w 127"/>
                <a:gd name="T77" fmla="*/ 0 h 189"/>
                <a:gd name="T78" fmla="*/ 0 w 127"/>
                <a:gd name="T79" fmla="*/ 0 h 189"/>
                <a:gd name="T80" fmla="*/ 0 w 127"/>
                <a:gd name="T81" fmla="*/ 0 h 189"/>
                <a:gd name="T82" fmla="*/ 0 w 127"/>
                <a:gd name="T83" fmla="*/ 0 h 189"/>
                <a:gd name="T84" fmla="*/ 0 w 127"/>
                <a:gd name="T85" fmla="*/ 0 h 189"/>
                <a:gd name="T86" fmla="*/ 0 w 127"/>
                <a:gd name="T87" fmla="*/ 0 h 189"/>
                <a:gd name="T88" fmla="*/ 0 w 127"/>
                <a:gd name="T89" fmla="*/ 0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7" h="189">
                  <a:moveTo>
                    <a:pt x="93" y="189"/>
                  </a:moveTo>
                  <a:lnTo>
                    <a:pt x="93" y="81"/>
                  </a:lnTo>
                  <a:lnTo>
                    <a:pt x="93" y="70"/>
                  </a:lnTo>
                  <a:lnTo>
                    <a:pt x="91" y="61"/>
                  </a:lnTo>
                  <a:lnTo>
                    <a:pt x="89" y="53"/>
                  </a:lnTo>
                  <a:lnTo>
                    <a:pt x="87" y="47"/>
                  </a:lnTo>
                  <a:lnTo>
                    <a:pt x="82" y="42"/>
                  </a:lnTo>
                  <a:lnTo>
                    <a:pt x="76" y="39"/>
                  </a:lnTo>
                  <a:lnTo>
                    <a:pt x="71" y="37"/>
                  </a:lnTo>
                  <a:lnTo>
                    <a:pt x="63" y="37"/>
                  </a:lnTo>
                  <a:lnTo>
                    <a:pt x="59" y="37"/>
                  </a:lnTo>
                  <a:lnTo>
                    <a:pt x="55" y="38"/>
                  </a:lnTo>
                  <a:lnTo>
                    <a:pt x="51" y="39"/>
                  </a:lnTo>
                  <a:lnTo>
                    <a:pt x="47" y="41"/>
                  </a:lnTo>
                  <a:lnTo>
                    <a:pt x="39" y="48"/>
                  </a:lnTo>
                  <a:lnTo>
                    <a:pt x="34" y="54"/>
                  </a:lnTo>
                  <a:lnTo>
                    <a:pt x="34" y="189"/>
                  </a:lnTo>
                  <a:lnTo>
                    <a:pt x="0" y="189"/>
                  </a:lnTo>
                  <a:lnTo>
                    <a:pt x="0" y="3"/>
                  </a:lnTo>
                  <a:lnTo>
                    <a:pt x="24" y="3"/>
                  </a:lnTo>
                  <a:lnTo>
                    <a:pt x="30" y="21"/>
                  </a:lnTo>
                  <a:lnTo>
                    <a:pt x="34" y="16"/>
                  </a:lnTo>
                  <a:lnTo>
                    <a:pt x="38" y="12"/>
                  </a:lnTo>
                  <a:lnTo>
                    <a:pt x="43" y="8"/>
                  </a:lnTo>
                  <a:lnTo>
                    <a:pt x="47" y="5"/>
                  </a:lnTo>
                  <a:lnTo>
                    <a:pt x="53" y="3"/>
                  </a:lnTo>
                  <a:lnTo>
                    <a:pt x="59" y="2"/>
                  </a:lnTo>
                  <a:lnTo>
                    <a:pt x="64" y="1"/>
                  </a:lnTo>
                  <a:lnTo>
                    <a:pt x="71" y="0"/>
                  </a:lnTo>
                  <a:lnTo>
                    <a:pt x="78" y="1"/>
                  </a:lnTo>
                  <a:lnTo>
                    <a:pt x="83" y="1"/>
                  </a:lnTo>
                  <a:lnTo>
                    <a:pt x="89" y="3"/>
                  </a:lnTo>
                  <a:lnTo>
                    <a:pt x="94" y="5"/>
                  </a:lnTo>
                  <a:lnTo>
                    <a:pt x="99" y="7"/>
                  </a:lnTo>
                  <a:lnTo>
                    <a:pt x="105" y="11"/>
                  </a:lnTo>
                  <a:lnTo>
                    <a:pt x="108" y="15"/>
                  </a:lnTo>
                  <a:lnTo>
                    <a:pt x="112" y="20"/>
                  </a:lnTo>
                  <a:lnTo>
                    <a:pt x="116" y="25"/>
                  </a:lnTo>
                  <a:lnTo>
                    <a:pt x="119" y="31"/>
                  </a:lnTo>
                  <a:lnTo>
                    <a:pt x="121" y="37"/>
                  </a:lnTo>
                  <a:lnTo>
                    <a:pt x="124" y="43"/>
                  </a:lnTo>
                  <a:lnTo>
                    <a:pt x="126" y="58"/>
                  </a:lnTo>
                  <a:lnTo>
                    <a:pt x="127" y="75"/>
                  </a:lnTo>
                  <a:lnTo>
                    <a:pt x="127" y="189"/>
                  </a:lnTo>
                  <a:lnTo>
                    <a:pt x="93" y="18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40" name="Freeform 22">
              <a:extLst>
                <a:ext uri="{FF2B5EF4-FFF2-40B4-BE49-F238E27FC236}">
                  <a16:creationId xmlns:a16="http://schemas.microsoft.com/office/drawing/2014/main" id="{120C77F6-FB8E-6C6A-804A-B86F4CEA04B0}"/>
                </a:ext>
              </a:extLst>
            </p:cNvPr>
            <p:cNvSpPr>
              <a:spLocks noEditPoints="1"/>
            </p:cNvSpPr>
            <p:nvPr/>
          </p:nvSpPr>
          <p:spPr bwMode="auto">
            <a:xfrm>
              <a:off x="3171" y="2292"/>
              <a:ext cx="46" cy="65"/>
            </a:xfrm>
            <a:custGeom>
              <a:avLst/>
              <a:gdLst>
                <a:gd name="T0" fmla="*/ 0 w 142"/>
                <a:gd name="T1" fmla="*/ 0 h 193"/>
                <a:gd name="T2" fmla="*/ 0 w 142"/>
                <a:gd name="T3" fmla="*/ 0 h 193"/>
                <a:gd name="T4" fmla="*/ 0 w 142"/>
                <a:gd name="T5" fmla="*/ 0 h 193"/>
                <a:gd name="T6" fmla="*/ 0 w 142"/>
                <a:gd name="T7" fmla="*/ 0 h 193"/>
                <a:gd name="T8" fmla="*/ 0 w 142"/>
                <a:gd name="T9" fmla="*/ 0 h 193"/>
                <a:gd name="T10" fmla="*/ 0 w 142"/>
                <a:gd name="T11" fmla="*/ 0 h 193"/>
                <a:gd name="T12" fmla="*/ 0 w 142"/>
                <a:gd name="T13" fmla="*/ 0 h 193"/>
                <a:gd name="T14" fmla="*/ 0 w 142"/>
                <a:gd name="T15" fmla="*/ 0 h 193"/>
                <a:gd name="T16" fmla="*/ 0 w 142"/>
                <a:gd name="T17" fmla="*/ 0 h 193"/>
                <a:gd name="T18" fmla="*/ 0 w 142"/>
                <a:gd name="T19" fmla="*/ 0 h 193"/>
                <a:gd name="T20" fmla="*/ 0 w 142"/>
                <a:gd name="T21" fmla="*/ 0 h 193"/>
                <a:gd name="T22" fmla="*/ 0 w 142"/>
                <a:gd name="T23" fmla="*/ 0 h 193"/>
                <a:gd name="T24" fmla="*/ 0 w 142"/>
                <a:gd name="T25" fmla="*/ 0 h 193"/>
                <a:gd name="T26" fmla="*/ 0 w 142"/>
                <a:gd name="T27" fmla="*/ 0 h 193"/>
                <a:gd name="T28" fmla="*/ 0 w 142"/>
                <a:gd name="T29" fmla="*/ 0 h 193"/>
                <a:gd name="T30" fmla="*/ 0 w 142"/>
                <a:gd name="T31" fmla="*/ 0 h 193"/>
                <a:gd name="T32" fmla="*/ 0 w 142"/>
                <a:gd name="T33" fmla="*/ 0 h 193"/>
                <a:gd name="T34" fmla="*/ 0 w 142"/>
                <a:gd name="T35" fmla="*/ 0 h 193"/>
                <a:gd name="T36" fmla="*/ 0 w 142"/>
                <a:gd name="T37" fmla="*/ 0 h 193"/>
                <a:gd name="T38" fmla="*/ 0 w 142"/>
                <a:gd name="T39" fmla="*/ 0 h 193"/>
                <a:gd name="T40" fmla="*/ 0 w 142"/>
                <a:gd name="T41" fmla="*/ 0 h 193"/>
                <a:gd name="T42" fmla="*/ 0 w 142"/>
                <a:gd name="T43" fmla="*/ 0 h 193"/>
                <a:gd name="T44" fmla="*/ 0 w 142"/>
                <a:gd name="T45" fmla="*/ 0 h 193"/>
                <a:gd name="T46" fmla="*/ 0 w 142"/>
                <a:gd name="T47" fmla="*/ 0 h 193"/>
                <a:gd name="T48" fmla="*/ 0 w 142"/>
                <a:gd name="T49" fmla="*/ 0 h 193"/>
                <a:gd name="T50" fmla="*/ 0 w 142"/>
                <a:gd name="T51" fmla="*/ 0 h 193"/>
                <a:gd name="T52" fmla="*/ 0 w 142"/>
                <a:gd name="T53" fmla="*/ 0 h 193"/>
                <a:gd name="T54" fmla="*/ 0 w 142"/>
                <a:gd name="T55" fmla="*/ 0 h 193"/>
                <a:gd name="T56" fmla="*/ 0 w 142"/>
                <a:gd name="T57" fmla="*/ 0 h 193"/>
                <a:gd name="T58" fmla="*/ 0 w 142"/>
                <a:gd name="T59" fmla="*/ 0 h 193"/>
                <a:gd name="T60" fmla="*/ 0 w 142"/>
                <a:gd name="T61" fmla="*/ 0 h 193"/>
                <a:gd name="T62" fmla="*/ 0 w 142"/>
                <a:gd name="T63" fmla="*/ 0 h 193"/>
                <a:gd name="T64" fmla="*/ 0 w 142"/>
                <a:gd name="T65" fmla="*/ 0 h 193"/>
                <a:gd name="T66" fmla="*/ 0 w 142"/>
                <a:gd name="T67" fmla="*/ 0 h 193"/>
                <a:gd name="T68" fmla="*/ 0 w 142"/>
                <a:gd name="T69" fmla="*/ 0 h 193"/>
                <a:gd name="T70" fmla="*/ 0 w 142"/>
                <a:gd name="T71" fmla="*/ 0 h 193"/>
                <a:gd name="T72" fmla="*/ 0 w 142"/>
                <a:gd name="T73" fmla="*/ 0 h 193"/>
                <a:gd name="T74" fmla="*/ 0 w 142"/>
                <a:gd name="T75" fmla="*/ 0 h 193"/>
                <a:gd name="T76" fmla="*/ 0 w 142"/>
                <a:gd name="T77" fmla="*/ 0 h 193"/>
                <a:gd name="T78" fmla="*/ 0 w 142"/>
                <a:gd name="T79" fmla="*/ 0 h 193"/>
                <a:gd name="T80" fmla="*/ 0 w 142"/>
                <a:gd name="T81" fmla="*/ 0 h 193"/>
                <a:gd name="T82" fmla="*/ 0 w 142"/>
                <a:gd name="T83" fmla="*/ 0 h 193"/>
                <a:gd name="T84" fmla="*/ 0 w 142"/>
                <a:gd name="T85" fmla="*/ 0 h 193"/>
                <a:gd name="T86" fmla="*/ 0 w 142"/>
                <a:gd name="T87" fmla="*/ 0 h 193"/>
                <a:gd name="T88" fmla="*/ 0 w 142"/>
                <a:gd name="T89" fmla="*/ 0 h 193"/>
                <a:gd name="T90" fmla="*/ 0 w 142"/>
                <a:gd name="T91" fmla="*/ 0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2" h="193">
                  <a:moveTo>
                    <a:pt x="140" y="109"/>
                  </a:moveTo>
                  <a:lnTo>
                    <a:pt x="36" y="109"/>
                  </a:lnTo>
                  <a:lnTo>
                    <a:pt x="37" y="120"/>
                  </a:lnTo>
                  <a:lnTo>
                    <a:pt x="39" y="130"/>
                  </a:lnTo>
                  <a:lnTo>
                    <a:pt x="43" y="138"/>
                  </a:lnTo>
                  <a:lnTo>
                    <a:pt x="48" y="144"/>
                  </a:lnTo>
                  <a:lnTo>
                    <a:pt x="54" y="149"/>
                  </a:lnTo>
                  <a:lnTo>
                    <a:pt x="60" y="153"/>
                  </a:lnTo>
                  <a:lnTo>
                    <a:pt x="68" y="155"/>
                  </a:lnTo>
                  <a:lnTo>
                    <a:pt x="77" y="157"/>
                  </a:lnTo>
                  <a:lnTo>
                    <a:pt x="89" y="155"/>
                  </a:lnTo>
                  <a:lnTo>
                    <a:pt x="98" y="152"/>
                  </a:lnTo>
                  <a:lnTo>
                    <a:pt x="102" y="150"/>
                  </a:lnTo>
                  <a:lnTo>
                    <a:pt x="106" y="148"/>
                  </a:lnTo>
                  <a:lnTo>
                    <a:pt x="110" y="144"/>
                  </a:lnTo>
                  <a:lnTo>
                    <a:pt x="113" y="141"/>
                  </a:lnTo>
                  <a:lnTo>
                    <a:pt x="126" y="173"/>
                  </a:lnTo>
                  <a:lnTo>
                    <a:pt x="121" y="178"/>
                  </a:lnTo>
                  <a:lnTo>
                    <a:pt x="115" y="182"/>
                  </a:lnTo>
                  <a:lnTo>
                    <a:pt x="110" y="185"/>
                  </a:lnTo>
                  <a:lnTo>
                    <a:pt x="104" y="188"/>
                  </a:lnTo>
                  <a:lnTo>
                    <a:pt x="96" y="190"/>
                  </a:lnTo>
                  <a:lnTo>
                    <a:pt x="90" y="191"/>
                  </a:lnTo>
                  <a:lnTo>
                    <a:pt x="81" y="193"/>
                  </a:lnTo>
                  <a:lnTo>
                    <a:pt x="73" y="193"/>
                  </a:lnTo>
                  <a:lnTo>
                    <a:pt x="64" y="193"/>
                  </a:lnTo>
                  <a:lnTo>
                    <a:pt x="57" y="191"/>
                  </a:lnTo>
                  <a:lnTo>
                    <a:pt x="49" y="189"/>
                  </a:lnTo>
                  <a:lnTo>
                    <a:pt x="43" y="186"/>
                  </a:lnTo>
                  <a:lnTo>
                    <a:pt x="36" y="182"/>
                  </a:lnTo>
                  <a:lnTo>
                    <a:pt x="30" y="178"/>
                  </a:lnTo>
                  <a:lnTo>
                    <a:pt x="25" y="173"/>
                  </a:lnTo>
                  <a:lnTo>
                    <a:pt x="20" y="168"/>
                  </a:lnTo>
                  <a:lnTo>
                    <a:pt x="16" y="161"/>
                  </a:lnTo>
                  <a:lnTo>
                    <a:pt x="11" y="154"/>
                  </a:lnTo>
                  <a:lnTo>
                    <a:pt x="8" y="147"/>
                  </a:lnTo>
                  <a:lnTo>
                    <a:pt x="6" y="138"/>
                  </a:lnTo>
                  <a:lnTo>
                    <a:pt x="3" y="129"/>
                  </a:lnTo>
                  <a:lnTo>
                    <a:pt x="2" y="120"/>
                  </a:lnTo>
                  <a:lnTo>
                    <a:pt x="1" y="109"/>
                  </a:lnTo>
                  <a:lnTo>
                    <a:pt x="0" y="98"/>
                  </a:lnTo>
                  <a:lnTo>
                    <a:pt x="1" y="87"/>
                  </a:lnTo>
                  <a:lnTo>
                    <a:pt x="2" y="77"/>
                  </a:lnTo>
                  <a:lnTo>
                    <a:pt x="3" y="68"/>
                  </a:lnTo>
                  <a:lnTo>
                    <a:pt x="6" y="59"/>
                  </a:lnTo>
                  <a:lnTo>
                    <a:pt x="9" y="50"/>
                  </a:lnTo>
                  <a:lnTo>
                    <a:pt x="12" y="42"/>
                  </a:lnTo>
                  <a:lnTo>
                    <a:pt x="17" y="34"/>
                  </a:lnTo>
                  <a:lnTo>
                    <a:pt x="21" y="28"/>
                  </a:lnTo>
                  <a:lnTo>
                    <a:pt x="27" y="21"/>
                  </a:lnTo>
                  <a:lnTo>
                    <a:pt x="32" y="15"/>
                  </a:lnTo>
                  <a:lnTo>
                    <a:pt x="39" y="11"/>
                  </a:lnTo>
                  <a:lnTo>
                    <a:pt x="45" y="6"/>
                  </a:lnTo>
                  <a:lnTo>
                    <a:pt x="52" y="4"/>
                  </a:lnTo>
                  <a:lnTo>
                    <a:pt x="58" y="2"/>
                  </a:lnTo>
                  <a:lnTo>
                    <a:pt x="65" y="1"/>
                  </a:lnTo>
                  <a:lnTo>
                    <a:pt x="73" y="0"/>
                  </a:lnTo>
                  <a:lnTo>
                    <a:pt x="81" y="1"/>
                  </a:lnTo>
                  <a:lnTo>
                    <a:pt x="87" y="2"/>
                  </a:lnTo>
                  <a:lnTo>
                    <a:pt x="95" y="3"/>
                  </a:lnTo>
                  <a:lnTo>
                    <a:pt x="101" y="6"/>
                  </a:lnTo>
                  <a:lnTo>
                    <a:pt x="108" y="10"/>
                  </a:lnTo>
                  <a:lnTo>
                    <a:pt x="113" y="13"/>
                  </a:lnTo>
                  <a:lnTo>
                    <a:pt x="119" y="19"/>
                  </a:lnTo>
                  <a:lnTo>
                    <a:pt x="123" y="24"/>
                  </a:lnTo>
                  <a:lnTo>
                    <a:pt x="128" y="30"/>
                  </a:lnTo>
                  <a:lnTo>
                    <a:pt x="132" y="37"/>
                  </a:lnTo>
                  <a:lnTo>
                    <a:pt x="136" y="44"/>
                  </a:lnTo>
                  <a:lnTo>
                    <a:pt x="138" y="51"/>
                  </a:lnTo>
                  <a:lnTo>
                    <a:pt x="140" y="59"/>
                  </a:lnTo>
                  <a:lnTo>
                    <a:pt x="141" y="68"/>
                  </a:lnTo>
                  <a:lnTo>
                    <a:pt x="142" y="76"/>
                  </a:lnTo>
                  <a:lnTo>
                    <a:pt x="142" y="85"/>
                  </a:lnTo>
                  <a:lnTo>
                    <a:pt x="142" y="95"/>
                  </a:lnTo>
                  <a:lnTo>
                    <a:pt x="140" y="109"/>
                  </a:lnTo>
                  <a:close/>
                  <a:moveTo>
                    <a:pt x="37" y="77"/>
                  </a:moveTo>
                  <a:lnTo>
                    <a:pt x="109" y="77"/>
                  </a:lnTo>
                  <a:lnTo>
                    <a:pt x="108" y="67"/>
                  </a:lnTo>
                  <a:lnTo>
                    <a:pt x="105" y="59"/>
                  </a:lnTo>
                  <a:lnTo>
                    <a:pt x="102" y="52"/>
                  </a:lnTo>
                  <a:lnTo>
                    <a:pt x="99" y="47"/>
                  </a:lnTo>
                  <a:lnTo>
                    <a:pt x="93" y="42"/>
                  </a:lnTo>
                  <a:lnTo>
                    <a:pt x="87" y="39"/>
                  </a:lnTo>
                  <a:lnTo>
                    <a:pt x="81" y="37"/>
                  </a:lnTo>
                  <a:lnTo>
                    <a:pt x="73" y="37"/>
                  </a:lnTo>
                  <a:lnTo>
                    <a:pt x="66" y="37"/>
                  </a:lnTo>
                  <a:lnTo>
                    <a:pt x="60" y="39"/>
                  </a:lnTo>
                  <a:lnTo>
                    <a:pt x="55" y="42"/>
                  </a:lnTo>
                  <a:lnTo>
                    <a:pt x="49" y="47"/>
                  </a:lnTo>
                  <a:lnTo>
                    <a:pt x="46" y="52"/>
                  </a:lnTo>
                  <a:lnTo>
                    <a:pt x="43" y="59"/>
                  </a:lnTo>
                  <a:lnTo>
                    <a:pt x="39" y="67"/>
                  </a:lnTo>
                  <a:lnTo>
                    <a:pt x="37" y="77"/>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41" name="Freeform 23">
              <a:extLst>
                <a:ext uri="{FF2B5EF4-FFF2-40B4-BE49-F238E27FC236}">
                  <a16:creationId xmlns:a16="http://schemas.microsoft.com/office/drawing/2014/main" id="{B971C698-C87C-D143-7E2F-CB746DA86CEC}"/>
                </a:ext>
              </a:extLst>
            </p:cNvPr>
            <p:cNvSpPr>
              <a:spLocks/>
            </p:cNvSpPr>
            <p:nvPr/>
          </p:nvSpPr>
          <p:spPr bwMode="auto">
            <a:xfrm>
              <a:off x="3226" y="2294"/>
              <a:ext cx="41" cy="63"/>
            </a:xfrm>
            <a:custGeom>
              <a:avLst/>
              <a:gdLst>
                <a:gd name="T0" fmla="*/ 0 w 127"/>
                <a:gd name="T1" fmla="*/ 0 h 190"/>
                <a:gd name="T2" fmla="*/ 0 w 127"/>
                <a:gd name="T3" fmla="*/ 0 h 190"/>
                <a:gd name="T4" fmla="*/ 0 w 127"/>
                <a:gd name="T5" fmla="*/ 0 h 190"/>
                <a:gd name="T6" fmla="*/ 0 w 127"/>
                <a:gd name="T7" fmla="*/ 0 h 190"/>
                <a:gd name="T8" fmla="*/ 0 w 127"/>
                <a:gd name="T9" fmla="*/ 0 h 190"/>
                <a:gd name="T10" fmla="*/ 0 w 127"/>
                <a:gd name="T11" fmla="*/ 0 h 190"/>
                <a:gd name="T12" fmla="*/ 0 w 127"/>
                <a:gd name="T13" fmla="*/ 0 h 190"/>
                <a:gd name="T14" fmla="*/ 0 w 127"/>
                <a:gd name="T15" fmla="*/ 0 h 190"/>
                <a:gd name="T16" fmla="*/ 0 w 127"/>
                <a:gd name="T17" fmla="*/ 0 h 190"/>
                <a:gd name="T18" fmla="*/ 0 w 127"/>
                <a:gd name="T19" fmla="*/ 0 h 190"/>
                <a:gd name="T20" fmla="*/ 0 w 127"/>
                <a:gd name="T21" fmla="*/ 0 h 190"/>
                <a:gd name="T22" fmla="*/ 0 w 127"/>
                <a:gd name="T23" fmla="*/ 0 h 190"/>
                <a:gd name="T24" fmla="*/ 0 w 127"/>
                <a:gd name="T25" fmla="*/ 0 h 190"/>
                <a:gd name="T26" fmla="*/ 0 w 127"/>
                <a:gd name="T27" fmla="*/ 0 h 190"/>
                <a:gd name="T28" fmla="*/ 0 w 127"/>
                <a:gd name="T29" fmla="*/ 0 h 190"/>
                <a:gd name="T30" fmla="*/ 0 w 127"/>
                <a:gd name="T31" fmla="*/ 0 h 190"/>
                <a:gd name="T32" fmla="*/ 0 w 127"/>
                <a:gd name="T33" fmla="*/ 0 h 190"/>
                <a:gd name="T34" fmla="*/ 0 w 127"/>
                <a:gd name="T35" fmla="*/ 0 h 190"/>
                <a:gd name="T36" fmla="*/ 0 w 127"/>
                <a:gd name="T37" fmla="*/ 0 h 190"/>
                <a:gd name="T38" fmla="*/ 0 w 127"/>
                <a:gd name="T39" fmla="*/ 0 h 190"/>
                <a:gd name="T40" fmla="*/ 0 w 127"/>
                <a:gd name="T41" fmla="*/ 0 h 190"/>
                <a:gd name="T42" fmla="*/ 0 w 127"/>
                <a:gd name="T43" fmla="*/ 0 h 190"/>
                <a:gd name="T44" fmla="*/ 0 w 127"/>
                <a:gd name="T45" fmla="*/ 0 h 190"/>
                <a:gd name="T46" fmla="*/ 0 w 127"/>
                <a:gd name="T47" fmla="*/ 0 h 190"/>
                <a:gd name="T48" fmla="*/ 0 w 127"/>
                <a:gd name="T49" fmla="*/ 0 h 190"/>
                <a:gd name="T50" fmla="*/ 0 w 127"/>
                <a:gd name="T51" fmla="*/ 0 h 190"/>
                <a:gd name="T52" fmla="*/ 0 w 127"/>
                <a:gd name="T53" fmla="*/ 0 h 190"/>
                <a:gd name="T54" fmla="*/ 0 w 127"/>
                <a:gd name="T55" fmla="*/ 0 h 190"/>
                <a:gd name="T56" fmla="*/ 0 w 127"/>
                <a:gd name="T57" fmla="*/ 0 h 190"/>
                <a:gd name="T58" fmla="*/ 0 w 127"/>
                <a:gd name="T59" fmla="*/ 0 h 190"/>
                <a:gd name="T60" fmla="*/ 0 w 127"/>
                <a:gd name="T61" fmla="*/ 0 h 190"/>
                <a:gd name="T62" fmla="*/ 0 w 127"/>
                <a:gd name="T63" fmla="*/ 0 h 190"/>
                <a:gd name="T64" fmla="*/ 0 w 127"/>
                <a:gd name="T65" fmla="*/ 0 h 190"/>
                <a:gd name="T66" fmla="*/ 0 w 127"/>
                <a:gd name="T67" fmla="*/ 0 h 190"/>
                <a:gd name="T68" fmla="*/ 0 w 127"/>
                <a:gd name="T69" fmla="*/ 0 h 190"/>
                <a:gd name="T70" fmla="*/ 0 w 127"/>
                <a:gd name="T71" fmla="*/ 0 h 190"/>
                <a:gd name="T72" fmla="*/ 0 w 127"/>
                <a:gd name="T73" fmla="*/ 0 h 190"/>
                <a:gd name="T74" fmla="*/ 0 w 127"/>
                <a:gd name="T75" fmla="*/ 0 h 190"/>
                <a:gd name="T76" fmla="*/ 0 w 127"/>
                <a:gd name="T77" fmla="*/ 0 h 190"/>
                <a:gd name="T78" fmla="*/ 0 w 127"/>
                <a:gd name="T79" fmla="*/ 0 h 190"/>
                <a:gd name="T80" fmla="*/ 0 w 127"/>
                <a:gd name="T81" fmla="*/ 0 h 190"/>
                <a:gd name="T82" fmla="*/ 0 w 127"/>
                <a:gd name="T83" fmla="*/ 0 h 190"/>
                <a:gd name="T84" fmla="*/ 0 w 127"/>
                <a:gd name="T85" fmla="*/ 0 h 190"/>
                <a:gd name="T86" fmla="*/ 0 w 127"/>
                <a:gd name="T87" fmla="*/ 0 h 190"/>
                <a:gd name="T88" fmla="*/ 0 w 127"/>
                <a:gd name="T89" fmla="*/ 0 h 190"/>
                <a:gd name="T90" fmla="*/ 0 w 127"/>
                <a:gd name="T91" fmla="*/ 0 h 190"/>
                <a:gd name="T92" fmla="*/ 0 w 127"/>
                <a:gd name="T93" fmla="*/ 0 h 1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7" h="190">
                  <a:moveTo>
                    <a:pt x="94" y="186"/>
                  </a:moveTo>
                  <a:lnTo>
                    <a:pt x="94" y="170"/>
                  </a:lnTo>
                  <a:lnTo>
                    <a:pt x="90" y="174"/>
                  </a:lnTo>
                  <a:lnTo>
                    <a:pt x="86" y="178"/>
                  </a:lnTo>
                  <a:lnTo>
                    <a:pt x="80" y="181"/>
                  </a:lnTo>
                  <a:lnTo>
                    <a:pt x="74" y="184"/>
                  </a:lnTo>
                  <a:lnTo>
                    <a:pt x="68" y="186"/>
                  </a:lnTo>
                  <a:lnTo>
                    <a:pt x="62" y="188"/>
                  </a:lnTo>
                  <a:lnTo>
                    <a:pt x="57" y="190"/>
                  </a:lnTo>
                  <a:lnTo>
                    <a:pt x="51" y="190"/>
                  </a:lnTo>
                  <a:lnTo>
                    <a:pt x="44" y="190"/>
                  </a:lnTo>
                  <a:lnTo>
                    <a:pt x="39" y="188"/>
                  </a:lnTo>
                  <a:lnTo>
                    <a:pt x="33" y="187"/>
                  </a:lnTo>
                  <a:lnTo>
                    <a:pt x="28" y="185"/>
                  </a:lnTo>
                  <a:lnTo>
                    <a:pt x="24" y="183"/>
                  </a:lnTo>
                  <a:lnTo>
                    <a:pt x="20" y="179"/>
                  </a:lnTo>
                  <a:lnTo>
                    <a:pt x="16" y="176"/>
                  </a:lnTo>
                  <a:lnTo>
                    <a:pt x="13" y="173"/>
                  </a:lnTo>
                  <a:lnTo>
                    <a:pt x="9" y="168"/>
                  </a:lnTo>
                  <a:lnTo>
                    <a:pt x="7" y="163"/>
                  </a:lnTo>
                  <a:lnTo>
                    <a:pt x="5" y="157"/>
                  </a:lnTo>
                  <a:lnTo>
                    <a:pt x="3" y="151"/>
                  </a:lnTo>
                  <a:lnTo>
                    <a:pt x="0" y="137"/>
                  </a:lnTo>
                  <a:lnTo>
                    <a:pt x="0" y="121"/>
                  </a:lnTo>
                  <a:lnTo>
                    <a:pt x="0" y="0"/>
                  </a:lnTo>
                  <a:lnTo>
                    <a:pt x="34" y="0"/>
                  </a:lnTo>
                  <a:lnTo>
                    <a:pt x="34" y="118"/>
                  </a:lnTo>
                  <a:lnTo>
                    <a:pt x="34" y="126"/>
                  </a:lnTo>
                  <a:lnTo>
                    <a:pt x="35" y="133"/>
                  </a:lnTo>
                  <a:lnTo>
                    <a:pt x="37" y="139"/>
                  </a:lnTo>
                  <a:lnTo>
                    <a:pt x="41" y="145"/>
                  </a:lnTo>
                  <a:lnTo>
                    <a:pt x="44" y="148"/>
                  </a:lnTo>
                  <a:lnTo>
                    <a:pt x="49" y="151"/>
                  </a:lnTo>
                  <a:lnTo>
                    <a:pt x="53" y="152"/>
                  </a:lnTo>
                  <a:lnTo>
                    <a:pt x="59" y="154"/>
                  </a:lnTo>
                  <a:lnTo>
                    <a:pt x="64" y="152"/>
                  </a:lnTo>
                  <a:lnTo>
                    <a:pt x="70" y="151"/>
                  </a:lnTo>
                  <a:lnTo>
                    <a:pt x="76" y="149"/>
                  </a:lnTo>
                  <a:lnTo>
                    <a:pt x="80" y="146"/>
                  </a:lnTo>
                  <a:lnTo>
                    <a:pt x="86" y="141"/>
                  </a:lnTo>
                  <a:lnTo>
                    <a:pt x="89" y="137"/>
                  </a:lnTo>
                  <a:lnTo>
                    <a:pt x="91" y="132"/>
                  </a:lnTo>
                  <a:lnTo>
                    <a:pt x="94" y="128"/>
                  </a:lnTo>
                  <a:lnTo>
                    <a:pt x="94" y="0"/>
                  </a:lnTo>
                  <a:lnTo>
                    <a:pt x="127" y="0"/>
                  </a:lnTo>
                  <a:lnTo>
                    <a:pt x="127" y="186"/>
                  </a:lnTo>
                  <a:lnTo>
                    <a:pt x="94" y="186"/>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42" name="Freeform 24">
              <a:extLst>
                <a:ext uri="{FF2B5EF4-FFF2-40B4-BE49-F238E27FC236}">
                  <a16:creationId xmlns:a16="http://schemas.microsoft.com/office/drawing/2014/main" id="{9D046BA7-FA13-00C2-8186-A202298D8477}"/>
                </a:ext>
              </a:extLst>
            </p:cNvPr>
            <p:cNvSpPr>
              <a:spLocks noEditPoints="1"/>
            </p:cNvSpPr>
            <p:nvPr/>
          </p:nvSpPr>
          <p:spPr bwMode="auto">
            <a:xfrm>
              <a:off x="3279" y="2292"/>
              <a:ext cx="47" cy="65"/>
            </a:xfrm>
            <a:custGeom>
              <a:avLst/>
              <a:gdLst>
                <a:gd name="T0" fmla="*/ 0 w 143"/>
                <a:gd name="T1" fmla="*/ 0 h 193"/>
                <a:gd name="T2" fmla="*/ 0 w 143"/>
                <a:gd name="T3" fmla="*/ 0 h 193"/>
                <a:gd name="T4" fmla="*/ 0 w 143"/>
                <a:gd name="T5" fmla="*/ 0 h 193"/>
                <a:gd name="T6" fmla="*/ 0 w 143"/>
                <a:gd name="T7" fmla="*/ 0 h 193"/>
                <a:gd name="T8" fmla="*/ 0 w 143"/>
                <a:gd name="T9" fmla="*/ 0 h 193"/>
                <a:gd name="T10" fmla="*/ 0 w 143"/>
                <a:gd name="T11" fmla="*/ 0 h 193"/>
                <a:gd name="T12" fmla="*/ 0 w 143"/>
                <a:gd name="T13" fmla="*/ 0 h 193"/>
                <a:gd name="T14" fmla="*/ 0 w 143"/>
                <a:gd name="T15" fmla="*/ 0 h 193"/>
                <a:gd name="T16" fmla="*/ 0 w 143"/>
                <a:gd name="T17" fmla="*/ 0 h 193"/>
                <a:gd name="T18" fmla="*/ 0 w 143"/>
                <a:gd name="T19" fmla="*/ 0 h 193"/>
                <a:gd name="T20" fmla="*/ 0 w 143"/>
                <a:gd name="T21" fmla="*/ 0 h 193"/>
                <a:gd name="T22" fmla="*/ 0 w 143"/>
                <a:gd name="T23" fmla="*/ 0 h 193"/>
                <a:gd name="T24" fmla="*/ 0 w 143"/>
                <a:gd name="T25" fmla="*/ 0 h 193"/>
                <a:gd name="T26" fmla="*/ 0 w 143"/>
                <a:gd name="T27" fmla="*/ 0 h 193"/>
                <a:gd name="T28" fmla="*/ 0 w 143"/>
                <a:gd name="T29" fmla="*/ 0 h 193"/>
                <a:gd name="T30" fmla="*/ 0 w 143"/>
                <a:gd name="T31" fmla="*/ 0 h 193"/>
                <a:gd name="T32" fmla="*/ 0 w 143"/>
                <a:gd name="T33" fmla="*/ 0 h 193"/>
                <a:gd name="T34" fmla="*/ 0 w 143"/>
                <a:gd name="T35" fmla="*/ 0 h 193"/>
                <a:gd name="T36" fmla="*/ 0 w 143"/>
                <a:gd name="T37" fmla="*/ 0 h 193"/>
                <a:gd name="T38" fmla="*/ 0 w 143"/>
                <a:gd name="T39" fmla="*/ 0 h 193"/>
                <a:gd name="T40" fmla="*/ 0 w 143"/>
                <a:gd name="T41" fmla="*/ 0 h 193"/>
                <a:gd name="T42" fmla="*/ 0 w 143"/>
                <a:gd name="T43" fmla="*/ 0 h 193"/>
                <a:gd name="T44" fmla="*/ 0 w 143"/>
                <a:gd name="T45" fmla="*/ 0 h 193"/>
                <a:gd name="T46" fmla="*/ 0 w 143"/>
                <a:gd name="T47" fmla="*/ 0 h 193"/>
                <a:gd name="T48" fmla="*/ 0 w 143"/>
                <a:gd name="T49" fmla="*/ 0 h 193"/>
                <a:gd name="T50" fmla="*/ 0 w 143"/>
                <a:gd name="T51" fmla="*/ 0 h 193"/>
                <a:gd name="T52" fmla="*/ 0 w 143"/>
                <a:gd name="T53" fmla="*/ 0 h 193"/>
                <a:gd name="T54" fmla="*/ 0 w 143"/>
                <a:gd name="T55" fmla="*/ 0 h 193"/>
                <a:gd name="T56" fmla="*/ 0 w 143"/>
                <a:gd name="T57" fmla="*/ 0 h 193"/>
                <a:gd name="T58" fmla="*/ 0 w 143"/>
                <a:gd name="T59" fmla="*/ 0 h 193"/>
                <a:gd name="T60" fmla="*/ 0 w 143"/>
                <a:gd name="T61" fmla="*/ 0 h 193"/>
                <a:gd name="T62" fmla="*/ 0 w 143"/>
                <a:gd name="T63" fmla="*/ 0 h 193"/>
                <a:gd name="T64" fmla="*/ 0 w 143"/>
                <a:gd name="T65" fmla="*/ 0 h 193"/>
                <a:gd name="T66" fmla="*/ 0 w 143"/>
                <a:gd name="T67" fmla="*/ 0 h 193"/>
                <a:gd name="T68" fmla="*/ 0 w 143"/>
                <a:gd name="T69" fmla="*/ 0 h 193"/>
                <a:gd name="T70" fmla="*/ 0 w 143"/>
                <a:gd name="T71" fmla="*/ 0 h 193"/>
                <a:gd name="T72" fmla="*/ 0 w 143"/>
                <a:gd name="T73" fmla="*/ 0 h 193"/>
                <a:gd name="T74" fmla="*/ 0 w 143"/>
                <a:gd name="T75" fmla="*/ 0 h 193"/>
                <a:gd name="T76" fmla="*/ 0 w 143"/>
                <a:gd name="T77" fmla="*/ 0 h 193"/>
                <a:gd name="T78" fmla="*/ 0 w 143"/>
                <a:gd name="T79" fmla="*/ 0 h 193"/>
                <a:gd name="T80" fmla="*/ 0 w 143"/>
                <a:gd name="T81" fmla="*/ 0 h 193"/>
                <a:gd name="T82" fmla="*/ 0 w 143"/>
                <a:gd name="T83" fmla="*/ 0 h 193"/>
                <a:gd name="T84" fmla="*/ 0 w 143"/>
                <a:gd name="T85" fmla="*/ 0 h 193"/>
                <a:gd name="T86" fmla="*/ 0 w 143"/>
                <a:gd name="T87" fmla="*/ 0 h 193"/>
                <a:gd name="T88" fmla="*/ 0 w 143"/>
                <a:gd name="T89" fmla="*/ 0 h 193"/>
                <a:gd name="T90" fmla="*/ 0 w 143"/>
                <a:gd name="T91" fmla="*/ 0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3" h="193">
                  <a:moveTo>
                    <a:pt x="139" y="109"/>
                  </a:moveTo>
                  <a:lnTo>
                    <a:pt x="35" y="109"/>
                  </a:lnTo>
                  <a:lnTo>
                    <a:pt x="36" y="120"/>
                  </a:lnTo>
                  <a:lnTo>
                    <a:pt x="38" y="130"/>
                  </a:lnTo>
                  <a:lnTo>
                    <a:pt x="43" y="138"/>
                  </a:lnTo>
                  <a:lnTo>
                    <a:pt x="47" y="144"/>
                  </a:lnTo>
                  <a:lnTo>
                    <a:pt x="53" y="149"/>
                  </a:lnTo>
                  <a:lnTo>
                    <a:pt x="61" y="153"/>
                  </a:lnTo>
                  <a:lnTo>
                    <a:pt x="69" y="155"/>
                  </a:lnTo>
                  <a:lnTo>
                    <a:pt x="77" y="157"/>
                  </a:lnTo>
                  <a:lnTo>
                    <a:pt x="88" y="155"/>
                  </a:lnTo>
                  <a:lnTo>
                    <a:pt x="98" y="152"/>
                  </a:lnTo>
                  <a:lnTo>
                    <a:pt x="101" y="150"/>
                  </a:lnTo>
                  <a:lnTo>
                    <a:pt x="106" y="148"/>
                  </a:lnTo>
                  <a:lnTo>
                    <a:pt x="109" y="144"/>
                  </a:lnTo>
                  <a:lnTo>
                    <a:pt x="112" y="141"/>
                  </a:lnTo>
                  <a:lnTo>
                    <a:pt x="126" y="173"/>
                  </a:lnTo>
                  <a:lnTo>
                    <a:pt x="120" y="178"/>
                  </a:lnTo>
                  <a:lnTo>
                    <a:pt x="116" y="182"/>
                  </a:lnTo>
                  <a:lnTo>
                    <a:pt x="110" y="185"/>
                  </a:lnTo>
                  <a:lnTo>
                    <a:pt x="103" y="188"/>
                  </a:lnTo>
                  <a:lnTo>
                    <a:pt x="97" y="190"/>
                  </a:lnTo>
                  <a:lnTo>
                    <a:pt x="89" y="191"/>
                  </a:lnTo>
                  <a:lnTo>
                    <a:pt x="81" y="193"/>
                  </a:lnTo>
                  <a:lnTo>
                    <a:pt x="72" y="193"/>
                  </a:lnTo>
                  <a:lnTo>
                    <a:pt x="64" y="193"/>
                  </a:lnTo>
                  <a:lnTo>
                    <a:pt x="56" y="191"/>
                  </a:lnTo>
                  <a:lnTo>
                    <a:pt x="48" y="189"/>
                  </a:lnTo>
                  <a:lnTo>
                    <a:pt x="42" y="186"/>
                  </a:lnTo>
                  <a:lnTo>
                    <a:pt x="36" y="182"/>
                  </a:lnTo>
                  <a:lnTo>
                    <a:pt x="29" y="178"/>
                  </a:lnTo>
                  <a:lnTo>
                    <a:pt x="25" y="173"/>
                  </a:lnTo>
                  <a:lnTo>
                    <a:pt x="19" y="168"/>
                  </a:lnTo>
                  <a:lnTo>
                    <a:pt x="15" y="161"/>
                  </a:lnTo>
                  <a:lnTo>
                    <a:pt x="10" y="154"/>
                  </a:lnTo>
                  <a:lnTo>
                    <a:pt x="7" y="147"/>
                  </a:lnTo>
                  <a:lnTo>
                    <a:pt x="5" y="138"/>
                  </a:lnTo>
                  <a:lnTo>
                    <a:pt x="2" y="129"/>
                  </a:lnTo>
                  <a:lnTo>
                    <a:pt x="1" y="120"/>
                  </a:lnTo>
                  <a:lnTo>
                    <a:pt x="0" y="109"/>
                  </a:lnTo>
                  <a:lnTo>
                    <a:pt x="0" y="98"/>
                  </a:lnTo>
                  <a:lnTo>
                    <a:pt x="0" y="87"/>
                  </a:lnTo>
                  <a:lnTo>
                    <a:pt x="1" y="77"/>
                  </a:lnTo>
                  <a:lnTo>
                    <a:pt x="2" y="68"/>
                  </a:lnTo>
                  <a:lnTo>
                    <a:pt x="5" y="59"/>
                  </a:lnTo>
                  <a:lnTo>
                    <a:pt x="8" y="50"/>
                  </a:lnTo>
                  <a:lnTo>
                    <a:pt x="11" y="42"/>
                  </a:lnTo>
                  <a:lnTo>
                    <a:pt x="16" y="34"/>
                  </a:lnTo>
                  <a:lnTo>
                    <a:pt x="22" y="28"/>
                  </a:lnTo>
                  <a:lnTo>
                    <a:pt x="27" y="21"/>
                  </a:lnTo>
                  <a:lnTo>
                    <a:pt x="33" y="15"/>
                  </a:lnTo>
                  <a:lnTo>
                    <a:pt x="38" y="11"/>
                  </a:lnTo>
                  <a:lnTo>
                    <a:pt x="45" y="6"/>
                  </a:lnTo>
                  <a:lnTo>
                    <a:pt x="51" y="4"/>
                  </a:lnTo>
                  <a:lnTo>
                    <a:pt x="57" y="2"/>
                  </a:lnTo>
                  <a:lnTo>
                    <a:pt x="65" y="1"/>
                  </a:lnTo>
                  <a:lnTo>
                    <a:pt x="72" y="0"/>
                  </a:lnTo>
                  <a:lnTo>
                    <a:pt x="80" y="1"/>
                  </a:lnTo>
                  <a:lnTo>
                    <a:pt x="88" y="2"/>
                  </a:lnTo>
                  <a:lnTo>
                    <a:pt x="94" y="3"/>
                  </a:lnTo>
                  <a:lnTo>
                    <a:pt x="101" y="6"/>
                  </a:lnTo>
                  <a:lnTo>
                    <a:pt x="107" y="10"/>
                  </a:lnTo>
                  <a:lnTo>
                    <a:pt x="112" y="13"/>
                  </a:lnTo>
                  <a:lnTo>
                    <a:pt x="118" y="19"/>
                  </a:lnTo>
                  <a:lnTo>
                    <a:pt x="124" y="24"/>
                  </a:lnTo>
                  <a:lnTo>
                    <a:pt x="128" y="30"/>
                  </a:lnTo>
                  <a:lnTo>
                    <a:pt x="132" y="37"/>
                  </a:lnTo>
                  <a:lnTo>
                    <a:pt x="135" y="44"/>
                  </a:lnTo>
                  <a:lnTo>
                    <a:pt x="137" y="51"/>
                  </a:lnTo>
                  <a:lnTo>
                    <a:pt x="139" y="59"/>
                  </a:lnTo>
                  <a:lnTo>
                    <a:pt x="142" y="68"/>
                  </a:lnTo>
                  <a:lnTo>
                    <a:pt x="142" y="76"/>
                  </a:lnTo>
                  <a:lnTo>
                    <a:pt x="143" y="85"/>
                  </a:lnTo>
                  <a:lnTo>
                    <a:pt x="142" y="95"/>
                  </a:lnTo>
                  <a:lnTo>
                    <a:pt x="139" y="109"/>
                  </a:lnTo>
                  <a:close/>
                  <a:moveTo>
                    <a:pt x="36" y="77"/>
                  </a:moveTo>
                  <a:lnTo>
                    <a:pt x="108" y="77"/>
                  </a:lnTo>
                  <a:lnTo>
                    <a:pt x="107" y="67"/>
                  </a:lnTo>
                  <a:lnTo>
                    <a:pt x="105" y="59"/>
                  </a:lnTo>
                  <a:lnTo>
                    <a:pt x="101" y="52"/>
                  </a:lnTo>
                  <a:lnTo>
                    <a:pt x="98" y="47"/>
                  </a:lnTo>
                  <a:lnTo>
                    <a:pt x="92" y="42"/>
                  </a:lnTo>
                  <a:lnTo>
                    <a:pt x="87" y="39"/>
                  </a:lnTo>
                  <a:lnTo>
                    <a:pt x="80" y="37"/>
                  </a:lnTo>
                  <a:lnTo>
                    <a:pt x="73" y="37"/>
                  </a:lnTo>
                  <a:lnTo>
                    <a:pt x="66" y="37"/>
                  </a:lnTo>
                  <a:lnTo>
                    <a:pt x="60" y="39"/>
                  </a:lnTo>
                  <a:lnTo>
                    <a:pt x="54" y="42"/>
                  </a:lnTo>
                  <a:lnTo>
                    <a:pt x="50" y="47"/>
                  </a:lnTo>
                  <a:lnTo>
                    <a:pt x="45" y="52"/>
                  </a:lnTo>
                  <a:lnTo>
                    <a:pt x="42" y="59"/>
                  </a:lnTo>
                  <a:lnTo>
                    <a:pt x="38" y="67"/>
                  </a:lnTo>
                  <a:lnTo>
                    <a:pt x="36" y="77"/>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43" name="Freeform 25">
              <a:extLst>
                <a:ext uri="{FF2B5EF4-FFF2-40B4-BE49-F238E27FC236}">
                  <a16:creationId xmlns:a16="http://schemas.microsoft.com/office/drawing/2014/main" id="{3E8D6664-36B1-23A0-FE83-E0320CCFBA0D}"/>
                </a:ext>
              </a:extLst>
            </p:cNvPr>
            <p:cNvSpPr>
              <a:spLocks/>
            </p:cNvSpPr>
            <p:nvPr/>
          </p:nvSpPr>
          <p:spPr bwMode="auto">
            <a:xfrm>
              <a:off x="3334" y="2292"/>
              <a:ext cx="31" cy="63"/>
            </a:xfrm>
            <a:custGeom>
              <a:avLst/>
              <a:gdLst>
                <a:gd name="T0" fmla="*/ 0 w 98"/>
                <a:gd name="T1" fmla="*/ 0 h 189"/>
                <a:gd name="T2" fmla="*/ 0 w 98"/>
                <a:gd name="T3" fmla="*/ 0 h 189"/>
                <a:gd name="T4" fmla="*/ 0 w 98"/>
                <a:gd name="T5" fmla="*/ 0 h 189"/>
                <a:gd name="T6" fmla="*/ 0 w 98"/>
                <a:gd name="T7" fmla="*/ 0 h 189"/>
                <a:gd name="T8" fmla="*/ 0 w 98"/>
                <a:gd name="T9" fmla="*/ 0 h 189"/>
                <a:gd name="T10" fmla="*/ 0 w 98"/>
                <a:gd name="T11" fmla="*/ 0 h 189"/>
                <a:gd name="T12" fmla="*/ 0 w 98"/>
                <a:gd name="T13" fmla="*/ 0 h 189"/>
                <a:gd name="T14" fmla="*/ 0 w 98"/>
                <a:gd name="T15" fmla="*/ 0 h 189"/>
                <a:gd name="T16" fmla="*/ 0 w 98"/>
                <a:gd name="T17" fmla="*/ 0 h 189"/>
                <a:gd name="T18" fmla="*/ 0 w 98"/>
                <a:gd name="T19" fmla="*/ 0 h 189"/>
                <a:gd name="T20" fmla="*/ 0 w 98"/>
                <a:gd name="T21" fmla="*/ 0 h 189"/>
                <a:gd name="T22" fmla="*/ 0 w 98"/>
                <a:gd name="T23" fmla="*/ 0 h 189"/>
                <a:gd name="T24" fmla="*/ 0 w 98"/>
                <a:gd name="T25" fmla="*/ 0 h 189"/>
                <a:gd name="T26" fmla="*/ 0 w 98"/>
                <a:gd name="T27" fmla="*/ 0 h 189"/>
                <a:gd name="T28" fmla="*/ 0 w 98"/>
                <a:gd name="T29" fmla="*/ 0 h 189"/>
                <a:gd name="T30" fmla="*/ 0 w 98"/>
                <a:gd name="T31" fmla="*/ 0 h 189"/>
                <a:gd name="T32" fmla="*/ 0 w 98"/>
                <a:gd name="T33" fmla="*/ 0 h 189"/>
                <a:gd name="T34" fmla="*/ 0 w 98"/>
                <a:gd name="T35" fmla="*/ 0 h 189"/>
                <a:gd name="T36" fmla="*/ 0 w 98"/>
                <a:gd name="T37" fmla="*/ 0 h 189"/>
                <a:gd name="T38" fmla="*/ 0 w 98"/>
                <a:gd name="T39" fmla="*/ 0 h 189"/>
                <a:gd name="T40" fmla="*/ 0 w 98"/>
                <a:gd name="T41" fmla="*/ 0 h 189"/>
                <a:gd name="T42" fmla="*/ 0 w 98"/>
                <a:gd name="T43" fmla="*/ 0 h 189"/>
                <a:gd name="T44" fmla="*/ 0 w 98"/>
                <a:gd name="T45" fmla="*/ 0 h 189"/>
                <a:gd name="T46" fmla="*/ 0 w 98"/>
                <a:gd name="T47" fmla="*/ 0 h 189"/>
                <a:gd name="T48" fmla="*/ 0 w 98"/>
                <a:gd name="T49" fmla="*/ 0 h 189"/>
                <a:gd name="T50" fmla="*/ 0 w 98"/>
                <a:gd name="T51" fmla="*/ 0 h 189"/>
                <a:gd name="T52" fmla="*/ 0 w 98"/>
                <a:gd name="T53" fmla="*/ 0 h 189"/>
                <a:gd name="T54" fmla="*/ 0 w 98"/>
                <a:gd name="T55" fmla="*/ 0 h 189"/>
                <a:gd name="T56" fmla="*/ 0 w 98"/>
                <a:gd name="T57" fmla="*/ 0 h 189"/>
                <a:gd name="T58" fmla="*/ 0 w 98"/>
                <a:gd name="T59" fmla="*/ 0 h 189"/>
                <a:gd name="T60" fmla="*/ 0 w 98"/>
                <a:gd name="T61" fmla="*/ 0 h 1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8" h="189">
                  <a:moveTo>
                    <a:pt x="84" y="43"/>
                  </a:moveTo>
                  <a:lnTo>
                    <a:pt x="79" y="40"/>
                  </a:lnTo>
                  <a:lnTo>
                    <a:pt x="74" y="38"/>
                  </a:lnTo>
                  <a:lnTo>
                    <a:pt x="69" y="37"/>
                  </a:lnTo>
                  <a:lnTo>
                    <a:pt x="64" y="37"/>
                  </a:lnTo>
                  <a:lnTo>
                    <a:pt x="58" y="37"/>
                  </a:lnTo>
                  <a:lnTo>
                    <a:pt x="52" y="40"/>
                  </a:lnTo>
                  <a:lnTo>
                    <a:pt x="48" y="43"/>
                  </a:lnTo>
                  <a:lnTo>
                    <a:pt x="42" y="50"/>
                  </a:lnTo>
                  <a:lnTo>
                    <a:pt x="39" y="57"/>
                  </a:lnTo>
                  <a:lnTo>
                    <a:pt x="36" y="65"/>
                  </a:lnTo>
                  <a:lnTo>
                    <a:pt x="34" y="74"/>
                  </a:lnTo>
                  <a:lnTo>
                    <a:pt x="33" y="84"/>
                  </a:lnTo>
                  <a:lnTo>
                    <a:pt x="33" y="189"/>
                  </a:lnTo>
                  <a:lnTo>
                    <a:pt x="0" y="189"/>
                  </a:lnTo>
                  <a:lnTo>
                    <a:pt x="0" y="3"/>
                  </a:lnTo>
                  <a:lnTo>
                    <a:pt x="33" y="3"/>
                  </a:lnTo>
                  <a:lnTo>
                    <a:pt x="33" y="21"/>
                  </a:lnTo>
                  <a:lnTo>
                    <a:pt x="37" y="15"/>
                  </a:lnTo>
                  <a:lnTo>
                    <a:pt x="41" y="12"/>
                  </a:lnTo>
                  <a:lnTo>
                    <a:pt x="46" y="7"/>
                  </a:lnTo>
                  <a:lnTo>
                    <a:pt x="50" y="5"/>
                  </a:lnTo>
                  <a:lnTo>
                    <a:pt x="55" y="3"/>
                  </a:lnTo>
                  <a:lnTo>
                    <a:pt x="60" y="2"/>
                  </a:lnTo>
                  <a:lnTo>
                    <a:pt x="66" y="1"/>
                  </a:lnTo>
                  <a:lnTo>
                    <a:pt x="71" y="0"/>
                  </a:lnTo>
                  <a:lnTo>
                    <a:pt x="79" y="1"/>
                  </a:lnTo>
                  <a:lnTo>
                    <a:pt x="87" y="2"/>
                  </a:lnTo>
                  <a:lnTo>
                    <a:pt x="93" y="4"/>
                  </a:lnTo>
                  <a:lnTo>
                    <a:pt x="98" y="6"/>
                  </a:lnTo>
                  <a:lnTo>
                    <a:pt x="84" y="4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44" name="Freeform 26">
              <a:extLst>
                <a:ext uri="{FF2B5EF4-FFF2-40B4-BE49-F238E27FC236}">
                  <a16:creationId xmlns:a16="http://schemas.microsoft.com/office/drawing/2014/main" id="{40E357F9-0349-4EDD-3FF3-C52BCBF66AA5}"/>
                </a:ext>
              </a:extLst>
            </p:cNvPr>
            <p:cNvSpPr>
              <a:spLocks noEditPoints="1"/>
            </p:cNvSpPr>
            <p:nvPr/>
          </p:nvSpPr>
          <p:spPr bwMode="auto">
            <a:xfrm>
              <a:off x="3373" y="2267"/>
              <a:ext cx="45" cy="88"/>
            </a:xfrm>
            <a:custGeom>
              <a:avLst/>
              <a:gdLst>
                <a:gd name="T0" fmla="*/ 0 w 136"/>
                <a:gd name="T1" fmla="*/ 0 h 269"/>
                <a:gd name="T2" fmla="*/ 0 w 136"/>
                <a:gd name="T3" fmla="*/ 0 h 269"/>
                <a:gd name="T4" fmla="*/ 0 w 136"/>
                <a:gd name="T5" fmla="*/ 0 h 269"/>
                <a:gd name="T6" fmla="*/ 0 w 136"/>
                <a:gd name="T7" fmla="*/ 0 h 269"/>
                <a:gd name="T8" fmla="*/ 0 w 136"/>
                <a:gd name="T9" fmla="*/ 0 h 269"/>
                <a:gd name="T10" fmla="*/ 0 w 136"/>
                <a:gd name="T11" fmla="*/ 0 h 269"/>
                <a:gd name="T12" fmla="*/ 0 w 136"/>
                <a:gd name="T13" fmla="*/ 0 h 269"/>
                <a:gd name="T14" fmla="*/ 0 w 136"/>
                <a:gd name="T15" fmla="*/ 0 h 269"/>
                <a:gd name="T16" fmla="*/ 0 w 136"/>
                <a:gd name="T17" fmla="*/ 0 h 269"/>
                <a:gd name="T18" fmla="*/ 0 w 136"/>
                <a:gd name="T19" fmla="*/ 0 h 269"/>
                <a:gd name="T20" fmla="*/ 0 w 136"/>
                <a:gd name="T21" fmla="*/ 0 h 269"/>
                <a:gd name="T22" fmla="*/ 0 w 136"/>
                <a:gd name="T23" fmla="*/ 0 h 269"/>
                <a:gd name="T24" fmla="*/ 0 w 136"/>
                <a:gd name="T25" fmla="*/ 0 h 269"/>
                <a:gd name="T26" fmla="*/ 0 w 136"/>
                <a:gd name="T27" fmla="*/ 0 h 269"/>
                <a:gd name="T28" fmla="*/ 0 w 136"/>
                <a:gd name="T29" fmla="*/ 0 h 269"/>
                <a:gd name="T30" fmla="*/ 0 w 136"/>
                <a:gd name="T31" fmla="*/ 0 h 269"/>
                <a:gd name="T32" fmla="*/ 0 w 136"/>
                <a:gd name="T33" fmla="*/ 0 h 269"/>
                <a:gd name="T34" fmla="*/ 0 w 136"/>
                <a:gd name="T35" fmla="*/ 0 h 269"/>
                <a:gd name="T36" fmla="*/ 0 w 136"/>
                <a:gd name="T37" fmla="*/ 0 h 269"/>
                <a:gd name="T38" fmla="*/ 0 w 136"/>
                <a:gd name="T39" fmla="*/ 0 h 269"/>
                <a:gd name="T40" fmla="*/ 0 w 136"/>
                <a:gd name="T41" fmla="*/ 0 h 269"/>
                <a:gd name="T42" fmla="*/ 0 w 136"/>
                <a:gd name="T43" fmla="*/ 0 h 269"/>
                <a:gd name="T44" fmla="*/ 0 w 136"/>
                <a:gd name="T45" fmla="*/ 0 h 269"/>
                <a:gd name="T46" fmla="*/ 0 w 136"/>
                <a:gd name="T47" fmla="*/ 0 h 269"/>
                <a:gd name="T48" fmla="*/ 0 w 136"/>
                <a:gd name="T49" fmla="*/ 0 h 269"/>
                <a:gd name="T50" fmla="*/ 0 w 136"/>
                <a:gd name="T51" fmla="*/ 0 h 269"/>
                <a:gd name="T52" fmla="*/ 0 w 136"/>
                <a:gd name="T53" fmla="*/ 0 h 269"/>
                <a:gd name="T54" fmla="*/ 0 w 136"/>
                <a:gd name="T55" fmla="*/ 0 h 269"/>
                <a:gd name="T56" fmla="*/ 0 w 136"/>
                <a:gd name="T57" fmla="*/ 0 h 269"/>
                <a:gd name="T58" fmla="*/ 0 w 136"/>
                <a:gd name="T59" fmla="*/ 0 h 269"/>
                <a:gd name="T60" fmla="*/ 0 w 136"/>
                <a:gd name="T61" fmla="*/ 0 h 269"/>
                <a:gd name="T62" fmla="*/ 0 w 136"/>
                <a:gd name="T63" fmla="*/ 0 h 269"/>
                <a:gd name="T64" fmla="*/ 0 w 136"/>
                <a:gd name="T65" fmla="*/ 0 h 269"/>
                <a:gd name="T66" fmla="*/ 0 w 136"/>
                <a:gd name="T67" fmla="*/ 0 h 269"/>
                <a:gd name="T68" fmla="*/ 0 w 136"/>
                <a:gd name="T69" fmla="*/ 0 h 269"/>
                <a:gd name="T70" fmla="*/ 0 w 136"/>
                <a:gd name="T71" fmla="*/ 0 h 269"/>
                <a:gd name="T72" fmla="*/ 0 w 136"/>
                <a:gd name="T73" fmla="*/ 0 h 2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6" h="269">
                  <a:moveTo>
                    <a:pt x="27" y="255"/>
                  </a:moveTo>
                  <a:lnTo>
                    <a:pt x="20" y="269"/>
                  </a:lnTo>
                  <a:lnTo>
                    <a:pt x="0" y="269"/>
                  </a:lnTo>
                  <a:lnTo>
                    <a:pt x="0" y="10"/>
                  </a:lnTo>
                  <a:lnTo>
                    <a:pt x="35" y="0"/>
                  </a:lnTo>
                  <a:lnTo>
                    <a:pt x="35" y="87"/>
                  </a:lnTo>
                  <a:lnTo>
                    <a:pt x="42" y="82"/>
                  </a:lnTo>
                  <a:lnTo>
                    <a:pt x="48" y="79"/>
                  </a:lnTo>
                  <a:lnTo>
                    <a:pt x="56" y="77"/>
                  </a:lnTo>
                  <a:lnTo>
                    <a:pt x="64" y="76"/>
                  </a:lnTo>
                  <a:lnTo>
                    <a:pt x="72" y="77"/>
                  </a:lnTo>
                  <a:lnTo>
                    <a:pt x="80" y="78"/>
                  </a:lnTo>
                  <a:lnTo>
                    <a:pt x="87" y="80"/>
                  </a:lnTo>
                  <a:lnTo>
                    <a:pt x="93" y="82"/>
                  </a:lnTo>
                  <a:lnTo>
                    <a:pt x="99" y="86"/>
                  </a:lnTo>
                  <a:lnTo>
                    <a:pt x="106" y="90"/>
                  </a:lnTo>
                  <a:lnTo>
                    <a:pt x="111" y="96"/>
                  </a:lnTo>
                  <a:lnTo>
                    <a:pt x="116" y="101"/>
                  </a:lnTo>
                  <a:lnTo>
                    <a:pt x="120" y="108"/>
                  </a:lnTo>
                  <a:lnTo>
                    <a:pt x="125" y="116"/>
                  </a:lnTo>
                  <a:lnTo>
                    <a:pt x="128" y="123"/>
                  </a:lnTo>
                  <a:lnTo>
                    <a:pt x="130" y="130"/>
                  </a:lnTo>
                  <a:lnTo>
                    <a:pt x="133" y="139"/>
                  </a:lnTo>
                  <a:lnTo>
                    <a:pt x="134" y="148"/>
                  </a:lnTo>
                  <a:lnTo>
                    <a:pt x="135" y="157"/>
                  </a:lnTo>
                  <a:lnTo>
                    <a:pt x="136" y="168"/>
                  </a:lnTo>
                  <a:lnTo>
                    <a:pt x="135" y="179"/>
                  </a:lnTo>
                  <a:lnTo>
                    <a:pt x="134" y="190"/>
                  </a:lnTo>
                  <a:lnTo>
                    <a:pt x="133" y="200"/>
                  </a:lnTo>
                  <a:lnTo>
                    <a:pt x="130" y="209"/>
                  </a:lnTo>
                  <a:lnTo>
                    <a:pt x="128" y="218"/>
                  </a:lnTo>
                  <a:lnTo>
                    <a:pt x="125" y="227"/>
                  </a:lnTo>
                  <a:lnTo>
                    <a:pt x="120" y="234"/>
                  </a:lnTo>
                  <a:lnTo>
                    <a:pt x="116" y="242"/>
                  </a:lnTo>
                  <a:lnTo>
                    <a:pt x="110" y="247"/>
                  </a:lnTo>
                  <a:lnTo>
                    <a:pt x="105" y="253"/>
                  </a:lnTo>
                  <a:lnTo>
                    <a:pt x="99" y="257"/>
                  </a:lnTo>
                  <a:lnTo>
                    <a:pt x="92" y="262"/>
                  </a:lnTo>
                  <a:lnTo>
                    <a:pt x="85" y="265"/>
                  </a:lnTo>
                  <a:lnTo>
                    <a:pt x="79" y="266"/>
                  </a:lnTo>
                  <a:lnTo>
                    <a:pt x="71" y="269"/>
                  </a:lnTo>
                  <a:lnTo>
                    <a:pt x="62" y="269"/>
                  </a:lnTo>
                  <a:lnTo>
                    <a:pt x="53" y="267"/>
                  </a:lnTo>
                  <a:lnTo>
                    <a:pt x="44" y="265"/>
                  </a:lnTo>
                  <a:lnTo>
                    <a:pt x="35" y="261"/>
                  </a:lnTo>
                  <a:lnTo>
                    <a:pt x="27" y="255"/>
                  </a:lnTo>
                  <a:close/>
                  <a:moveTo>
                    <a:pt x="35" y="124"/>
                  </a:moveTo>
                  <a:lnTo>
                    <a:pt x="35" y="220"/>
                  </a:lnTo>
                  <a:lnTo>
                    <a:pt x="38" y="226"/>
                  </a:lnTo>
                  <a:lnTo>
                    <a:pt x="44" y="229"/>
                  </a:lnTo>
                  <a:lnTo>
                    <a:pt x="48" y="231"/>
                  </a:lnTo>
                  <a:lnTo>
                    <a:pt x="55" y="231"/>
                  </a:lnTo>
                  <a:lnTo>
                    <a:pt x="66" y="230"/>
                  </a:lnTo>
                  <a:lnTo>
                    <a:pt x="77" y="228"/>
                  </a:lnTo>
                  <a:lnTo>
                    <a:pt x="80" y="226"/>
                  </a:lnTo>
                  <a:lnTo>
                    <a:pt x="83" y="224"/>
                  </a:lnTo>
                  <a:lnTo>
                    <a:pt x="87" y="220"/>
                  </a:lnTo>
                  <a:lnTo>
                    <a:pt x="90" y="217"/>
                  </a:lnTo>
                  <a:lnTo>
                    <a:pt x="94" y="208"/>
                  </a:lnTo>
                  <a:lnTo>
                    <a:pt x="98" y="198"/>
                  </a:lnTo>
                  <a:lnTo>
                    <a:pt x="99" y="184"/>
                  </a:lnTo>
                  <a:lnTo>
                    <a:pt x="100" y="169"/>
                  </a:lnTo>
                  <a:lnTo>
                    <a:pt x="99" y="156"/>
                  </a:lnTo>
                  <a:lnTo>
                    <a:pt x="98" y="144"/>
                  </a:lnTo>
                  <a:lnTo>
                    <a:pt x="94" y="135"/>
                  </a:lnTo>
                  <a:lnTo>
                    <a:pt x="90" y="127"/>
                  </a:lnTo>
                  <a:lnTo>
                    <a:pt x="83" y="120"/>
                  </a:lnTo>
                  <a:lnTo>
                    <a:pt x="77" y="116"/>
                  </a:lnTo>
                  <a:lnTo>
                    <a:pt x="68" y="114"/>
                  </a:lnTo>
                  <a:lnTo>
                    <a:pt x="57" y="113"/>
                  </a:lnTo>
                  <a:lnTo>
                    <a:pt x="51" y="114"/>
                  </a:lnTo>
                  <a:lnTo>
                    <a:pt x="44" y="116"/>
                  </a:lnTo>
                  <a:lnTo>
                    <a:pt x="39" y="119"/>
                  </a:lnTo>
                  <a:lnTo>
                    <a:pt x="35" y="124"/>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45" name="Freeform 27">
              <a:extLst>
                <a:ext uri="{FF2B5EF4-FFF2-40B4-BE49-F238E27FC236}">
                  <a16:creationId xmlns:a16="http://schemas.microsoft.com/office/drawing/2014/main" id="{A5B18EAB-012A-4041-E020-C864FA71BC42}"/>
                </a:ext>
              </a:extLst>
            </p:cNvPr>
            <p:cNvSpPr>
              <a:spLocks noEditPoints="1"/>
            </p:cNvSpPr>
            <p:nvPr/>
          </p:nvSpPr>
          <p:spPr bwMode="auto">
            <a:xfrm>
              <a:off x="3425" y="2292"/>
              <a:ext cx="43" cy="65"/>
            </a:xfrm>
            <a:custGeom>
              <a:avLst/>
              <a:gdLst>
                <a:gd name="T0" fmla="*/ 0 w 133"/>
                <a:gd name="T1" fmla="*/ 0 h 193"/>
                <a:gd name="T2" fmla="*/ 0 w 133"/>
                <a:gd name="T3" fmla="*/ 0 h 193"/>
                <a:gd name="T4" fmla="*/ 0 w 133"/>
                <a:gd name="T5" fmla="*/ 0 h 193"/>
                <a:gd name="T6" fmla="*/ 0 w 133"/>
                <a:gd name="T7" fmla="*/ 0 h 193"/>
                <a:gd name="T8" fmla="*/ 0 w 133"/>
                <a:gd name="T9" fmla="*/ 0 h 193"/>
                <a:gd name="T10" fmla="*/ 0 w 133"/>
                <a:gd name="T11" fmla="*/ 0 h 193"/>
                <a:gd name="T12" fmla="*/ 0 w 133"/>
                <a:gd name="T13" fmla="*/ 0 h 193"/>
                <a:gd name="T14" fmla="*/ 0 w 133"/>
                <a:gd name="T15" fmla="*/ 0 h 193"/>
                <a:gd name="T16" fmla="*/ 0 w 133"/>
                <a:gd name="T17" fmla="*/ 0 h 193"/>
                <a:gd name="T18" fmla="*/ 0 w 133"/>
                <a:gd name="T19" fmla="*/ 0 h 193"/>
                <a:gd name="T20" fmla="*/ 0 w 133"/>
                <a:gd name="T21" fmla="*/ 0 h 193"/>
                <a:gd name="T22" fmla="*/ 0 w 133"/>
                <a:gd name="T23" fmla="*/ 0 h 193"/>
                <a:gd name="T24" fmla="*/ 0 w 133"/>
                <a:gd name="T25" fmla="*/ 0 h 193"/>
                <a:gd name="T26" fmla="*/ 0 w 133"/>
                <a:gd name="T27" fmla="*/ 0 h 193"/>
                <a:gd name="T28" fmla="*/ 0 w 133"/>
                <a:gd name="T29" fmla="*/ 0 h 193"/>
                <a:gd name="T30" fmla="*/ 0 w 133"/>
                <a:gd name="T31" fmla="*/ 0 h 193"/>
                <a:gd name="T32" fmla="*/ 0 w 133"/>
                <a:gd name="T33" fmla="*/ 0 h 193"/>
                <a:gd name="T34" fmla="*/ 0 w 133"/>
                <a:gd name="T35" fmla="*/ 0 h 193"/>
                <a:gd name="T36" fmla="*/ 0 w 133"/>
                <a:gd name="T37" fmla="*/ 0 h 193"/>
                <a:gd name="T38" fmla="*/ 0 w 133"/>
                <a:gd name="T39" fmla="*/ 0 h 193"/>
                <a:gd name="T40" fmla="*/ 0 w 133"/>
                <a:gd name="T41" fmla="*/ 0 h 193"/>
                <a:gd name="T42" fmla="*/ 0 w 133"/>
                <a:gd name="T43" fmla="*/ 0 h 193"/>
                <a:gd name="T44" fmla="*/ 0 w 133"/>
                <a:gd name="T45" fmla="*/ 0 h 193"/>
                <a:gd name="T46" fmla="*/ 0 w 133"/>
                <a:gd name="T47" fmla="*/ 0 h 193"/>
                <a:gd name="T48" fmla="*/ 0 w 133"/>
                <a:gd name="T49" fmla="*/ 0 h 193"/>
                <a:gd name="T50" fmla="*/ 0 w 133"/>
                <a:gd name="T51" fmla="*/ 0 h 193"/>
                <a:gd name="T52" fmla="*/ 0 w 133"/>
                <a:gd name="T53" fmla="*/ 0 h 193"/>
                <a:gd name="T54" fmla="*/ 0 w 133"/>
                <a:gd name="T55" fmla="*/ 0 h 193"/>
                <a:gd name="T56" fmla="*/ 0 w 133"/>
                <a:gd name="T57" fmla="*/ 0 h 193"/>
                <a:gd name="T58" fmla="*/ 0 w 133"/>
                <a:gd name="T59" fmla="*/ 0 h 193"/>
                <a:gd name="T60" fmla="*/ 0 w 133"/>
                <a:gd name="T61" fmla="*/ 0 h 193"/>
                <a:gd name="T62" fmla="*/ 0 w 133"/>
                <a:gd name="T63" fmla="*/ 0 h 193"/>
                <a:gd name="T64" fmla="*/ 0 w 133"/>
                <a:gd name="T65" fmla="*/ 0 h 193"/>
                <a:gd name="T66" fmla="*/ 0 w 133"/>
                <a:gd name="T67" fmla="*/ 0 h 193"/>
                <a:gd name="T68" fmla="*/ 0 w 133"/>
                <a:gd name="T69" fmla="*/ 0 h 193"/>
                <a:gd name="T70" fmla="*/ 0 w 133"/>
                <a:gd name="T71" fmla="*/ 0 h 193"/>
                <a:gd name="T72" fmla="*/ 0 w 133"/>
                <a:gd name="T73" fmla="*/ 0 h 193"/>
                <a:gd name="T74" fmla="*/ 0 w 133"/>
                <a:gd name="T75" fmla="*/ 0 h 193"/>
                <a:gd name="T76" fmla="*/ 0 w 133"/>
                <a:gd name="T77" fmla="*/ 0 h 193"/>
                <a:gd name="T78" fmla="*/ 0 w 133"/>
                <a:gd name="T79" fmla="*/ 0 h 193"/>
                <a:gd name="T80" fmla="*/ 0 w 133"/>
                <a:gd name="T81" fmla="*/ 0 h 193"/>
                <a:gd name="T82" fmla="*/ 0 w 133"/>
                <a:gd name="T83" fmla="*/ 0 h 193"/>
                <a:gd name="T84" fmla="*/ 0 w 133"/>
                <a:gd name="T85" fmla="*/ 0 h 193"/>
                <a:gd name="T86" fmla="*/ 0 w 133"/>
                <a:gd name="T87" fmla="*/ 0 h 193"/>
                <a:gd name="T88" fmla="*/ 0 w 133"/>
                <a:gd name="T89" fmla="*/ 0 h 193"/>
                <a:gd name="T90" fmla="*/ 0 w 133"/>
                <a:gd name="T91" fmla="*/ 0 h 193"/>
                <a:gd name="T92" fmla="*/ 0 w 133"/>
                <a:gd name="T93" fmla="*/ 0 h 193"/>
                <a:gd name="T94" fmla="*/ 0 w 133"/>
                <a:gd name="T95" fmla="*/ 0 h 193"/>
                <a:gd name="T96" fmla="*/ 0 w 133"/>
                <a:gd name="T97" fmla="*/ 0 h 193"/>
                <a:gd name="T98" fmla="*/ 0 w 133"/>
                <a:gd name="T99" fmla="*/ 0 h 193"/>
                <a:gd name="T100" fmla="*/ 0 w 133"/>
                <a:gd name="T101" fmla="*/ 0 h 193"/>
                <a:gd name="T102" fmla="*/ 0 w 133"/>
                <a:gd name="T103" fmla="*/ 0 h 193"/>
                <a:gd name="T104" fmla="*/ 0 w 133"/>
                <a:gd name="T105" fmla="*/ 0 h 193"/>
                <a:gd name="T106" fmla="*/ 0 w 133"/>
                <a:gd name="T107" fmla="*/ 0 h 193"/>
                <a:gd name="T108" fmla="*/ 0 w 133"/>
                <a:gd name="T109" fmla="*/ 0 h 193"/>
                <a:gd name="T110" fmla="*/ 0 w 133"/>
                <a:gd name="T111" fmla="*/ 0 h 193"/>
                <a:gd name="T112" fmla="*/ 0 w 133"/>
                <a:gd name="T113" fmla="*/ 0 h 193"/>
                <a:gd name="T114" fmla="*/ 0 w 133"/>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33" h="193">
                  <a:moveTo>
                    <a:pt x="90" y="170"/>
                  </a:moveTo>
                  <a:lnTo>
                    <a:pt x="88" y="175"/>
                  </a:lnTo>
                  <a:lnTo>
                    <a:pt x="84" y="179"/>
                  </a:lnTo>
                  <a:lnTo>
                    <a:pt x="80" y="182"/>
                  </a:lnTo>
                  <a:lnTo>
                    <a:pt x="74" y="186"/>
                  </a:lnTo>
                  <a:lnTo>
                    <a:pt x="69" y="189"/>
                  </a:lnTo>
                  <a:lnTo>
                    <a:pt x="63" y="191"/>
                  </a:lnTo>
                  <a:lnTo>
                    <a:pt x="56" y="193"/>
                  </a:lnTo>
                  <a:lnTo>
                    <a:pt x="51" y="193"/>
                  </a:lnTo>
                  <a:lnTo>
                    <a:pt x="39" y="191"/>
                  </a:lnTo>
                  <a:lnTo>
                    <a:pt x="29" y="189"/>
                  </a:lnTo>
                  <a:lnTo>
                    <a:pt x="25" y="187"/>
                  </a:lnTo>
                  <a:lnTo>
                    <a:pt x="20" y="184"/>
                  </a:lnTo>
                  <a:lnTo>
                    <a:pt x="17" y="181"/>
                  </a:lnTo>
                  <a:lnTo>
                    <a:pt x="14" y="178"/>
                  </a:lnTo>
                  <a:lnTo>
                    <a:pt x="7" y="169"/>
                  </a:lnTo>
                  <a:lnTo>
                    <a:pt x="4" y="159"/>
                  </a:lnTo>
                  <a:lnTo>
                    <a:pt x="0" y="148"/>
                  </a:lnTo>
                  <a:lnTo>
                    <a:pt x="0" y="135"/>
                  </a:lnTo>
                  <a:lnTo>
                    <a:pt x="0" y="127"/>
                  </a:lnTo>
                  <a:lnTo>
                    <a:pt x="1" y="120"/>
                  </a:lnTo>
                  <a:lnTo>
                    <a:pt x="2" y="113"/>
                  </a:lnTo>
                  <a:lnTo>
                    <a:pt x="5" y="106"/>
                  </a:lnTo>
                  <a:lnTo>
                    <a:pt x="7" y="101"/>
                  </a:lnTo>
                  <a:lnTo>
                    <a:pt x="10" y="95"/>
                  </a:lnTo>
                  <a:lnTo>
                    <a:pt x="15" y="89"/>
                  </a:lnTo>
                  <a:lnTo>
                    <a:pt x="19" y="85"/>
                  </a:lnTo>
                  <a:lnTo>
                    <a:pt x="24" y="80"/>
                  </a:lnTo>
                  <a:lnTo>
                    <a:pt x="29" y="77"/>
                  </a:lnTo>
                  <a:lnTo>
                    <a:pt x="35" y="74"/>
                  </a:lnTo>
                  <a:lnTo>
                    <a:pt x="42" y="71"/>
                  </a:lnTo>
                  <a:lnTo>
                    <a:pt x="48" y="69"/>
                  </a:lnTo>
                  <a:lnTo>
                    <a:pt x="56" y="68"/>
                  </a:lnTo>
                  <a:lnTo>
                    <a:pt x="64" y="67"/>
                  </a:lnTo>
                  <a:lnTo>
                    <a:pt x="73" y="67"/>
                  </a:lnTo>
                  <a:lnTo>
                    <a:pt x="79" y="67"/>
                  </a:lnTo>
                  <a:lnTo>
                    <a:pt x="87" y="69"/>
                  </a:lnTo>
                  <a:lnTo>
                    <a:pt x="87" y="61"/>
                  </a:lnTo>
                  <a:lnTo>
                    <a:pt x="84" y="54"/>
                  </a:lnTo>
                  <a:lnTo>
                    <a:pt x="82" y="49"/>
                  </a:lnTo>
                  <a:lnTo>
                    <a:pt x="79" y="44"/>
                  </a:lnTo>
                  <a:lnTo>
                    <a:pt x="74" y="41"/>
                  </a:lnTo>
                  <a:lnTo>
                    <a:pt x="69" y="38"/>
                  </a:lnTo>
                  <a:lnTo>
                    <a:pt x="62" y="37"/>
                  </a:lnTo>
                  <a:lnTo>
                    <a:pt x="54" y="37"/>
                  </a:lnTo>
                  <a:lnTo>
                    <a:pt x="45" y="37"/>
                  </a:lnTo>
                  <a:lnTo>
                    <a:pt x="37" y="38"/>
                  </a:lnTo>
                  <a:lnTo>
                    <a:pt x="29" y="41"/>
                  </a:lnTo>
                  <a:lnTo>
                    <a:pt x="23" y="44"/>
                  </a:lnTo>
                  <a:lnTo>
                    <a:pt x="15" y="11"/>
                  </a:lnTo>
                  <a:lnTo>
                    <a:pt x="24" y="6"/>
                  </a:lnTo>
                  <a:lnTo>
                    <a:pt x="34" y="3"/>
                  </a:lnTo>
                  <a:lnTo>
                    <a:pt x="45" y="1"/>
                  </a:lnTo>
                  <a:lnTo>
                    <a:pt x="56" y="0"/>
                  </a:lnTo>
                  <a:lnTo>
                    <a:pt x="65" y="1"/>
                  </a:lnTo>
                  <a:lnTo>
                    <a:pt x="72" y="1"/>
                  </a:lnTo>
                  <a:lnTo>
                    <a:pt x="79" y="3"/>
                  </a:lnTo>
                  <a:lnTo>
                    <a:pt x="85" y="5"/>
                  </a:lnTo>
                  <a:lnTo>
                    <a:pt x="91" y="7"/>
                  </a:lnTo>
                  <a:lnTo>
                    <a:pt x="97" y="11"/>
                  </a:lnTo>
                  <a:lnTo>
                    <a:pt x="101" y="15"/>
                  </a:lnTo>
                  <a:lnTo>
                    <a:pt x="106" y="20"/>
                  </a:lnTo>
                  <a:lnTo>
                    <a:pt x="109" y="24"/>
                  </a:lnTo>
                  <a:lnTo>
                    <a:pt x="112" y="31"/>
                  </a:lnTo>
                  <a:lnTo>
                    <a:pt x="115" y="39"/>
                  </a:lnTo>
                  <a:lnTo>
                    <a:pt x="117" y="47"/>
                  </a:lnTo>
                  <a:lnTo>
                    <a:pt x="119" y="57"/>
                  </a:lnTo>
                  <a:lnTo>
                    <a:pt x="120" y="68"/>
                  </a:lnTo>
                  <a:lnTo>
                    <a:pt x="120" y="79"/>
                  </a:lnTo>
                  <a:lnTo>
                    <a:pt x="121" y="93"/>
                  </a:lnTo>
                  <a:lnTo>
                    <a:pt x="121" y="132"/>
                  </a:lnTo>
                  <a:lnTo>
                    <a:pt x="121" y="149"/>
                  </a:lnTo>
                  <a:lnTo>
                    <a:pt x="124" y="162"/>
                  </a:lnTo>
                  <a:lnTo>
                    <a:pt x="126" y="168"/>
                  </a:lnTo>
                  <a:lnTo>
                    <a:pt x="128" y="172"/>
                  </a:lnTo>
                  <a:lnTo>
                    <a:pt x="130" y="176"/>
                  </a:lnTo>
                  <a:lnTo>
                    <a:pt x="133" y="179"/>
                  </a:lnTo>
                  <a:lnTo>
                    <a:pt x="130" y="182"/>
                  </a:lnTo>
                  <a:lnTo>
                    <a:pt x="128" y="186"/>
                  </a:lnTo>
                  <a:lnTo>
                    <a:pt x="126" y="189"/>
                  </a:lnTo>
                  <a:lnTo>
                    <a:pt x="124" y="190"/>
                  </a:lnTo>
                  <a:lnTo>
                    <a:pt x="118" y="191"/>
                  </a:lnTo>
                  <a:lnTo>
                    <a:pt x="111" y="193"/>
                  </a:lnTo>
                  <a:lnTo>
                    <a:pt x="108" y="193"/>
                  </a:lnTo>
                  <a:lnTo>
                    <a:pt x="104" y="190"/>
                  </a:lnTo>
                  <a:lnTo>
                    <a:pt x="101" y="188"/>
                  </a:lnTo>
                  <a:lnTo>
                    <a:pt x="98" y="186"/>
                  </a:lnTo>
                  <a:lnTo>
                    <a:pt x="93" y="178"/>
                  </a:lnTo>
                  <a:lnTo>
                    <a:pt x="90" y="170"/>
                  </a:lnTo>
                  <a:close/>
                  <a:moveTo>
                    <a:pt x="87" y="102"/>
                  </a:moveTo>
                  <a:lnTo>
                    <a:pt x="80" y="99"/>
                  </a:lnTo>
                  <a:lnTo>
                    <a:pt x="74" y="99"/>
                  </a:lnTo>
                  <a:lnTo>
                    <a:pt x="64" y="99"/>
                  </a:lnTo>
                  <a:lnTo>
                    <a:pt x="56" y="102"/>
                  </a:lnTo>
                  <a:lnTo>
                    <a:pt x="50" y="104"/>
                  </a:lnTo>
                  <a:lnTo>
                    <a:pt x="44" y="107"/>
                  </a:lnTo>
                  <a:lnTo>
                    <a:pt x="39" y="113"/>
                  </a:lnTo>
                  <a:lnTo>
                    <a:pt x="36" y="118"/>
                  </a:lnTo>
                  <a:lnTo>
                    <a:pt x="35" y="125"/>
                  </a:lnTo>
                  <a:lnTo>
                    <a:pt x="34" y="133"/>
                  </a:lnTo>
                  <a:lnTo>
                    <a:pt x="34" y="139"/>
                  </a:lnTo>
                  <a:lnTo>
                    <a:pt x="35" y="144"/>
                  </a:lnTo>
                  <a:lnTo>
                    <a:pt x="37" y="148"/>
                  </a:lnTo>
                  <a:lnTo>
                    <a:pt x="39" y="152"/>
                  </a:lnTo>
                  <a:lnTo>
                    <a:pt x="43" y="154"/>
                  </a:lnTo>
                  <a:lnTo>
                    <a:pt x="46" y="157"/>
                  </a:lnTo>
                  <a:lnTo>
                    <a:pt x="51" y="158"/>
                  </a:lnTo>
                  <a:lnTo>
                    <a:pt x="56" y="158"/>
                  </a:lnTo>
                  <a:lnTo>
                    <a:pt x="64" y="158"/>
                  </a:lnTo>
                  <a:lnTo>
                    <a:pt x="70" y="155"/>
                  </a:lnTo>
                  <a:lnTo>
                    <a:pt x="75" y="152"/>
                  </a:lnTo>
                  <a:lnTo>
                    <a:pt x="80" y="148"/>
                  </a:lnTo>
                  <a:lnTo>
                    <a:pt x="83" y="143"/>
                  </a:lnTo>
                  <a:lnTo>
                    <a:pt x="85" y="136"/>
                  </a:lnTo>
                  <a:lnTo>
                    <a:pt x="87" y="129"/>
                  </a:lnTo>
                  <a:lnTo>
                    <a:pt x="87" y="118"/>
                  </a:lnTo>
                  <a:lnTo>
                    <a:pt x="87" y="102"/>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46" name="Freeform 28">
              <a:extLst>
                <a:ext uri="{FF2B5EF4-FFF2-40B4-BE49-F238E27FC236}">
                  <a16:creationId xmlns:a16="http://schemas.microsoft.com/office/drawing/2014/main" id="{06C18316-4755-3FFA-EED8-A20541E38936}"/>
                </a:ext>
              </a:extLst>
            </p:cNvPr>
            <p:cNvSpPr>
              <a:spLocks/>
            </p:cNvSpPr>
            <p:nvPr/>
          </p:nvSpPr>
          <p:spPr bwMode="auto">
            <a:xfrm>
              <a:off x="3477" y="2292"/>
              <a:ext cx="32" cy="63"/>
            </a:xfrm>
            <a:custGeom>
              <a:avLst/>
              <a:gdLst>
                <a:gd name="T0" fmla="*/ 0 w 99"/>
                <a:gd name="T1" fmla="*/ 0 h 189"/>
                <a:gd name="T2" fmla="*/ 0 w 99"/>
                <a:gd name="T3" fmla="*/ 0 h 189"/>
                <a:gd name="T4" fmla="*/ 0 w 99"/>
                <a:gd name="T5" fmla="*/ 0 h 189"/>
                <a:gd name="T6" fmla="*/ 0 w 99"/>
                <a:gd name="T7" fmla="*/ 0 h 189"/>
                <a:gd name="T8" fmla="*/ 0 w 99"/>
                <a:gd name="T9" fmla="*/ 0 h 189"/>
                <a:gd name="T10" fmla="*/ 0 w 99"/>
                <a:gd name="T11" fmla="*/ 0 h 189"/>
                <a:gd name="T12" fmla="*/ 0 w 99"/>
                <a:gd name="T13" fmla="*/ 0 h 189"/>
                <a:gd name="T14" fmla="*/ 0 w 99"/>
                <a:gd name="T15" fmla="*/ 0 h 189"/>
                <a:gd name="T16" fmla="*/ 0 w 99"/>
                <a:gd name="T17" fmla="*/ 0 h 189"/>
                <a:gd name="T18" fmla="*/ 0 w 99"/>
                <a:gd name="T19" fmla="*/ 0 h 189"/>
                <a:gd name="T20" fmla="*/ 0 w 99"/>
                <a:gd name="T21" fmla="*/ 0 h 189"/>
                <a:gd name="T22" fmla="*/ 0 w 99"/>
                <a:gd name="T23" fmla="*/ 0 h 189"/>
                <a:gd name="T24" fmla="*/ 0 w 99"/>
                <a:gd name="T25" fmla="*/ 0 h 189"/>
                <a:gd name="T26" fmla="*/ 0 w 99"/>
                <a:gd name="T27" fmla="*/ 0 h 189"/>
                <a:gd name="T28" fmla="*/ 0 w 99"/>
                <a:gd name="T29" fmla="*/ 0 h 189"/>
                <a:gd name="T30" fmla="*/ 0 w 99"/>
                <a:gd name="T31" fmla="*/ 0 h 189"/>
                <a:gd name="T32" fmla="*/ 0 w 99"/>
                <a:gd name="T33" fmla="*/ 0 h 189"/>
                <a:gd name="T34" fmla="*/ 0 w 99"/>
                <a:gd name="T35" fmla="*/ 0 h 189"/>
                <a:gd name="T36" fmla="*/ 0 w 99"/>
                <a:gd name="T37" fmla="*/ 0 h 189"/>
                <a:gd name="T38" fmla="*/ 0 w 99"/>
                <a:gd name="T39" fmla="*/ 0 h 189"/>
                <a:gd name="T40" fmla="*/ 0 w 99"/>
                <a:gd name="T41" fmla="*/ 0 h 189"/>
                <a:gd name="T42" fmla="*/ 0 w 99"/>
                <a:gd name="T43" fmla="*/ 0 h 189"/>
                <a:gd name="T44" fmla="*/ 0 w 99"/>
                <a:gd name="T45" fmla="*/ 0 h 189"/>
                <a:gd name="T46" fmla="*/ 0 w 99"/>
                <a:gd name="T47" fmla="*/ 0 h 189"/>
                <a:gd name="T48" fmla="*/ 0 w 99"/>
                <a:gd name="T49" fmla="*/ 0 h 189"/>
                <a:gd name="T50" fmla="*/ 0 w 99"/>
                <a:gd name="T51" fmla="*/ 0 h 189"/>
                <a:gd name="T52" fmla="*/ 0 w 99"/>
                <a:gd name="T53" fmla="*/ 0 h 189"/>
                <a:gd name="T54" fmla="*/ 0 w 99"/>
                <a:gd name="T55" fmla="*/ 0 h 189"/>
                <a:gd name="T56" fmla="*/ 0 w 99"/>
                <a:gd name="T57" fmla="*/ 0 h 189"/>
                <a:gd name="T58" fmla="*/ 0 w 99"/>
                <a:gd name="T59" fmla="*/ 0 h 189"/>
                <a:gd name="T60" fmla="*/ 0 w 99"/>
                <a:gd name="T61" fmla="*/ 0 h 1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9" h="189">
                  <a:moveTo>
                    <a:pt x="84" y="43"/>
                  </a:moveTo>
                  <a:lnTo>
                    <a:pt x="80" y="40"/>
                  </a:lnTo>
                  <a:lnTo>
                    <a:pt x="75" y="38"/>
                  </a:lnTo>
                  <a:lnTo>
                    <a:pt x="70" y="37"/>
                  </a:lnTo>
                  <a:lnTo>
                    <a:pt x="65" y="37"/>
                  </a:lnTo>
                  <a:lnTo>
                    <a:pt x="59" y="37"/>
                  </a:lnTo>
                  <a:lnTo>
                    <a:pt x="54" y="40"/>
                  </a:lnTo>
                  <a:lnTo>
                    <a:pt x="48" y="43"/>
                  </a:lnTo>
                  <a:lnTo>
                    <a:pt x="44" y="50"/>
                  </a:lnTo>
                  <a:lnTo>
                    <a:pt x="39" y="57"/>
                  </a:lnTo>
                  <a:lnTo>
                    <a:pt x="37" y="65"/>
                  </a:lnTo>
                  <a:lnTo>
                    <a:pt x="35" y="74"/>
                  </a:lnTo>
                  <a:lnTo>
                    <a:pt x="35" y="84"/>
                  </a:lnTo>
                  <a:lnTo>
                    <a:pt x="35" y="189"/>
                  </a:lnTo>
                  <a:lnTo>
                    <a:pt x="0" y="189"/>
                  </a:lnTo>
                  <a:lnTo>
                    <a:pt x="0" y="3"/>
                  </a:lnTo>
                  <a:lnTo>
                    <a:pt x="35" y="3"/>
                  </a:lnTo>
                  <a:lnTo>
                    <a:pt x="35" y="21"/>
                  </a:lnTo>
                  <a:lnTo>
                    <a:pt x="38" y="15"/>
                  </a:lnTo>
                  <a:lnTo>
                    <a:pt x="43" y="12"/>
                  </a:lnTo>
                  <a:lnTo>
                    <a:pt x="46" y="7"/>
                  </a:lnTo>
                  <a:lnTo>
                    <a:pt x="51" y="5"/>
                  </a:lnTo>
                  <a:lnTo>
                    <a:pt x="56" y="3"/>
                  </a:lnTo>
                  <a:lnTo>
                    <a:pt x="61" y="2"/>
                  </a:lnTo>
                  <a:lnTo>
                    <a:pt x="66" y="1"/>
                  </a:lnTo>
                  <a:lnTo>
                    <a:pt x="72" y="0"/>
                  </a:lnTo>
                  <a:lnTo>
                    <a:pt x="81" y="1"/>
                  </a:lnTo>
                  <a:lnTo>
                    <a:pt x="88" y="2"/>
                  </a:lnTo>
                  <a:lnTo>
                    <a:pt x="94" y="4"/>
                  </a:lnTo>
                  <a:lnTo>
                    <a:pt x="99" y="6"/>
                  </a:lnTo>
                  <a:lnTo>
                    <a:pt x="84" y="4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47" name="Freeform 29">
              <a:extLst>
                <a:ext uri="{FF2B5EF4-FFF2-40B4-BE49-F238E27FC236}">
                  <a16:creationId xmlns:a16="http://schemas.microsoft.com/office/drawing/2014/main" id="{E3E64D1F-0BC0-A0A5-C309-EF5C5A5AD9B9}"/>
                </a:ext>
              </a:extLst>
            </p:cNvPr>
            <p:cNvSpPr>
              <a:spLocks noEditPoints="1"/>
            </p:cNvSpPr>
            <p:nvPr/>
          </p:nvSpPr>
          <p:spPr bwMode="auto">
            <a:xfrm>
              <a:off x="3514" y="2292"/>
              <a:ext cx="47" cy="65"/>
            </a:xfrm>
            <a:custGeom>
              <a:avLst/>
              <a:gdLst>
                <a:gd name="T0" fmla="*/ 0 w 143"/>
                <a:gd name="T1" fmla="*/ 0 h 193"/>
                <a:gd name="T2" fmla="*/ 0 w 143"/>
                <a:gd name="T3" fmla="*/ 0 h 193"/>
                <a:gd name="T4" fmla="*/ 0 w 143"/>
                <a:gd name="T5" fmla="*/ 0 h 193"/>
                <a:gd name="T6" fmla="*/ 0 w 143"/>
                <a:gd name="T7" fmla="*/ 0 h 193"/>
                <a:gd name="T8" fmla="*/ 0 w 143"/>
                <a:gd name="T9" fmla="*/ 0 h 193"/>
                <a:gd name="T10" fmla="*/ 0 w 143"/>
                <a:gd name="T11" fmla="*/ 0 h 193"/>
                <a:gd name="T12" fmla="*/ 0 w 143"/>
                <a:gd name="T13" fmla="*/ 0 h 193"/>
                <a:gd name="T14" fmla="*/ 0 w 143"/>
                <a:gd name="T15" fmla="*/ 0 h 193"/>
                <a:gd name="T16" fmla="*/ 0 w 143"/>
                <a:gd name="T17" fmla="*/ 0 h 193"/>
                <a:gd name="T18" fmla="*/ 0 w 143"/>
                <a:gd name="T19" fmla="*/ 0 h 193"/>
                <a:gd name="T20" fmla="*/ 0 w 143"/>
                <a:gd name="T21" fmla="*/ 0 h 193"/>
                <a:gd name="T22" fmla="*/ 0 w 143"/>
                <a:gd name="T23" fmla="*/ 0 h 193"/>
                <a:gd name="T24" fmla="*/ 0 w 143"/>
                <a:gd name="T25" fmla="*/ 0 h 193"/>
                <a:gd name="T26" fmla="*/ 0 w 143"/>
                <a:gd name="T27" fmla="*/ 0 h 193"/>
                <a:gd name="T28" fmla="*/ 0 w 143"/>
                <a:gd name="T29" fmla="*/ 0 h 193"/>
                <a:gd name="T30" fmla="*/ 0 w 143"/>
                <a:gd name="T31" fmla="*/ 0 h 193"/>
                <a:gd name="T32" fmla="*/ 0 w 143"/>
                <a:gd name="T33" fmla="*/ 0 h 193"/>
                <a:gd name="T34" fmla="*/ 0 w 143"/>
                <a:gd name="T35" fmla="*/ 0 h 193"/>
                <a:gd name="T36" fmla="*/ 0 w 143"/>
                <a:gd name="T37" fmla="*/ 0 h 193"/>
                <a:gd name="T38" fmla="*/ 0 w 143"/>
                <a:gd name="T39" fmla="*/ 0 h 193"/>
                <a:gd name="T40" fmla="*/ 0 w 143"/>
                <a:gd name="T41" fmla="*/ 0 h 193"/>
                <a:gd name="T42" fmla="*/ 0 w 143"/>
                <a:gd name="T43" fmla="*/ 0 h 193"/>
                <a:gd name="T44" fmla="*/ 0 w 143"/>
                <a:gd name="T45" fmla="*/ 0 h 193"/>
                <a:gd name="T46" fmla="*/ 0 w 143"/>
                <a:gd name="T47" fmla="*/ 0 h 193"/>
                <a:gd name="T48" fmla="*/ 0 w 143"/>
                <a:gd name="T49" fmla="*/ 0 h 193"/>
                <a:gd name="T50" fmla="*/ 0 w 143"/>
                <a:gd name="T51" fmla="*/ 0 h 193"/>
                <a:gd name="T52" fmla="*/ 0 w 143"/>
                <a:gd name="T53" fmla="*/ 0 h 193"/>
                <a:gd name="T54" fmla="*/ 0 w 143"/>
                <a:gd name="T55" fmla="*/ 0 h 193"/>
                <a:gd name="T56" fmla="*/ 0 w 143"/>
                <a:gd name="T57" fmla="*/ 0 h 193"/>
                <a:gd name="T58" fmla="*/ 0 w 143"/>
                <a:gd name="T59" fmla="*/ 0 h 193"/>
                <a:gd name="T60" fmla="*/ 0 w 143"/>
                <a:gd name="T61" fmla="*/ 0 h 193"/>
                <a:gd name="T62" fmla="*/ 0 w 143"/>
                <a:gd name="T63" fmla="*/ 0 h 193"/>
                <a:gd name="T64" fmla="*/ 0 w 143"/>
                <a:gd name="T65" fmla="*/ 0 h 193"/>
                <a:gd name="T66" fmla="*/ 0 w 143"/>
                <a:gd name="T67" fmla="*/ 0 h 193"/>
                <a:gd name="T68" fmla="*/ 0 w 143"/>
                <a:gd name="T69" fmla="*/ 0 h 193"/>
                <a:gd name="T70" fmla="*/ 0 w 143"/>
                <a:gd name="T71" fmla="*/ 0 h 193"/>
                <a:gd name="T72" fmla="*/ 0 w 143"/>
                <a:gd name="T73" fmla="*/ 0 h 193"/>
                <a:gd name="T74" fmla="*/ 0 w 143"/>
                <a:gd name="T75" fmla="*/ 0 h 193"/>
                <a:gd name="T76" fmla="*/ 0 w 143"/>
                <a:gd name="T77" fmla="*/ 0 h 193"/>
                <a:gd name="T78" fmla="*/ 0 w 143"/>
                <a:gd name="T79" fmla="*/ 0 h 193"/>
                <a:gd name="T80" fmla="*/ 0 w 143"/>
                <a:gd name="T81" fmla="*/ 0 h 193"/>
                <a:gd name="T82" fmla="*/ 0 w 143"/>
                <a:gd name="T83" fmla="*/ 0 h 193"/>
                <a:gd name="T84" fmla="*/ 0 w 143"/>
                <a:gd name="T85" fmla="*/ 0 h 193"/>
                <a:gd name="T86" fmla="*/ 0 w 143"/>
                <a:gd name="T87" fmla="*/ 0 h 193"/>
                <a:gd name="T88" fmla="*/ 0 w 143"/>
                <a:gd name="T89" fmla="*/ 0 h 193"/>
                <a:gd name="T90" fmla="*/ 0 w 143"/>
                <a:gd name="T91" fmla="*/ 0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3" h="193">
                  <a:moveTo>
                    <a:pt x="139" y="109"/>
                  </a:moveTo>
                  <a:lnTo>
                    <a:pt x="36" y="109"/>
                  </a:lnTo>
                  <a:lnTo>
                    <a:pt x="37" y="120"/>
                  </a:lnTo>
                  <a:lnTo>
                    <a:pt x="39" y="130"/>
                  </a:lnTo>
                  <a:lnTo>
                    <a:pt x="43" y="138"/>
                  </a:lnTo>
                  <a:lnTo>
                    <a:pt x="47" y="144"/>
                  </a:lnTo>
                  <a:lnTo>
                    <a:pt x="54" y="149"/>
                  </a:lnTo>
                  <a:lnTo>
                    <a:pt x="61" y="153"/>
                  </a:lnTo>
                  <a:lnTo>
                    <a:pt x="69" y="155"/>
                  </a:lnTo>
                  <a:lnTo>
                    <a:pt x="78" y="157"/>
                  </a:lnTo>
                  <a:lnTo>
                    <a:pt x="88" y="155"/>
                  </a:lnTo>
                  <a:lnTo>
                    <a:pt x="98" y="152"/>
                  </a:lnTo>
                  <a:lnTo>
                    <a:pt x="102" y="150"/>
                  </a:lnTo>
                  <a:lnTo>
                    <a:pt x="106" y="148"/>
                  </a:lnTo>
                  <a:lnTo>
                    <a:pt x="109" y="144"/>
                  </a:lnTo>
                  <a:lnTo>
                    <a:pt x="112" y="141"/>
                  </a:lnTo>
                  <a:lnTo>
                    <a:pt x="126" y="173"/>
                  </a:lnTo>
                  <a:lnTo>
                    <a:pt x="121" y="178"/>
                  </a:lnTo>
                  <a:lnTo>
                    <a:pt x="116" y="182"/>
                  </a:lnTo>
                  <a:lnTo>
                    <a:pt x="110" y="185"/>
                  </a:lnTo>
                  <a:lnTo>
                    <a:pt x="103" y="188"/>
                  </a:lnTo>
                  <a:lnTo>
                    <a:pt x="97" y="190"/>
                  </a:lnTo>
                  <a:lnTo>
                    <a:pt x="89" y="191"/>
                  </a:lnTo>
                  <a:lnTo>
                    <a:pt x="81" y="193"/>
                  </a:lnTo>
                  <a:lnTo>
                    <a:pt x="72" y="193"/>
                  </a:lnTo>
                  <a:lnTo>
                    <a:pt x="64" y="193"/>
                  </a:lnTo>
                  <a:lnTo>
                    <a:pt x="56" y="191"/>
                  </a:lnTo>
                  <a:lnTo>
                    <a:pt x="50" y="189"/>
                  </a:lnTo>
                  <a:lnTo>
                    <a:pt x="43" y="186"/>
                  </a:lnTo>
                  <a:lnTo>
                    <a:pt x="36" y="182"/>
                  </a:lnTo>
                  <a:lnTo>
                    <a:pt x="30" y="178"/>
                  </a:lnTo>
                  <a:lnTo>
                    <a:pt x="25" y="173"/>
                  </a:lnTo>
                  <a:lnTo>
                    <a:pt x="19" y="168"/>
                  </a:lnTo>
                  <a:lnTo>
                    <a:pt x="15" y="161"/>
                  </a:lnTo>
                  <a:lnTo>
                    <a:pt x="11" y="154"/>
                  </a:lnTo>
                  <a:lnTo>
                    <a:pt x="8" y="147"/>
                  </a:lnTo>
                  <a:lnTo>
                    <a:pt x="5" y="138"/>
                  </a:lnTo>
                  <a:lnTo>
                    <a:pt x="2" y="129"/>
                  </a:lnTo>
                  <a:lnTo>
                    <a:pt x="1" y="120"/>
                  </a:lnTo>
                  <a:lnTo>
                    <a:pt x="0" y="109"/>
                  </a:lnTo>
                  <a:lnTo>
                    <a:pt x="0" y="98"/>
                  </a:lnTo>
                  <a:lnTo>
                    <a:pt x="0" y="87"/>
                  </a:lnTo>
                  <a:lnTo>
                    <a:pt x="1" y="77"/>
                  </a:lnTo>
                  <a:lnTo>
                    <a:pt x="4" y="68"/>
                  </a:lnTo>
                  <a:lnTo>
                    <a:pt x="6" y="59"/>
                  </a:lnTo>
                  <a:lnTo>
                    <a:pt x="8" y="50"/>
                  </a:lnTo>
                  <a:lnTo>
                    <a:pt x="13" y="42"/>
                  </a:lnTo>
                  <a:lnTo>
                    <a:pt x="16" y="34"/>
                  </a:lnTo>
                  <a:lnTo>
                    <a:pt x="21" y="28"/>
                  </a:lnTo>
                  <a:lnTo>
                    <a:pt x="27" y="21"/>
                  </a:lnTo>
                  <a:lnTo>
                    <a:pt x="33" y="15"/>
                  </a:lnTo>
                  <a:lnTo>
                    <a:pt x="38" y="11"/>
                  </a:lnTo>
                  <a:lnTo>
                    <a:pt x="45" y="6"/>
                  </a:lnTo>
                  <a:lnTo>
                    <a:pt x="52" y="4"/>
                  </a:lnTo>
                  <a:lnTo>
                    <a:pt x="59" y="2"/>
                  </a:lnTo>
                  <a:lnTo>
                    <a:pt x="65" y="1"/>
                  </a:lnTo>
                  <a:lnTo>
                    <a:pt x="72" y="0"/>
                  </a:lnTo>
                  <a:lnTo>
                    <a:pt x="80" y="1"/>
                  </a:lnTo>
                  <a:lnTo>
                    <a:pt x="88" y="2"/>
                  </a:lnTo>
                  <a:lnTo>
                    <a:pt x="94" y="3"/>
                  </a:lnTo>
                  <a:lnTo>
                    <a:pt x="101" y="6"/>
                  </a:lnTo>
                  <a:lnTo>
                    <a:pt x="107" y="10"/>
                  </a:lnTo>
                  <a:lnTo>
                    <a:pt x="112" y="13"/>
                  </a:lnTo>
                  <a:lnTo>
                    <a:pt x="118" y="19"/>
                  </a:lnTo>
                  <a:lnTo>
                    <a:pt x="124" y="24"/>
                  </a:lnTo>
                  <a:lnTo>
                    <a:pt x="128" y="30"/>
                  </a:lnTo>
                  <a:lnTo>
                    <a:pt x="131" y="37"/>
                  </a:lnTo>
                  <a:lnTo>
                    <a:pt x="135" y="44"/>
                  </a:lnTo>
                  <a:lnTo>
                    <a:pt x="138" y="51"/>
                  </a:lnTo>
                  <a:lnTo>
                    <a:pt x="139" y="59"/>
                  </a:lnTo>
                  <a:lnTo>
                    <a:pt x="142" y="68"/>
                  </a:lnTo>
                  <a:lnTo>
                    <a:pt x="143" y="76"/>
                  </a:lnTo>
                  <a:lnTo>
                    <a:pt x="143" y="85"/>
                  </a:lnTo>
                  <a:lnTo>
                    <a:pt x="142" y="95"/>
                  </a:lnTo>
                  <a:lnTo>
                    <a:pt x="139" y="109"/>
                  </a:lnTo>
                  <a:close/>
                  <a:moveTo>
                    <a:pt x="37" y="77"/>
                  </a:moveTo>
                  <a:lnTo>
                    <a:pt x="108" y="77"/>
                  </a:lnTo>
                  <a:lnTo>
                    <a:pt x="107" y="67"/>
                  </a:lnTo>
                  <a:lnTo>
                    <a:pt x="105" y="59"/>
                  </a:lnTo>
                  <a:lnTo>
                    <a:pt x="101" y="52"/>
                  </a:lnTo>
                  <a:lnTo>
                    <a:pt x="98" y="47"/>
                  </a:lnTo>
                  <a:lnTo>
                    <a:pt x="93" y="42"/>
                  </a:lnTo>
                  <a:lnTo>
                    <a:pt x="87" y="39"/>
                  </a:lnTo>
                  <a:lnTo>
                    <a:pt x="81" y="37"/>
                  </a:lnTo>
                  <a:lnTo>
                    <a:pt x="73" y="37"/>
                  </a:lnTo>
                  <a:lnTo>
                    <a:pt x="66" y="37"/>
                  </a:lnTo>
                  <a:lnTo>
                    <a:pt x="60" y="39"/>
                  </a:lnTo>
                  <a:lnTo>
                    <a:pt x="54" y="42"/>
                  </a:lnTo>
                  <a:lnTo>
                    <a:pt x="50" y="47"/>
                  </a:lnTo>
                  <a:lnTo>
                    <a:pt x="45" y="52"/>
                  </a:lnTo>
                  <a:lnTo>
                    <a:pt x="42" y="59"/>
                  </a:lnTo>
                  <a:lnTo>
                    <a:pt x="38" y="67"/>
                  </a:lnTo>
                  <a:lnTo>
                    <a:pt x="37" y="77"/>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48" name="Freeform 30">
              <a:extLst>
                <a:ext uri="{FF2B5EF4-FFF2-40B4-BE49-F238E27FC236}">
                  <a16:creationId xmlns:a16="http://schemas.microsoft.com/office/drawing/2014/main" id="{F84F79D4-2447-A126-6E88-2E0924233EFB}"/>
                </a:ext>
              </a:extLst>
            </p:cNvPr>
            <p:cNvSpPr>
              <a:spLocks/>
            </p:cNvSpPr>
            <p:nvPr/>
          </p:nvSpPr>
          <p:spPr bwMode="auto">
            <a:xfrm>
              <a:off x="3284" y="1987"/>
              <a:ext cx="412" cy="352"/>
            </a:xfrm>
            <a:custGeom>
              <a:avLst/>
              <a:gdLst>
                <a:gd name="T0" fmla="*/ 0 w 1235"/>
                <a:gd name="T1" fmla="*/ 0 h 1057"/>
                <a:gd name="T2" fmla="*/ 0 w 1235"/>
                <a:gd name="T3" fmla="*/ 0 h 1057"/>
                <a:gd name="T4" fmla="*/ 0 w 1235"/>
                <a:gd name="T5" fmla="*/ 0 h 1057"/>
                <a:gd name="T6" fmla="*/ 0 w 1235"/>
                <a:gd name="T7" fmla="*/ 0 h 1057"/>
                <a:gd name="T8" fmla="*/ 0 w 1235"/>
                <a:gd name="T9" fmla="*/ 0 h 1057"/>
                <a:gd name="T10" fmla="*/ 0 w 1235"/>
                <a:gd name="T11" fmla="*/ 0 h 1057"/>
                <a:gd name="T12" fmla="*/ 0 w 1235"/>
                <a:gd name="T13" fmla="*/ 0 h 1057"/>
                <a:gd name="T14" fmla="*/ 0 w 1235"/>
                <a:gd name="T15" fmla="*/ 0 h 1057"/>
                <a:gd name="T16" fmla="*/ 0 w 1235"/>
                <a:gd name="T17" fmla="*/ 0 h 1057"/>
                <a:gd name="T18" fmla="*/ 0 w 1235"/>
                <a:gd name="T19" fmla="*/ 0 h 1057"/>
                <a:gd name="T20" fmla="*/ 0 w 1235"/>
                <a:gd name="T21" fmla="*/ 0 h 1057"/>
                <a:gd name="T22" fmla="*/ 0 w 1235"/>
                <a:gd name="T23" fmla="*/ 0 h 1057"/>
                <a:gd name="T24" fmla="*/ 0 w 1235"/>
                <a:gd name="T25" fmla="*/ 0 h 1057"/>
                <a:gd name="T26" fmla="*/ 0 w 1235"/>
                <a:gd name="T27" fmla="*/ 0 h 1057"/>
                <a:gd name="T28" fmla="*/ 0 w 1235"/>
                <a:gd name="T29" fmla="*/ 0 h 1057"/>
                <a:gd name="T30" fmla="*/ 0 w 1235"/>
                <a:gd name="T31" fmla="*/ 0 h 1057"/>
                <a:gd name="T32" fmla="*/ 0 w 1235"/>
                <a:gd name="T33" fmla="*/ 0 h 1057"/>
                <a:gd name="T34" fmla="*/ 0 w 1235"/>
                <a:gd name="T35" fmla="*/ 0 h 1057"/>
                <a:gd name="T36" fmla="*/ 0 w 1235"/>
                <a:gd name="T37" fmla="*/ 0 h 1057"/>
                <a:gd name="T38" fmla="*/ 0 w 1235"/>
                <a:gd name="T39" fmla="*/ 0 h 1057"/>
                <a:gd name="T40" fmla="*/ 0 w 1235"/>
                <a:gd name="T41" fmla="*/ 0 h 1057"/>
                <a:gd name="T42" fmla="*/ 0 w 1235"/>
                <a:gd name="T43" fmla="*/ 0 h 1057"/>
                <a:gd name="T44" fmla="*/ 0 w 1235"/>
                <a:gd name="T45" fmla="*/ 0 h 1057"/>
                <a:gd name="T46" fmla="*/ 0 w 1235"/>
                <a:gd name="T47" fmla="*/ 0 h 1057"/>
                <a:gd name="T48" fmla="*/ 0 w 1235"/>
                <a:gd name="T49" fmla="*/ 0 h 1057"/>
                <a:gd name="T50" fmla="*/ 0 w 1235"/>
                <a:gd name="T51" fmla="*/ 0 h 1057"/>
                <a:gd name="T52" fmla="*/ 0 w 1235"/>
                <a:gd name="T53" fmla="*/ 0 h 1057"/>
                <a:gd name="T54" fmla="*/ 0 w 1235"/>
                <a:gd name="T55" fmla="*/ 0 h 1057"/>
                <a:gd name="T56" fmla="*/ 0 w 1235"/>
                <a:gd name="T57" fmla="*/ 0 h 1057"/>
                <a:gd name="T58" fmla="*/ 0 w 1235"/>
                <a:gd name="T59" fmla="*/ 0 h 1057"/>
                <a:gd name="T60" fmla="*/ 0 w 1235"/>
                <a:gd name="T61" fmla="*/ 0 h 1057"/>
                <a:gd name="T62" fmla="*/ 0 w 1235"/>
                <a:gd name="T63" fmla="*/ 0 h 1057"/>
                <a:gd name="T64" fmla="*/ 0 w 1235"/>
                <a:gd name="T65" fmla="*/ 0 h 1057"/>
                <a:gd name="T66" fmla="*/ 0 w 1235"/>
                <a:gd name="T67" fmla="*/ 0 h 1057"/>
                <a:gd name="T68" fmla="*/ 0 w 1235"/>
                <a:gd name="T69" fmla="*/ 0 h 1057"/>
                <a:gd name="T70" fmla="*/ 0 w 1235"/>
                <a:gd name="T71" fmla="*/ 0 h 1057"/>
                <a:gd name="T72" fmla="*/ 0 w 1235"/>
                <a:gd name="T73" fmla="*/ 0 h 1057"/>
                <a:gd name="T74" fmla="*/ 0 w 1235"/>
                <a:gd name="T75" fmla="*/ 0 h 1057"/>
                <a:gd name="T76" fmla="*/ 0 w 1235"/>
                <a:gd name="T77" fmla="*/ 0 h 1057"/>
                <a:gd name="T78" fmla="*/ 0 w 1235"/>
                <a:gd name="T79" fmla="*/ 0 h 1057"/>
                <a:gd name="T80" fmla="*/ 0 w 1235"/>
                <a:gd name="T81" fmla="*/ 0 h 1057"/>
                <a:gd name="T82" fmla="*/ 0 w 1235"/>
                <a:gd name="T83" fmla="*/ 0 h 1057"/>
                <a:gd name="T84" fmla="*/ 0 w 1235"/>
                <a:gd name="T85" fmla="*/ 0 h 1057"/>
                <a:gd name="T86" fmla="*/ 0 w 1235"/>
                <a:gd name="T87" fmla="*/ 0 h 1057"/>
                <a:gd name="T88" fmla="*/ 0 w 1235"/>
                <a:gd name="T89" fmla="*/ 0 h 1057"/>
                <a:gd name="T90" fmla="*/ 0 w 1235"/>
                <a:gd name="T91" fmla="*/ 0 h 1057"/>
                <a:gd name="T92" fmla="*/ 0 w 1235"/>
                <a:gd name="T93" fmla="*/ 0 h 1057"/>
                <a:gd name="T94" fmla="*/ 0 w 1235"/>
                <a:gd name="T95" fmla="*/ 0 h 1057"/>
                <a:gd name="T96" fmla="*/ 0 w 1235"/>
                <a:gd name="T97" fmla="*/ 0 h 1057"/>
                <a:gd name="T98" fmla="*/ 0 w 1235"/>
                <a:gd name="T99" fmla="*/ 0 h 1057"/>
                <a:gd name="T100" fmla="*/ 0 w 1235"/>
                <a:gd name="T101" fmla="*/ 0 h 1057"/>
                <a:gd name="T102" fmla="*/ 0 w 1235"/>
                <a:gd name="T103" fmla="*/ 0 h 1057"/>
                <a:gd name="T104" fmla="*/ 0 w 1235"/>
                <a:gd name="T105" fmla="*/ 0 h 1057"/>
                <a:gd name="T106" fmla="*/ 0 w 1235"/>
                <a:gd name="T107" fmla="*/ 0 h 10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35" h="1057">
                  <a:moveTo>
                    <a:pt x="0" y="0"/>
                  </a:moveTo>
                  <a:lnTo>
                    <a:pt x="9" y="0"/>
                  </a:lnTo>
                  <a:lnTo>
                    <a:pt x="119" y="7"/>
                  </a:lnTo>
                  <a:lnTo>
                    <a:pt x="228" y="18"/>
                  </a:lnTo>
                  <a:lnTo>
                    <a:pt x="332" y="43"/>
                  </a:lnTo>
                  <a:lnTo>
                    <a:pt x="434" y="75"/>
                  </a:lnTo>
                  <a:lnTo>
                    <a:pt x="533" y="114"/>
                  </a:lnTo>
                  <a:lnTo>
                    <a:pt x="629" y="165"/>
                  </a:lnTo>
                  <a:lnTo>
                    <a:pt x="716" y="219"/>
                  </a:lnTo>
                  <a:lnTo>
                    <a:pt x="803" y="283"/>
                  </a:lnTo>
                  <a:lnTo>
                    <a:pt x="881" y="355"/>
                  </a:lnTo>
                  <a:lnTo>
                    <a:pt x="952" y="430"/>
                  </a:lnTo>
                  <a:lnTo>
                    <a:pt x="1019" y="513"/>
                  </a:lnTo>
                  <a:lnTo>
                    <a:pt x="1079" y="600"/>
                  </a:lnTo>
                  <a:lnTo>
                    <a:pt x="1130" y="696"/>
                  </a:lnTo>
                  <a:lnTo>
                    <a:pt x="1172" y="796"/>
                  </a:lnTo>
                  <a:lnTo>
                    <a:pt x="1208" y="897"/>
                  </a:lnTo>
                  <a:lnTo>
                    <a:pt x="1235" y="1005"/>
                  </a:lnTo>
                  <a:lnTo>
                    <a:pt x="975" y="1057"/>
                  </a:lnTo>
                  <a:lnTo>
                    <a:pt x="965" y="1016"/>
                  </a:lnTo>
                  <a:lnTo>
                    <a:pt x="954" y="975"/>
                  </a:lnTo>
                  <a:lnTo>
                    <a:pt x="941" y="936"/>
                  </a:lnTo>
                  <a:lnTo>
                    <a:pt x="927" y="897"/>
                  </a:lnTo>
                  <a:lnTo>
                    <a:pt x="910" y="858"/>
                  </a:lnTo>
                  <a:lnTo>
                    <a:pt x="892" y="821"/>
                  </a:lnTo>
                  <a:lnTo>
                    <a:pt x="873" y="784"/>
                  </a:lnTo>
                  <a:lnTo>
                    <a:pt x="851" y="750"/>
                  </a:lnTo>
                  <a:lnTo>
                    <a:pt x="829" y="715"/>
                  </a:lnTo>
                  <a:lnTo>
                    <a:pt x="805" y="681"/>
                  </a:lnTo>
                  <a:lnTo>
                    <a:pt x="781" y="649"/>
                  </a:lnTo>
                  <a:lnTo>
                    <a:pt x="754" y="617"/>
                  </a:lnTo>
                  <a:lnTo>
                    <a:pt x="726" y="587"/>
                  </a:lnTo>
                  <a:lnTo>
                    <a:pt x="697" y="558"/>
                  </a:lnTo>
                  <a:lnTo>
                    <a:pt x="666" y="530"/>
                  </a:lnTo>
                  <a:lnTo>
                    <a:pt x="635" y="503"/>
                  </a:lnTo>
                  <a:lnTo>
                    <a:pt x="602" y="478"/>
                  </a:lnTo>
                  <a:lnTo>
                    <a:pt x="570" y="453"/>
                  </a:lnTo>
                  <a:lnTo>
                    <a:pt x="535" y="431"/>
                  </a:lnTo>
                  <a:lnTo>
                    <a:pt x="499" y="410"/>
                  </a:lnTo>
                  <a:lnTo>
                    <a:pt x="462" y="389"/>
                  </a:lnTo>
                  <a:lnTo>
                    <a:pt x="425" y="371"/>
                  </a:lnTo>
                  <a:lnTo>
                    <a:pt x="386" y="355"/>
                  </a:lnTo>
                  <a:lnTo>
                    <a:pt x="348" y="340"/>
                  </a:lnTo>
                  <a:lnTo>
                    <a:pt x="307" y="326"/>
                  </a:lnTo>
                  <a:lnTo>
                    <a:pt x="266" y="314"/>
                  </a:lnTo>
                  <a:lnTo>
                    <a:pt x="225" y="304"/>
                  </a:lnTo>
                  <a:lnTo>
                    <a:pt x="183" y="295"/>
                  </a:lnTo>
                  <a:lnTo>
                    <a:pt x="140" y="289"/>
                  </a:lnTo>
                  <a:lnTo>
                    <a:pt x="96" y="284"/>
                  </a:lnTo>
                  <a:lnTo>
                    <a:pt x="53" y="282"/>
                  </a:lnTo>
                  <a:lnTo>
                    <a:pt x="9" y="280"/>
                  </a:lnTo>
                  <a:lnTo>
                    <a:pt x="4" y="280"/>
                  </a:lnTo>
                  <a:lnTo>
                    <a:pt x="1" y="280"/>
                  </a:lnTo>
                  <a:lnTo>
                    <a:pt x="0" y="0"/>
                  </a:lnTo>
                  <a:close/>
                </a:path>
              </a:pathLst>
            </a:custGeom>
            <a:solidFill>
              <a:srgbClr val="E2E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49" name="Freeform 31">
              <a:extLst>
                <a:ext uri="{FF2B5EF4-FFF2-40B4-BE49-F238E27FC236}">
                  <a16:creationId xmlns:a16="http://schemas.microsoft.com/office/drawing/2014/main" id="{D1C7915E-42D4-96C0-F6B3-CE3FA5AEEAED}"/>
                </a:ext>
              </a:extLst>
            </p:cNvPr>
            <p:cNvSpPr>
              <a:spLocks/>
            </p:cNvSpPr>
            <p:nvPr/>
          </p:nvSpPr>
          <p:spPr bwMode="auto">
            <a:xfrm>
              <a:off x="3470" y="2322"/>
              <a:ext cx="233" cy="426"/>
            </a:xfrm>
            <a:custGeom>
              <a:avLst/>
              <a:gdLst>
                <a:gd name="T0" fmla="*/ 0 w 700"/>
                <a:gd name="T1" fmla="*/ 0 h 1277"/>
                <a:gd name="T2" fmla="*/ 0 w 700"/>
                <a:gd name="T3" fmla="*/ 0 h 1277"/>
                <a:gd name="T4" fmla="*/ 0 w 700"/>
                <a:gd name="T5" fmla="*/ 0 h 1277"/>
                <a:gd name="T6" fmla="*/ 0 w 700"/>
                <a:gd name="T7" fmla="*/ 0 h 1277"/>
                <a:gd name="T8" fmla="*/ 0 w 700"/>
                <a:gd name="T9" fmla="*/ 0 h 1277"/>
                <a:gd name="T10" fmla="*/ 0 w 700"/>
                <a:gd name="T11" fmla="*/ 0 h 1277"/>
                <a:gd name="T12" fmla="*/ 0 w 700"/>
                <a:gd name="T13" fmla="*/ 0 h 1277"/>
                <a:gd name="T14" fmla="*/ 0 w 700"/>
                <a:gd name="T15" fmla="*/ 0 h 1277"/>
                <a:gd name="T16" fmla="*/ 0 w 700"/>
                <a:gd name="T17" fmla="*/ 0 h 1277"/>
                <a:gd name="T18" fmla="*/ 0 w 700"/>
                <a:gd name="T19" fmla="*/ 0 h 1277"/>
                <a:gd name="T20" fmla="*/ 0 w 700"/>
                <a:gd name="T21" fmla="*/ 0 h 1277"/>
                <a:gd name="T22" fmla="*/ 0 w 700"/>
                <a:gd name="T23" fmla="*/ 0 h 1277"/>
                <a:gd name="T24" fmla="*/ 0 w 700"/>
                <a:gd name="T25" fmla="*/ 0 h 1277"/>
                <a:gd name="T26" fmla="*/ 0 w 700"/>
                <a:gd name="T27" fmla="*/ 0 h 1277"/>
                <a:gd name="T28" fmla="*/ 0 w 700"/>
                <a:gd name="T29" fmla="*/ 0 h 1277"/>
                <a:gd name="T30" fmla="*/ 0 w 700"/>
                <a:gd name="T31" fmla="*/ 0 h 1277"/>
                <a:gd name="T32" fmla="*/ 0 w 700"/>
                <a:gd name="T33" fmla="*/ 0 h 1277"/>
                <a:gd name="T34" fmla="*/ 0 w 700"/>
                <a:gd name="T35" fmla="*/ 0 h 1277"/>
                <a:gd name="T36" fmla="*/ 0 w 700"/>
                <a:gd name="T37" fmla="*/ 0 h 1277"/>
                <a:gd name="T38" fmla="*/ 0 w 700"/>
                <a:gd name="T39" fmla="*/ 0 h 1277"/>
                <a:gd name="T40" fmla="*/ 0 w 700"/>
                <a:gd name="T41" fmla="*/ 0 h 1277"/>
                <a:gd name="T42" fmla="*/ 0 w 700"/>
                <a:gd name="T43" fmla="*/ 0 h 1277"/>
                <a:gd name="T44" fmla="*/ 0 w 700"/>
                <a:gd name="T45" fmla="*/ 0 h 1277"/>
                <a:gd name="T46" fmla="*/ 0 w 700"/>
                <a:gd name="T47" fmla="*/ 0 h 1277"/>
                <a:gd name="T48" fmla="*/ 0 w 700"/>
                <a:gd name="T49" fmla="*/ 0 h 1277"/>
                <a:gd name="T50" fmla="*/ 0 w 700"/>
                <a:gd name="T51" fmla="*/ 0 h 1277"/>
                <a:gd name="T52" fmla="*/ 0 w 700"/>
                <a:gd name="T53" fmla="*/ 0 h 1277"/>
                <a:gd name="T54" fmla="*/ 0 w 700"/>
                <a:gd name="T55" fmla="*/ 0 h 1277"/>
                <a:gd name="T56" fmla="*/ 0 w 700"/>
                <a:gd name="T57" fmla="*/ 0 h 1277"/>
                <a:gd name="T58" fmla="*/ 0 w 700"/>
                <a:gd name="T59" fmla="*/ 0 h 1277"/>
                <a:gd name="T60" fmla="*/ 0 w 700"/>
                <a:gd name="T61" fmla="*/ 0 h 1277"/>
                <a:gd name="T62" fmla="*/ 0 w 700"/>
                <a:gd name="T63" fmla="*/ 0 h 1277"/>
                <a:gd name="T64" fmla="*/ 0 w 700"/>
                <a:gd name="T65" fmla="*/ 0 h 1277"/>
                <a:gd name="T66" fmla="*/ 0 w 700"/>
                <a:gd name="T67" fmla="*/ 0 h 1277"/>
                <a:gd name="T68" fmla="*/ 0 w 700"/>
                <a:gd name="T69" fmla="*/ 0 h 1277"/>
                <a:gd name="T70" fmla="*/ 0 w 700"/>
                <a:gd name="T71" fmla="*/ 0 h 1277"/>
                <a:gd name="T72" fmla="*/ 0 w 700"/>
                <a:gd name="T73" fmla="*/ 0 h 1277"/>
                <a:gd name="T74" fmla="*/ 0 w 700"/>
                <a:gd name="T75" fmla="*/ 0 h 1277"/>
                <a:gd name="T76" fmla="*/ 0 w 700"/>
                <a:gd name="T77" fmla="*/ 0 h 1277"/>
                <a:gd name="T78" fmla="*/ 0 w 700"/>
                <a:gd name="T79" fmla="*/ 0 h 1277"/>
                <a:gd name="T80" fmla="*/ 0 w 700"/>
                <a:gd name="T81" fmla="*/ 0 h 1277"/>
                <a:gd name="T82" fmla="*/ 0 w 700"/>
                <a:gd name="T83" fmla="*/ 0 h 1277"/>
                <a:gd name="T84" fmla="*/ 0 w 700"/>
                <a:gd name="T85" fmla="*/ 0 h 1277"/>
                <a:gd name="T86" fmla="*/ 0 w 700"/>
                <a:gd name="T87" fmla="*/ 0 h 1277"/>
                <a:gd name="T88" fmla="*/ 0 w 700"/>
                <a:gd name="T89" fmla="*/ 0 h 1277"/>
                <a:gd name="T90" fmla="*/ 0 w 700"/>
                <a:gd name="T91" fmla="*/ 0 h 1277"/>
                <a:gd name="T92" fmla="*/ 0 w 700"/>
                <a:gd name="T93" fmla="*/ 0 h 1277"/>
                <a:gd name="T94" fmla="*/ 0 w 700"/>
                <a:gd name="T95" fmla="*/ 0 h 1277"/>
                <a:gd name="T96" fmla="*/ 0 w 700"/>
                <a:gd name="T97" fmla="*/ 0 h 1277"/>
                <a:gd name="T98" fmla="*/ 0 w 700"/>
                <a:gd name="T99" fmla="*/ 0 h 1277"/>
                <a:gd name="T100" fmla="*/ 0 w 700"/>
                <a:gd name="T101" fmla="*/ 0 h 1277"/>
                <a:gd name="T102" fmla="*/ 0 w 700"/>
                <a:gd name="T103" fmla="*/ 0 h 1277"/>
                <a:gd name="T104" fmla="*/ 0 w 700"/>
                <a:gd name="T105" fmla="*/ 0 h 1277"/>
                <a:gd name="T106" fmla="*/ 0 w 700"/>
                <a:gd name="T107" fmla="*/ 0 h 1277"/>
                <a:gd name="T108" fmla="*/ 0 w 700"/>
                <a:gd name="T109" fmla="*/ 0 h 1277"/>
                <a:gd name="T110" fmla="*/ 0 w 700"/>
                <a:gd name="T111" fmla="*/ 0 h 1277"/>
                <a:gd name="T112" fmla="*/ 0 w 700"/>
                <a:gd name="T113" fmla="*/ 0 h 1277"/>
                <a:gd name="T114" fmla="*/ 0 w 700"/>
                <a:gd name="T115" fmla="*/ 0 h 1277"/>
                <a:gd name="T116" fmla="*/ 0 w 700"/>
                <a:gd name="T117" fmla="*/ 0 h 1277"/>
                <a:gd name="T118" fmla="*/ 0 w 700"/>
                <a:gd name="T119" fmla="*/ 0 h 1277"/>
                <a:gd name="T120" fmla="*/ 0 w 700"/>
                <a:gd name="T121" fmla="*/ 0 h 1277"/>
                <a:gd name="T122" fmla="*/ 0 w 700"/>
                <a:gd name="T123" fmla="*/ 0 h 127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00" h="1277">
                  <a:moveTo>
                    <a:pt x="676" y="0"/>
                  </a:moveTo>
                  <a:lnTo>
                    <a:pt x="694" y="123"/>
                  </a:lnTo>
                  <a:lnTo>
                    <a:pt x="696" y="183"/>
                  </a:lnTo>
                  <a:lnTo>
                    <a:pt x="700" y="246"/>
                  </a:lnTo>
                  <a:lnTo>
                    <a:pt x="696" y="324"/>
                  </a:lnTo>
                  <a:lnTo>
                    <a:pt x="691" y="399"/>
                  </a:lnTo>
                  <a:lnTo>
                    <a:pt x="678" y="474"/>
                  </a:lnTo>
                  <a:lnTo>
                    <a:pt x="664" y="549"/>
                  </a:lnTo>
                  <a:lnTo>
                    <a:pt x="643" y="621"/>
                  </a:lnTo>
                  <a:lnTo>
                    <a:pt x="619" y="693"/>
                  </a:lnTo>
                  <a:lnTo>
                    <a:pt x="589" y="761"/>
                  </a:lnTo>
                  <a:lnTo>
                    <a:pt x="556" y="831"/>
                  </a:lnTo>
                  <a:lnTo>
                    <a:pt x="517" y="894"/>
                  </a:lnTo>
                  <a:lnTo>
                    <a:pt x="478" y="957"/>
                  </a:lnTo>
                  <a:lnTo>
                    <a:pt x="433" y="1017"/>
                  </a:lnTo>
                  <a:lnTo>
                    <a:pt x="384" y="1077"/>
                  </a:lnTo>
                  <a:lnTo>
                    <a:pt x="331" y="1130"/>
                  </a:lnTo>
                  <a:lnTo>
                    <a:pt x="277" y="1184"/>
                  </a:lnTo>
                  <a:lnTo>
                    <a:pt x="217" y="1233"/>
                  </a:lnTo>
                  <a:lnTo>
                    <a:pt x="154" y="1277"/>
                  </a:lnTo>
                  <a:lnTo>
                    <a:pt x="0" y="1051"/>
                  </a:lnTo>
                  <a:lnTo>
                    <a:pt x="23" y="1034"/>
                  </a:lnTo>
                  <a:lnTo>
                    <a:pt x="48" y="1017"/>
                  </a:lnTo>
                  <a:lnTo>
                    <a:pt x="70" y="998"/>
                  </a:lnTo>
                  <a:lnTo>
                    <a:pt x="94" y="980"/>
                  </a:lnTo>
                  <a:lnTo>
                    <a:pt x="115" y="960"/>
                  </a:lnTo>
                  <a:lnTo>
                    <a:pt x="137" y="941"/>
                  </a:lnTo>
                  <a:lnTo>
                    <a:pt x="158" y="919"/>
                  </a:lnTo>
                  <a:lnTo>
                    <a:pt x="178" y="898"/>
                  </a:lnTo>
                  <a:lnTo>
                    <a:pt x="198" y="877"/>
                  </a:lnTo>
                  <a:lnTo>
                    <a:pt x="217" y="854"/>
                  </a:lnTo>
                  <a:lnTo>
                    <a:pt x="235" y="831"/>
                  </a:lnTo>
                  <a:lnTo>
                    <a:pt x="253" y="807"/>
                  </a:lnTo>
                  <a:lnTo>
                    <a:pt x="270" y="784"/>
                  </a:lnTo>
                  <a:lnTo>
                    <a:pt x="286" y="759"/>
                  </a:lnTo>
                  <a:lnTo>
                    <a:pt x="301" y="734"/>
                  </a:lnTo>
                  <a:lnTo>
                    <a:pt x="316" y="709"/>
                  </a:lnTo>
                  <a:lnTo>
                    <a:pt x="329" y="683"/>
                  </a:lnTo>
                  <a:lnTo>
                    <a:pt x="343" y="656"/>
                  </a:lnTo>
                  <a:lnTo>
                    <a:pt x="355" y="629"/>
                  </a:lnTo>
                  <a:lnTo>
                    <a:pt x="367" y="602"/>
                  </a:lnTo>
                  <a:lnTo>
                    <a:pt x="378" y="574"/>
                  </a:lnTo>
                  <a:lnTo>
                    <a:pt x="387" y="546"/>
                  </a:lnTo>
                  <a:lnTo>
                    <a:pt x="396" y="517"/>
                  </a:lnTo>
                  <a:lnTo>
                    <a:pt x="405" y="489"/>
                  </a:lnTo>
                  <a:lnTo>
                    <a:pt x="411" y="459"/>
                  </a:lnTo>
                  <a:lnTo>
                    <a:pt x="418" y="429"/>
                  </a:lnTo>
                  <a:lnTo>
                    <a:pt x="423" y="400"/>
                  </a:lnTo>
                  <a:lnTo>
                    <a:pt x="427" y="370"/>
                  </a:lnTo>
                  <a:lnTo>
                    <a:pt x="430" y="339"/>
                  </a:lnTo>
                  <a:lnTo>
                    <a:pt x="434" y="308"/>
                  </a:lnTo>
                  <a:lnTo>
                    <a:pt x="435" y="278"/>
                  </a:lnTo>
                  <a:lnTo>
                    <a:pt x="435" y="246"/>
                  </a:lnTo>
                  <a:lnTo>
                    <a:pt x="435" y="221"/>
                  </a:lnTo>
                  <a:lnTo>
                    <a:pt x="434" y="197"/>
                  </a:lnTo>
                  <a:lnTo>
                    <a:pt x="433" y="172"/>
                  </a:lnTo>
                  <a:lnTo>
                    <a:pt x="430" y="147"/>
                  </a:lnTo>
                  <a:lnTo>
                    <a:pt x="427" y="124"/>
                  </a:lnTo>
                  <a:lnTo>
                    <a:pt x="424" y="99"/>
                  </a:lnTo>
                  <a:lnTo>
                    <a:pt x="420" y="76"/>
                  </a:lnTo>
                  <a:lnTo>
                    <a:pt x="416" y="52"/>
                  </a:lnTo>
                  <a:lnTo>
                    <a:pt x="676" y="0"/>
                  </a:lnTo>
                  <a:close/>
                </a:path>
              </a:pathLst>
            </a:custGeom>
            <a:solidFill>
              <a:srgbClr val="0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50" name="Freeform 32">
              <a:extLst>
                <a:ext uri="{FF2B5EF4-FFF2-40B4-BE49-F238E27FC236}">
                  <a16:creationId xmlns:a16="http://schemas.microsoft.com/office/drawing/2014/main" id="{5E75449B-77C4-3E4D-4102-3DDBE38EB283}"/>
                </a:ext>
              </a:extLst>
            </p:cNvPr>
            <p:cNvSpPr>
              <a:spLocks/>
            </p:cNvSpPr>
            <p:nvPr/>
          </p:nvSpPr>
          <p:spPr bwMode="auto">
            <a:xfrm>
              <a:off x="3426" y="2673"/>
              <a:ext cx="94" cy="107"/>
            </a:xfrm>
            <a:custGeom>
              <a:avLst/>
              <a:gdLst>
                <a:gd name="T0" fmla="*/ 0 w 284"/>
                <a:gd name="T1" fmla="*/ 0 h 322"/>
                <a:gd name="T2" fmla="*/ 0 w 284"/>
                <a:gd name="T3" fmla="*/ 0 h 322"/>
                <a:gd name="T4" fmla="*/ 0 w 284"/>
                <a:gd name="T5" fmla="*/ 0 h 322"/>
                <a:gd name="T6" fmla="*/ 0 w 284"/>
                <a:gd name="T7" fmla="*/ 0 h 322"/>
                <a:gd name="T8" fmla="*/ 0 w 284"/>
                <a:gd name="T9" fmla="*/ 0 h 322"/>
                <a:gd name="T10" fmla="*/ 0 w 284"/>
                <a:gd name="T11" fmla="*/ 0 h 322"/>
                <a:gd name="T12" fmla="*/ 0 w 284"/>
                <a:gd name="T13" fmla="*/ 0 h 322"/>
                <a:gd name="T14" fmla="*/ 0 w 284"/>
                <a:gd name="T15" fmla="*/ 0 h 322"/>
                <a:gd name="T16" fmla="*/ 0 w 284"/>
                <a:gd name="T17" fmla="*/ 0 h 3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4" h="322">
                  <a:moveTo>
                    <a:pt x="284" y="229"/>
                  </a:moveTo>
                  <a:lnTo>
                    <a:pt x="203" y="276"/>
                  </a:lnTo>
                  <a:lnTo>
                    <a:pt x="120" y="322"/>
                  </a:lnTo>
                  <a:lnTo>
                    <a:pt x="0" y="72"/>
                  </a:lnTo>
                  <a:lnTo>
                    <a:pt x="33" y="55"/>
                  </a:lnTo>
                  <a:lnTo>
                    <a:pt x="66" y="38"/>
                  </a:lnTo>
                  <a:lnTo>
                    <a:pt x="97" y="19"/>
                  </a:lnTo>
                  <a:lnTo>
                    <a:pt x="129" y="0"/>
                  </a:lnTo>
                  <a:lnTo>
                    <a:pt x="284" y="229"/>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51" name="Freeform 33">
              <a:extLst>
                <a:ext uri="{FF2B5EF4-FFF2-40B4-BE49-F238E27FC236}">
                  <a16:creationId xmlns:a16="http://schemas.microsoft.com/office/drawing/2014/main" id="{5D60B67A-55C6-9508-36E0-45509B528ECB}"/>
                </a:ext>
              </a:extLst>
            </p:cNvPr>
            <p:cNvSpPr>
              <a:spLocks/>
            </p:cNvSpPr>
            <p:nvPr/>
          </p:nvSpPr>
          <p:spPr bwMode="auto">
            <a:xfrm>
              <a:off x="2888" y="2496"/>
              <a:ext cx="578" cy="325"/>
            </a:xfrm>
            <a:custGeom>
              <a:avLst/>
              <a:gdLst>
                <a:gd name="T0" fmla="*/ 0 w 1739"/>
                <a:gd name="T1" fmla="*/ 0 h 974"/>
                <a:gd name="T2" fmla="*/ 0 w 1739"/>
                <a:gd name="T3" fmla="*/ 0 h 974"/>
                <a:gd name="T4" fmla="*/ 0 w 1739"/>
                <a:gd name="T5" fmla="*/ 0 h 974"/>
                <a:gd name="T6" fmla="*/ 0 w 1739"/>
                <a:gd name="T7" fmla="*/ 0 h 974"/>
                <a:gd name="T8" fmla="*/ 0 w 1739"/>
                <a:gd name="T9" fmla="*/ 0 h 974"/>
                <a:gd name="T10" fmla="*/ 0 w 1739"/>
                <a:gd name="T11" fmla="*/ 0 h 974"/>
                <a:gd name="T12" fmla="*/ 0 w 1739"/>
                <a:gd name="T13" fmla="*/ 0 h 974"/>
                <a:gd name="T14" fmla="*/ 0 w 1739"/>
                <a:gd name="T15" fmla="*/ 0 h 974"/>
                <a:gd name="T16" fmla="*/ 0 w 1739"/>
                <a:gd name="T17" fmla="*/ 0 h 974"/>
                <a:gd name="T18" fmla="*/ 0 w 1739"/>
                <a:gd name="T19" fmla="*/ 0 h 974"/>
                <a:gd name="T20" fmla="*/ 0 w 1739"/>
                <a:gd name="T21" fmla="*/ 0 h 974"/>
                <a:gd name="T22" fmla="*/ 0 w 1739"/>
                <a:gd name="T23" fmla="*/ 0 h 974"/>
                <a:gd name="T24" fmla="*/ 0 w 1739"/>
                <a:gd name="T25" fmla="*/ 0 h 974"/>
                <a:gd name="T26" fmla="*/ 0 w 1739"/>
                <a:gd name="T27" fmla="*/ 0 h 974"/>
                <a:gd name="T28" fmla="*/ 0 w 1739"/>
                <a:gd name="T29" fmla="*/ 0 h 974"/>
                <a:gd name="T30" fmla="*/ 0 w 1739"/>
                <a:gd name="T31" fmla="*/ 0 h 974"/>
                <a:gd name="T32" fmla="*/ 0 w 1739"/>
                <a:gd name="T33" fmla="*/ 0 h 974"/>
                <a:gd name="T34" fmla="*/ 0 w 1739"/>
                <a:gd name="T35" fmla="*/ 0 h 974"/>
                <a:gd name="T36" fmla="*/ 0 w 1739"/>
                <a:gd name="T37" fmla="*/ 0 h 974"/>
                <a:gd name="T38" fmla="*/ 0 w 1739"/>
                <a:gd name="T39" fmla="*/ 0 h 974"/>
                <a:gd name="T40" fmla="*/ 0 w 1739"/>
                <a:gd name="T41" fmla="*/ 0 h 974"/>
                <a:gd name="T42" fmla="*/ 0 w 1739"/>
                <a:gd name="T43" fmla="*/ 0 h 974"/>
                <a:gd name="T44" fmla="*/ 0 w 1739"/>
                <a:gd name="T45" fmla="*/ 0 h 974"/>
                <a:gd name="T46" fmla="*/ 0 w 1739"/>
                <a:gd name="T47" fmla="*/ 0 h 974"/>
                <a:gd name="T48" fmla="*/ 0 w 1739"/>
                <a:gd name="T49" fmla="*/ 0 h 974"/>
                <a:gd name="T50" fmla="*/ 0 w 1739"/>
                <a:gd name="T51" fmla="*/ 0 h 974"/>
                <a:gd name="T52" fmla="*/ 0 w 1739"/>
                <a:gd name="T53" fmla="*/ 0 h 974"/>
                <a:gd name="T54" fmla="*/ 0 w 1739"/>
                <a:gd name="T55" fmla="*/ 0 h 974"/>
                <a:gd name="T56" fmla="*/ 0 w 1739"/>
                <a:gd name="T57" fmla="*/ 0 h 974"/>
                <a:gd name="T58" fmla="*/ 0 w 1739"/>
                <a:gd name="T59" fmla="*/ 0 h 974"/>
                <a:gd name="T60" fmla="*/ 0 w 1739"/>
                <a:gd name="T61" fmla="*/ 0 h 974"/>
                <a:gd name="T62" fmla="*/ 0 w 1739"/>
                <a:gd name="T63" fmla="*/ 0 h 974"/>
                <a:gd name="T64" fmla="*/ 0 w 1739"/>
                <a:gd name="T65" fmla="*/ 0 h 974"/>
                <a:gd name="T66" fmla="*/ 0 w 1739"/>
                <a:gd name="T67" fmla="*/ 0 h 974"/>
                <a:gd name="T68" fmla="*/ 0 w 1739"/>
                <a:gd name="T69" fmla="*/ 0 h 974"/>
                <a:gd name="T70" fmla="*/ 0 w 1739"/>
                <a:gd name="T71" fmla="*/ 0 h 974"/>
                <a:gd name="T72" fmla="*/ 0 w 1739"/>
                <a:gd name="T73" fmla="*/ 0 h 97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739" h="974">
                  <a:moveTo>
                    <a:pt x="1739" y="852"/>
                  </a:moveTo>
                  <a:lnTo>
                    <a:pt x="1676" y="881"/>
                  </a:lnTo>
                  <a:lnTo>
                    <a:pt x="1610" y="906"/>
                  </a:lnTo>
                  <a:lnTo>
                    <a:pt x="1543" y="926"/>
                  </a:lnTo>
                  <a:lnTo>
                    <a:pt x="1474" y="944"/>
                  </a:lnTo>
                  <a:lnTo>
                    <a:pt x="1405" y="956"/>
                  </a:lnTo>
                  <a:lnTo>
                    <a:pt x="1337" y="965"/>
                  </a:lnTo>
                  <a:lnTo>
                    <a:pt x="1267" y="971"/>
                  </a:lnTo>
                  <a:lnTo>
                    <a:pt x="1199" y="974"/>
                  </a:lnTo>
                  <a:lnTo>
                    <a:pt x="1097" y="971"/>
                  </a:lnTo>
                  <a:lnTo>
                    <a:pt x="995" y="956"/>
                  </a:lnTo>
                  <a:lnTo>
                    <a:pt x="896" y="938"/>
                  </a:lnTo>
                  <a:lnTo>
                    <a:pt x="800" y="908"/>
                  </a:lnTo>
                  <a:lnTo>
                    <a:pt x="706" y="872"/>
                  </a:lnTo>
                  <a:lnTo>
                    <a:pt x="617" y="831"/>
                  </a:lnTo>
                  <a:lnTo>
                    <a:pt x="530" y="782"/>
                  </a:lnTo>
                  <a:lnTo>
                    <a:pt x="448" y="725"/>
                  </a:lnTo>
                  <a:lnTo>
                    <a:pt x="374" y="662"/>
                  </a:lnTo>
                  <a:lnTo>
                    <a:pt x="303" y="594"/>
                  </a:lnTo>
                  <a:lnTo>
                    <a:pt x="236" y="519"/>
                  </a:lnTo>
                  <a:lnTo>
                    <a:pt x="174" y="440"/>
                  </a:lnTo>
                  <a:lnTo>
                    <a:pt x="120" y="357"/>
                  </a:lnTo>
                  <a:lnTo>
                    <a:pt x="74" y="266"/>
                  </a:lnTo>
                  <a:lnTo>
                    <a:pt x="32" y="174"/>
                  </a:lnTo>
                  <a:lnTo>
                    <a:pt x="0" y="74"/>
                  </a:lnTo>
                  <a:lnTo>
                    <a:pt x="253" y="0"/>
                  </a:lnTo>
                  <a:lnTo>
                    <a:pt x="266" y="37"/>
                  </a:lnTo>
                  <a:lnTo>
                    <a:pt x="279" y="74"/>
                  </a:lnTo>
                  <a:lnTo>
                    <a:pt x="295" y="110"/>
                  </a:lnTo>
                  <a:lnTo>
                    <a:pt x="310" y="145"/>
                  </a:lnTo>
                  <a:lnTo>
                    <a:pt x="328" y="180"/>
                  </a:lnTo>
                  <a:lnTo>
                    <a:pt x="347" y="213"/>
                  </a:lnTo>
                  <a:lnTo>
                    <a:pt x="368" y="246"/>
                  </a:lnTo>
                  <a:lnTo>
                    <a:pt x="390" y="277"/>
                  </a:lnTo>
                  <a:lnTo>
                    <a:pt x="412" y="309"/>
                  </a:lnTo>
                  <a:lnTo>
                    <a:pt x="437" y="339"/>
                  </a:lnTo>
                  <a:lnTo>
                    <a:pt x="462" y="368"/>
                  </a:lnTo>
                  <a:lnTo>
                    <a:pt x="489" y="396"/>
                  </a:lnTo>
                  <a:lnTo>
                    <a:pt x="516" y="423"/>
                  </a:lnTo>
                  <a:lnTo>
                    <a:pt x="545" y="449"/>
                  </a:lnTo>
                  <a:lnTo>
                    <a:pt x="574" y="474"/>
                  </a:lnTo>
                  <a:lnTo>
                    <a:pt x="604" y="497"/>
                  </a:lnTo>
                  <a:lnTo>
                    <a:pt x="636" y="520"/>
                  </a:lnTo>
                  <a:lnTo>
                    <a:pt x="668" y="541"/>
                  </a:lnTo>
                  <a:lnTo>
                    <a:pt x="702" y="561"/>
                  </a:lnTo>
                  <a:lnTo>
                    <a:pt x="736" y="580"/>
                  </a:lnTo>
                  <a:lnTo>
                    <a:pt x="770" y="598"/>
                  </a:lnTo>
                  <a:lnTo>
                    <a:pt x="806" y="614"/>
                  </a:lnTo>
                  <a:lnTo>
                    <a:pt x="843" y="629"/>
                  </a:lnTo>
                  <a:lnTo>
                    <a:pt x="880" y="642"/>
                  </a:lnTo>
                  <a:lnTo>
                    <a:pt x="917" y="654"/>
                  </a:lnTo>
                  <a:lnTo>
                    <a:pt x="957" y="665"/>
                  </a:lnTo>
                  <a:lnTo>
                    <a:pt x="996" y="674"/>
                  </a:lnTo>
                  <a:lnTo>
                    <a:pt x="1035" y="681"/>
                  </a:lnTo>
                  <a:lnTo>
                    <a:pt x="1076" y="687"/>
                  </a:lnTo>
                  <a:lnTo>
                    <a:pt x="1116" y="691"/>
                  </a:lnTo>
                  <a:lnTo>
                    <a:pt x="1157" y="694"/>
                  </a:lnTo>
                  <a:lnTo>
                    <a:pt x="1199" y="695"/>
                  </a:lnTo>
                  <a:lnTo>
                    <a:pt x="1227" y="694"/>
                  </a:lnTo>
                  <a:lnTo>
                    <a:pt x="1254" y="693"/>
                  </a:lnTo>
                  <a:lnTo>
                    <a:pt x="1282" y="691"/>
                  </a:lnTo>
                  <a:lnTo>
                    <a:pt x="1310" y="688"/>
                  </a:lnTo>
                  <a:lnTo>
                    <a:pt x="1337" y="685"/>
                  </a:lnTo>
                  <a:lnTo>
                    <a:pt x="1364" y="680"/>
                  </a:lnTo>
                  <a:lnTo>
                    <a:pt x="1391" y="676"/>
                  </a:lnTo>
                  <a:lnTo>
                    <a:pt x="1417" y="670"/>
                  </a:lnTo>
                  <a:lnTo>
                    <a:pt x="1444" y="665"/>
                  </a:lnTo>
                  <a:lnTo>
                    <a:pt x="1469" y="657"/>
                  </a:lnTo>
                  <a:lnTo>
                    <a:pt x="1495" y="650"/>
                  </a:lnTo>
                  <a:lnTo>
                    <a:pt x="1520" y="641"/>
                  </a:lnTo>
                  <a:lnTo>
                    <a:pt x="1546" y="632"/>
                  </a:lnTo>
                  <a:lnTo>
                    <a:pt x="1570" y="623"/>
                  </a:lnTo>
                  <a:lnTo>
                    <a:pt x="1595" y="613"/>
                  </a:lnTo>
                  <a:lnTo>
                    <a:pt x="1619" y="602"/>
                  </a:lnTo>
                  <a:lnTo>
                    <a:pt x="1739" y="852"/>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52" name="Freeform 34">
              <a:extLst>
                <a:ext uri="{FF2B5EF4-FFF2-40B4-BE49-F238E27FC236}">
                  <a16:creationId xmlns:a16="http://schemas.microsoft.com/office/drawing/2014/main" id="{A33D8EFB-87F8-7A03-783A-A62DC8E88727}"/>
                </a:ext>
              </a:extLst>
            </p:cNvPr>
            <p:cNvSpPr>
              <a:spLocks/>
            </p:cNvSpPr>
            <p:nvPr/>
          </p:nvSpPr>
          <p:spPr bwMode="auto">
            <a:xfrm>
              <a:off x="3015" y="1988"/>
              <a:ext cx="31" cy="88"/>
            </a:xfrm>
            <a:custGeom>
              <a:avLst/>
              <a:gdLst>
                <a:gd name="T0" fmla="*/ 0 w 92"/>
                <a:gd name="T1" fmla="*/ 0 h 265"/>
                <a:gd name="T2" fmla="*/ 0 w 92"/>
                <a:gd name="T3" fmla="*/ 0 h 265"/>
                <a:gd name="T4" fmla="*/ 0 w 92"/>
                <a:gd name="T5" fmla="*/ 0 h 265"/>
                <a:gd name="T6" fmla="*/ 0 w 92"/>
                <a:gd name="T7" fmla="*/ 0 h 265"/>
                <a:gd name="T8" fmla="*/ 0 w 92"/>
                <a:gd name="T9" fmla="*/ 0 h 265"/>
                <a:gd name="T10" fmla="*/ 0 w 92"/>
                <a:gd name="T11" fmla="*/ 0 h 265"/>
                <a:gd name="T12" fmla="*/ 0 w 92"/>
                <a:gd name="T13" fmla="*/ 0 h 265"/>
                <a:gd name="T14" fmla="*/ 0 w 92"/>
                <a:gd name="T15" fmla="*/ 0 h 265"/>
                <a:gd name="T16" fmla="*/ 0 w 92"/>
                <a:gd name="T17" fmla="*/ 0 h 265"/>
                <a:gd name="T18" fmla="*/ 0 w 92"/>
                <a:gd name="T19" fmla="*/ 0 h 265"/>
                <a:gd name="T20" fmla="*/ 0 w 92"/>
                <a:gd name="T21" fmla="*/ 0 h 265"/>
                <a:gd name="T22" fmla="*/ 0 w 92"/>
                <a:gd name="T23" fmla="*/ 0 h 265"/>
                <a:gd name="T24" fmla="*/ 0 w 92"/>
                <a:gd name="T25" fmla="*/ 0 h 265"/>
                <a:gd name="T26" fmla="*/ 0 w 92"/>
                <a:gd name="T27" fmla="*/ 0 h 265"/>
                <a:gd name="T28" fmla="*/ 0 w 92"/>
                <a:gd name="T29" fmla="*/ 0 h 2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2" h="265">
                  <a:moveTo>
                    <a:pt x="49" y="265"/>
                  </a:moveTo>
                  <a:lnTo>
                    <a:pt x="49" y="74"/>
                  </a:lnTo>
                  <a:lnTo>
                    <a:pt x="0" y="107"/>
                  </a:lnTo>
                  <a:lnTo>
                    <a:pt x="0" y="62"/>
                  </a:lnTo>
                  <a:lnTo>
                    <a:pt x="11" y="55"/>
                  </a:lnTo>
                  <a:lnTo>
                    <a:pt x="22" y="48"/>
                  </a:lnTo>
                  <a:lnTo>
                    <a:pt x="32" y="42"/>
                  </a:lnTo>
                  <a:lnTo>
                    <a:pt x="43" y="34"/>
                  </a:lnTo>
                  <a:lnTo>
                    <a:pt x="52" y="26"/>
                  </a:lnTo>
                  <a:lnTo>
                    <a:pt x="61" y="18"/>
                  </a:lnTo>
                  <a:lnTo>
                    <a:pt x="68" y="9"/>
                  </a:lnTo>
                  <a:lnTo>
                    <a:pt x="75" y="0"/>
                  </a:lnTo>
                  <a:lnTo>
                    <a:pt x="92" y="0"/>
                  </a:lnTo>
                  <a:lnTo>
                    <a:pt x="92" y="265"/>
                  </a:lnTo>
                  <a:lnTo>
                    <a:pt x="49" y="265"/>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53" name="Freeform 35">
              <a:extLst>
                <a:ext uri="{FF2B5EF4-FFF2-40B4-BE49-F238E27FC236}">
                  <a16:creationId xmlns:a16="http://schemas.microsoft.com/office/drawing/2014/main" id="{590CDCF6-441E-7DED-C42C-BA6D698675C8}"/>
                </a:ext>
              </a:extLst>
            </p:cNvPr>
            <p:cNvSpPr>
              <a:spLocks noEditPoints="1"/>
            </p:cNvSpPr>
            <p:nvPr/>
          </p:nvSpPr>
          <p:spPr bwMode="auto">
            <a:xfrm>
              <a:off x="3073" y="1987"/>
              <a:ext cx="57" cy="91"/>
            </a:xfrm>
            <a:custGeom>
              <a:avLst/>
              <a:gdLst>
                <a:gd name="T0" fmla="*/ 0 w 174"/>
                <a:gd name="T1" fmla="*/ 0 h 271"/>
                <a:gd name="T2" fmla="*/ 0 w 174"/>
                <a:gd name="T3" fmla="*/ 0 h 271"/>
                <a:gd name="T4" fmla="*/ 0 w 174"/>
                <a:gd name="T5" fmla="*/ 0 h 271"/>
                <a:gd name="T6" fmla="*/ 0 w 174"/>
                <a:gd name="T7" fmla="*/ 0 h 271"/>
                <a:gd name="T8" fmla="*/ 0 w 174"/>
                <a:gd name="T9" fmla="*/ 0 h 271"/>
                <a:gd name="T10" fmla="*/ 0 w 174"/>
                <a:gd name="T11" fmla="*/ 0 h 271"/>
                <a:gd name="T12" fmla="*/ 0 w 174"/>
                <a:gd name="T13" fmla="*/ 0 h 271"/>
                <a:gd name="T14" fmla="*/ 0 w 174"/>
                <a:gd name="T15" fmla="*/ 0 h 271"/>
                <a:gd name="T16" fmla="*/ 0 w 174"/>
                <a:gd name="T17" fmla="*/ 0 h 271"/>
                <a:gd name="T18" fmla="*/ 0 w 174"/>
                <a:gd name="T19" fmla="*/ 0 h 271"/>
                <a:gd name="T20" fmla="*/ 0 w 174"/>
                <a:gd name="T21" fmla="*/ 0 h 271"/>
                <a:gd name="T22" fmla="*/ 0 w 174"/>
                <a:gd name="T23" fmla="*/ 0 h 271"/>
                <a:gd name="T24" fmla="*/ 0 w 174"/>
                <a:gd name="T25" fmla="*/ 0 h 271"/>
                <a:gd name="T26" fmla="*/ 0 w 174"/>
                <a:gd name="T27" fmla="*/ 0 h 271"/>
                <a:gd name="T28" fmla="*/ 0 w 174"/>
                <a:gd name="T29" fmla="*/ 0 h 271"/>
                <a:gd name="T30" fmla="*/ 0 w 174"/>
                <a:gd name="T31" fmla="*/ 0 h 271"/>
                <a:gd name="T32" fmla="*/ 0 w 174"/>
                <a:gd name="T33" fmla="*/ 0 h 271"/>
                <a:gd name="T34" fmla="*/ 0 w 174"/>
                <a:gd name="T35" fmla="*/ 0 h 271"/>
                <a:gd name="T36" fmla="*/ 0 w 174"/>
                <a:gd name="T37" fmla="*/ 0 h 271"/>
                <a:gd name="T38" fmla="*/ 0 w 174"/>
                <a:gd name="T39" fmla="*/ 0 h 271"/>
                <a:gd name="T40" fmla="*/ 0 w 174"/>
                <a:gd name="T41" fmla="*/ 0 h 271"/>
                <a:gd name="T42" fmla="*/ 0 w 174"/>
                <a:gd name="T43" fmla="*/ 0 h 271"/>
                <a:gd name="T44" fmla="*/ 0 w 174"/>
                <a:gd name="T45" fmla="*/ 0 h 271"/>
                <a:gd name="T46" fmla="*/ 0 w 174"/>
                <a:gd name="T47" fmla="*/ 0 h 271"/>
                <a:gd name="T48" fmla="*/ 0 w 174"/>
                <a:gd name="T49" fmla="*/ 0 h 271"/>
                <a:gd name="T50" fmla="*/ 0 w 174"/>
                <a:gd name="T51" fmla="*/ 0 h 271"/>
                <a:gd name="T52" fmla="*/ 0 w 174"/>
                <a:gd name="T53" fmla="*/ 0 h 271"/>
                <a:gd name="T54" fmla="*/ 0 w 174"/>
                <a:gd name="T55" fmla="*/ 0 h 271"/>
                <a:gd name="T56" fmla="*/ 0 w 174"/>
                <a:gd name="T57" fmla="*/ 0 h 271"/>
                <a:gd name="T58" fmla="*/ 0 w 174"/>
                <a:gd name="T59" fmla="*/ 0 h 271"/>
                <a:gd name="T60" fmla="*/ 0 w 174"/>
                <a:gd name="T61" fmla="*/ 0 h 271"/>
                <a:gd name="T62" fmla="*/ 0 w 174"/>
                <a:gd name="T63" fmla="*/ 0 h 271"/>
                <a:gd name="T64" fmla="*/ 0 w 174"/>
                <a:gd name="T65" fmla="*/ 0 h 271"/>
                <a:gd name="T66" fmla="*/ 0 w 174"/>
                <a:gd name="T67" fmla="*/ 0 h 271"/>
                <a:gd name="T68" fmla="*/ 0 w 174"/>
                <a:gd name="T69" fmla="*/ 0 h 271"/>
                <a:gd name="T70" fmla="*/ 0 w 174"/>
                <a:gd name="T71" fmla="*/ 0 h 271"/>
                <a:gd name="T72" fmla="*/ 0 w 174"/>
                <a:gd name="T73" fmla="*/ 0 h 271"/>
                <a:gd name="T74" fmla="*/ 0 w 174"/>
                <a:gd name="T75" fmla="*/ 0 h 271"/>
                <a:gd name="T76" fmla="*/ 0 w 174"/>
                <a:gd name="T77" fmla="*/ 0 h 271"/>
                <a:gd name="T78" fmla="*/ 0 w 174"/>
                <a:gd name="T79" fmla="*/ 0 h 271"/>
                <a:gd name="T80" fmla="*/ 0 w 174"/>
                <a:gd name="T81" fmla="*/ 0 h 271"/>
                <a:gd name="T82" fmla="*/ 0 w 174"/>
                <a:gd name="T83" fmla="*/ 0 h 271"/>
                <a:gd name="T84" fmla="*/ 0 w 174"/>
                <a:gd name="T85" fmla="*/ 0 h 271"/>
                <a:gd name="T86" fmla="*/ 0 w 174"/>
                <a:gd name="T87" fmla="*/ 0 h 271"/>
                <a:gd name="T88" fmla="*/ 0 w 174"/>
                <a:gd name="T89" fmla="*/ 0 h 271"/>
                <a:gd name="T90" fmla="*/ 0 w 174"/>
                <a:gd name="T91" fmla="*/ 0 h 271"/>
                <a:gd name="T92" fmla="*/ 0 w 174"/>
                <a:gd name="T93" fmla="*/ 0 h 271"/>
                <a:gd name="T94" fmla="*/ 0 w 174"/>
                <a:gd name="T95" fmla="*/ 0 h 271"/>
                <a:gd name="T96" fmla="*/ 0 w 174"/>
                <a:gd name="T97" fmla="*/ 0 h 271"/>
                <a:gd name="T98" fmla="*/ 0 w 174"/>
                <a:gd name="T99" fmla="*/ 0 h 271"/>
                <a:gd name="T100" fmla="*/ 0 w 174"/>
                <a:gd name="T101" fmla="*/ 0 h 271"/>
                <a:gd name="T102" fmla="*/ 0 w 174"/>
                <a:gd name="T103" fmla="*/ 0 h 271"/>
                <a:gd name="T104" fmla="*/ 0 w 174"/>
                <a:gd name="T105" fmla="*/ 0 h 271"/>
                <a:gd name="T106" fmla="*/ 0 w 174"/>
                <a:gd name="T107" fmla="*/ 0 h 271"/>
                <a:gd name="T108" fmla="*/ 0 w 174"/>
                <a:gd name="T109" fmla="*/ 0 h 271"/>
                <a:gd name="T110" fmla="*/ 0 w 174"/>
                <a:gd name="T111" fmla="*/ 0 h 271"/>
                <a:gd name="T112" fmla="*/ 0 w 174"/>
                <a:gd name="T113" fmla="*/ 0 h 2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271">
                  <a:moveTo>
                    <a:pt x="0" y="128"/>
                  </a:moveTo>
                  <a:lnTo>
                    <a:pt x="0" y="115"/>
                  </a:lnTo>
                  <a:lnTo>
                    <a:pt x="1" y="102"/>
                  </a:lnTo>
                  <a:lnTo>
                    <a:pt x="3" y="90"/>
                  </a:lnTo>
                  <a:lnTo>
                    <a:pt x="6" y="78"/>
                  </a:lnTo>
                  <a:lnTo>
                    <a:pt x="9" y="67"/>
                  </a:lnTo>
                  <a:lnTo>
                    <a:pt x="13" y="56"/>
                  </a:lnTo>
                  <a:lnTo>
                    <a:pt x="19" y="46"/>
                  </a:lnTo>
                  <a:lnTo>
                    <a:pt x="25" y="37"/>
                  </a:lnTo>
                  <a:lnTo>
                    <a:pt x="30" y="28"/>
                  </a:lnTo>
                  <a:lnTo>
                    <a:pt x="37" y="20"/>
                  </a:lnTo>
                  <a:lnTo>
                    <a:pt x="45" y="14"/>
                  </a:lnTo>
                  <a:lnTo>
                    <a:pt x="53" y="9"/>
                  </a:lnTo>
                  <a:lnTo>
                    <a:pt x="61" y="4"/>
                  </a:lnTo>
                  <a:lnTo>
                    <a:pt x="70" y="2"/>
                  </a:lnTo>
                  <a:lnTo>
                    <a:pt x="80" y="0"/>
                  </a:lnTo>
                  <a:lnTo>
                    <a:pt x="89" y="0"/>
                  </a:lnTo>
                  <a:lnTo>
                    <a:pt x="99" y="0"/>
                  </a:lnTo>
                  <a:lnTo>
                    <a:pt x="109" y="1"/>
                  </a:lnTo>
                  <a:lnTo>
                    <a:pt x="118" y="4"/>
                  </a:lnTo>
                  <a:lnTo>
                    <a:pt x="126" y="8"/>
                  </a:lnTo>
                  <a:lnTo>
                    <a:pt x="133" y="12"/>
                  </a:lnTo>
                  <a:lnTo>
                    <a:pt x="140" y="18"/>
                  </a:lnTo>
                  <a:lnTo>
                    <a:pt x="147" y="26"/>
                  </a:lnTo>
                  <a:lnTo>
                    <a:pt x="153" y="33"/>
                  </a:lnTo>
                  <a:lnTo>
                    <a:pt x="157" y="42"/>
                  </a:lnTo>
                  <a:lnTo>
                    <a:pt x="162" y="51"/>
                  </a:lnTo>
                  <a:lnTo>
                    <a:pt x="165" y="63"/>
                  </a:lnTo>
                  <a:lnTo>
                    <a:pt x="168" y="75"/>
                  </a:lnTo>
                  <a:lnTo>
                    <a:pt x="170" y="88"/>
                  </a:lnTo>
                  <a:lnTo>
                    <a:pt x="172" y="102"/>
                  </a:lnTo>
                  <a:lnTo>
                    <a:pt x="173" y="118"/>
                  </a:lnTo>
                  <a:lnTo>
                    <a:pt x="174" y="133"/>
                  </a:lnTo>
                  <a:lnTo>
                    <a:pt x="173" y="149"/>
                  </a:lnTo>
                  <a:lnTo>
                    <a:pt x="172" y="164"/>
                  </a:lnTo>
                  <a:lnTo>
                    <a:pt x="170" y="177"/>
                  </a:lnTo>
                  <a:lnTo>
                    <a:pt x="168" y="191"/>
                  </a:lnTo>
                  <a:lnTo>
                    <a:pt x="165" y="203"/>
                  </a:lnTo>
                  <a:lnTo>
                    <a:pt x="160" y="214"/>
                  </a:lnTo>
                  <a:lnTo>
                    <a:pt x="156" y="224"/>
                  </a:lnTo>
                  <a:lnTo>
                    <a:pt x="150" y="234"/>
                  </a:lnTo>
                  <a:lnTo>
                    <a:pt x="145" y="243"/>
                  </a:lnTo>
                  <a:lnTo>
                    <a:pt x="138" y="251"/>
                  </a:lnTo>
                  <a:lnTo>
                    <a:pt x="131" y="257"/>
                  </a:lnTo>
                  <a:lnTo>
                    <a:pt x="123" y="262"/>
                  </a:lnTo>
                  <a:lnTo>
                    <a:pt x="114" y="267"/>
                  </a:lnTo>
                  <a:lnTo>
                    <a:pt x="107" y="269"/>
                  </a:lnTo>
                  <a:lnTo>
                    <a:pt x="96" y="271"/>
                  </a:lnTo>
                  <a:lnTo>
                    <a:pt x="86" y="271"/>
                  </a:lnTo>
                  <a:lnTo>
                    <a:pt x="76" y="271"/>
                  </a:lnTo>
                  <a:lnTo>
                    <a:pt x="66" y="270"/>
                  </a:lnTo>
                  <a:lnTo>
                    <a:pt x="57" y="267"/>
                  </a:lnTo>
                  <a:lnTo>
                    <a:pt x="48" y="264"/>
                  </a:lnTo>
                  <a:lnTo>
                    <a:pt x="40" y="258"/>
                  </a:lnTo>
                  <a:lnTo>
                    <a:pt x="34" y="252"/>
                  </a:lnTo>
                  <a:lnTo>
                    <a:pt x="27" y="246"/>
                  </a:lnTo>
                  <a:lnTo>
                    <a:pt x="21" y="238"/>
                  </a:lnTo>
                  <a:lnTo>
                    <a:pt x="17" y="228"/>
                  </a:lnTo>
                  <a:lnTo>
                    <a:pt x="12" y="218"/>
                  </a:lnTo>
                  <a:lnTo>
                    <a:pt x="8" y="205"/>
                  </a:lnTo>
                  <a:lnTo>
                    <a:pt x="6" y="193"/>
                  </a:lnTo>
                  <a:lnTo>
                    <a:pt x="3" y="178"/>
                  </a:lnTo>
                  <a:lnTo>
                    <a:pt x="1" y="163"/>
                  </a:lnTo>
                  <a:lnTo>
                    <a:pt x="0" y="146"/>
                  </a:lnTo>
                  <a:lnTo>
                    <a:pt x="0" y="128"/>
                  </a:lnTo>
                  <a:close/>
                  <a:moveTo>
                    <a:pt x="45" y="131"/>
                  </a:moveTo>
                  <a:lnTo>
                    <a:pt x="45" y="156"/>
                  </a:lnTo>
                  <a:lnTo>
                    <a:pt x="47" y="177"/>
                  </a:lnTo>
                  <a:lnTo>
                    <a:pt x="50" y="195"/>
                  </a:lnTo>
                  <a:lnTo>
                    <a:pt x="54" y="210"/>
                  </a:lnTo>
                  <a:lnTo>
                    <a:pt x="57" y="215"/>
                  </a:lnTo>
                  <a:lnTo>
                    <a:pt x="59" y="220"/>
                  </a:lnTo>
                  <a:lnTo>
                    <a:pt x="63" y="224"/>
                  </a:lnTo>
                  <a:lnTo>
                    <a:pt x="66" y="228"/>
                  </a:lnTo>
                  <a:lnTo>
                    <a:pt x="71" y="231"/>
                  </a:lnTo>
                  <a:lnTo>
                    <a:pt x="75" y="232"/>
                  </a:lnTo>
                  <a:lnTo>
                    <a:pt x="80" y="233"/>
                  </a:lnTo>
                  <a:lnTo>
                    <a:pt x="85" y="234"/>
                  </a:lnTo>
                  <a:lnTo>
                    <a:pt x="91" y="233"/>
                  </a:lnTo>
                  <a:lnTo>
                    <a:pt x="96" y="232"/>
                  </a:lnTo>
                  <a:lnTo>
                    <a:pt x="101" y="231"/>
                  </a:lnTo>
                  <a:lnTo>
                    <a:pt x="105" y="229"/>
                  </a:lnTo>
                  <a:lnTo>
                    <a:pt x="110" y="225"/>
                  </a:lnTo>
                  <a:lnTo>
                    <a:pt x="113" y="221"/>
                  </a:lnTo>
                  <a:lnTo>
                    <a:pt x="117" y="216"/>
                  </a:lnTo>
                  <a:lnTo>
                    <a:pt x="119" y="212"/>
                  </a:lnTo>
                  <a:lnTo>
                    <a:pt x="123" y="198"/>
                  </a:lnTo>
                  <a:lnTo>
                    <a:pt x="127" y="180"/>
                  </a:lnTo>
                  <a:lnTo>
                    <a:pt x="128" y="158"/>
                  </a:lnTo>
                  <a:lnTo>
                    <a:pt x="129" y="131"/>
                  </a:lnTo>
                  <a:lnTo>
                    <a:pt x="128" y="106"/>
                  </a:lnTo>
                  <a:lnTo>
                    <a:pt x="127" y="86"/>
                  </a:lnTo>
                  <a:lnTo>
                    <a:pt x="123" y="69"/>
                  </a:lnTo>
                  <a:lnTo>
                    <a:pt x="119" y="57"/>
                  </a:lnTo>
                  <a:lnTo>
                    <a:pt x="117" y="53"/>
                  </a:lnTo>
                  <a:lnTo>
                    <a:pt x="113" y="49"/>
                  </a:lnTo>
                  <a:lnTo>
                    <a:pt x="110" y="45"/>
                  </a:lnTo>
                  <a:lnTo>
                    <a:pt x="107" y="42"/>
                  </a:lnTo>
                  <a:lnTo>
                    <a:pt x="103" y="40"/>
                  </a:lnTo>
                  <a:lnTo>
                    <a:pt x="99" y="38"/>
                  </a:lnTo>
                  <a:lnTo>
                    <a:pt x="93" y="38"/>
                  </a:lnTo>
                  <a:lnTo>
                    <a:pt x="89" y="37"/>
                  </a:lnTo>
                  <a:lnTo>
                    <a:pt x="83" y="38"/>
                  </a:lnTo>
                  <a:lnTo>
                    <a:pt x="77" y="39"/>
                  </a:lnTo>
                  <a:lnTo>
                    <a:pt x="73" y="40"/>
                  </a:lnTo>
                  <a:lnTo>
                    <a:pt x="70" y="44"/>
                  </a:lnTo>
                  <a:lnTo>
                    <a:pt x="65" y="47"/>
                  </a:lnTo>
                  <a:lnTo>
                    <a:pt x="62" y="50"/>
                  </a:lnTo>
                  <a:lnTo>
                    <a:pt x="58" y="55"/>
                  </a:lnTo>
                  <a:lnTo>
                    <a:pt x="56" y="60"/>
                  </a:lnTo>
                  <a:lnTo>
                    <a:pt x="50" y="74"/>
                  </a:lnTo>
                  <a:lnTo>
                    <a:pt x="47" y="91"/>
                  </a:lnTo>
                  <a:lnTo>
                    <a:pt x="45" y="110"/>
                  </a:lnTo>
                  <a:lnTo>
                    <a:pt x="45" y="131"/>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54" name="Freeform 36">
              <a:extLst>
                <a:ext uri="{FF2B5EF4-FFF2-40B4-BE49-F238E27FC236}">
                  <a16:creationId xmlns:a16="http://schemas.microsoft.com/office/drawing/2014/main" id="{84D9508A-517E-8B22-B833-46ABFC5B27B0}"/>
                </a:ext>
              </a:extLst>
            </p:cNvPr>
            <p:cNvSpPr>
              <a:spLocks noEditPoints="1"/>
            </p:cNvSpPr>
            <p:nvPr/>
          </p:nvSpPr>
          <p:spPr bwMode="auto">
            <a:xfrm>
              <a:off x="3138" y="1987"/>
              <a:ext cx="57" cy="91"/>
            </a:xfrm>
            <a:custGeom>
              <a:avLst/>
              <a:gdLst>
                <a:gd name="T0" fmla="*/ 0 w 172"/>
                <a:gd name="T1" fmla="*/ 0 h 271"/>
                <a:gd name="T2" fmla="*/ 0 w 172"/>
                <a:gd name="T3" fmla="*/ 0 h 271"/>
                <a:gd name="T4" fmla="*/ 0 w 172"/>
                <a:gd name="T5" fmla="*/ 0 h 271"/>
                <a:gd name="T6" fmla="*/ 0 w 172"/>
                <a:gd name="T7" fmla="*/ 0 h 271"/>
                <a:gd name="T8" fmla="*/ 0 w 172"/>
                <a:gd name="T9" fmla="*/ 0 h 271"/>
                <a:gd name="T10" fmla="*/ 0 w 172"/>
                <a:gd name="T11" fmla="*/ 0 h 271"/>
                <a:gd name="T12" fmla="*/ 0 w 172"/>
                <a:gd name="T13" fmla="*/ 0 h 271"/>
                <a:gd name="T14" fmla="*/ 0 w 172"/>
                <a:gd name="T15" fmla="*/ 0 h 271"/>
                <a:gd name="T16" fmla="*/ 0 w 172"/>
                <a:gd name="T17" fmla="*/ 0 h 271"/>
                <a:gd name="T18" fmla="*/ 0 w 172"/>
                <a:gd name="T19" fmla="*/ 0 h 271"/>
                <a:gd name="T20" fmla="*/ 0 w 172"/>
                <a:gd name="T21" fmla="*/ 0 h 271"/>
                <a:gd name="T22" fmla="*/ 0 w 172"/>
                <a:gd name="T23" fmla="*/ 0 h 271"/>
                <a:gd name="T24" fmla="*/ 0 w 172"/>
                <a:gd name="T25" fmla="*/ 0 h 271"/>
                <a:gd name="T26" fmla="*/ 0 w 172"/>
                <a:gd name="T27" fmla="*/ 0 h 271"/>
                <a:gd name="T28" fmla="*/ 0 w 172"/>
                <a:gd name="T29" fmla="*/ 0 h 271"/>
                <a:gd name="T30" fmla="*/ 0 w 172"/>
                <a:gd name="T31" fmla="*/ 0 h 271"/>
                <a:gd name="T32" fmla="*/ 0 w 172"/>
                <a:gd name="T33" fmla="*/ 0 h 271"/>
                <a:gd name="T34" fmla="*/ 0 w 172"/>
                <a:gd name="T35" fmla="*/ 0 h 271"/>
                <a:gd name="T36" fmla="*/ 0 w 172"/>
                <a:gd name="T37" fmla="*/ 0 h 271"/>
                <a:gd name="T38" fmla="*/ 0 w 172"/>
                <a:gd name="T39" fmla="*/ 0 h 271"/>
                <a:gd name="T40" fmla="*/ 0 w 172"/>
                <a:gd name="T41" fmla="*/ 0 h 271"/>
                <a:gd name="T42" fmla="*/ 0 w 172"/>
                <a:gd name="T43" fmla="*/ 0 h 271"/>
                <a:gd name="T44" fmla="*/ 0 w 172"/>
                <a:gd name="T45" fmla="*/ 0 h 271"/>
                <a:gd name="T46" fmla="*/ 0 w 172"/>
                <a:gd name="T47" fmla="*/ 0 h 271"/>
                <a:gd name="T48" fmla="*/ 0 w 172"/>
                <a:gd name="T49" fmla="*/ 0 h 271"/>
                <a:gd name="T50" fmla="*/ 0 w 172"/>
                <a:gd name="T51" fmla="*/ 0 h 271"/>
                <a:gd name="T52" fmla="*/ 0 w 172"/>
                <a:gd name="T53" fmla="*/ 0 h 271"/>
                <a:gd name="T54" fmla="*/ 0 w 172"/>
                <a:gd name="T55" fmla="*/ 0 h 271"/>
                <a:gd name="T56" fmla="*/ 0 w 172"/>
                <a:gd name="T57" fmla="*/ 0 h 271"/>
                <a:gd name="T58" fmla="*/ 0 w 172"/>
                <a:gd name="T59" fmla="*/ 0 h 271"/>
                <a:gd name="T60" fmla="*/ 0 w 172"/>
                <a:gd name="T61" fmla="*/ 0 h 271"/>
                <a:gd name="T62" fmla="*/ 0 w 172"/>
                <a:gd name="T63" fmla="*/ 0 h 271"/>
                <a:gd name="T64" fmla="*/ 0 w 172"/>
                <a:gd name="T65" fmla="*/ 0 h 271"/>
                <a:gd name="T66" fmla="*/ 0 w 172"/>
                <a:gd name="T67" fmla="*/ 0 h 271"/>
                <a:gd name="T68" fmla="*/ 0 w 172"/>
                <a:gd name="T69" fmla="*/ 0 h 271"/>
                <a:gd name="T70" fmla="*/ 0 w 172"/>
                <a:gd name="T71" fmla="*/ 0 h 271"/>
                <a:gd name="T72" fmla="*/ 0 w 172"/>
                <a:gd name="T73" fmla="*/ 0 h 271"/>
                <a:gd name="T74" fmla="*/ 0 w 172"/>
                <a:gd name="T75" fmla="*/ 0 h 271"/>
                <a:gd name="T76" fmla="*/ 0 w 172"/>
                <a:gd name="T77" fmla="*/ 0 h 271"/>
                <a:gd name="T78" fmla="*/ 0 w 172"/>
                <a:gd name="T79" fmla="*/ 0 h 271"/>
                <a:gd name="T80" fmla="*/ 0 w 172"/>
                <a:gd name="T81" fmla="*/ 0 h 271"/>
                <a:gd name="T82" fmla="*/ 0 w 172"/>
                <a:gd name="T83" fmla="*/ 0 h 271"/>
                <a:gd name="T84" fmla="*/ 0 w 172"/>
                <a:gd name="T85" fmla="*/ 0 h 271"/>
                <a:gd name="T86" fmla="*/ 0 w 172"/>
                <a:gd name="T87" fmla="*/ 0 h 271"/>
                <a:gd name="T88" fmla="*/ 0 w 172"/>
                <a:gd name="T89" fmla="*/ 0 h 271"/>
                <a:gd name="T90" fmla="*/ 0 w 172"/>
                <a:gd name="T91" fmla="*/ 0 h 271"/>
                <a:gd name="T92" fmla="*/ 0 w 172"/>
                <a:gd name="T93" fmla="*/ 0 h 271"/>
                <a:gd name="T94" fmla="*/ 0 w 172"/>
                <a:gd name="T95" fmla="*/ 0 h 271"/>
                <a:gd name="T96" fmla="*/ 0 w 172"/>
                <a:gd name="T97" fmla="*/ 0 h 271"/>
                <a:gd name="T98" fmla="*/ 0 w 172"/>
                <a:gd name="T99" fmla="*/ 0 h 271"/>
                <a:gd name="T100" fmla="*/ 0 w 172"/>
                <a:gd name="T101" fmla="*/ 0 h 271"/>
                <a:gd name="T102" fmla="*/ 0 w 172"/>
                <a:gd name="T103" fmla="*/ 0 h 271"/>
                <a:gd name="T104" fmla="*/ 0 w 172"/>
                <a:gd name="T105" fmla="*/ 0 h 271"/>
                <a:gd name="T106" fmla="*/ 0 w 172"/>
                <a:gd name="T107" fmla="*/ 0 h 271"/>
                <a:gd name="T108" fmla="*/ 0 w 172"/>
                <a:gd name="T109" fmla="*/ 0 h 271"/>
                <a:gd name="T110" fmla="*/ 0 w 172"/>
                <a:gd name="T111" fmla="*/ 0 h 271"/>
                <a:gd name="T112" fmla="*/ 0 w 172"/>
                <a:gd name="T113" fmla="*/ 0 h 2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2" h="271">
                  <a:moveTo>
                    <a:pt x="0" y="128"/>
                  </a:moveTo>
                  <a:lnTo>
                    <a:pt x="0" y="115"/>
                  </a:lnTo>
                  <a:lnTo>
                    <a:pt x="1" y="102"/>
                  </a:lnTo>
                  <a:lnTo>
                    <a:pt x="3" y="90"/>
                  </a:lnTo>
                  <a:lnTo>
                    <a:pt x="5" y="78"/>
                  </a:lnTo>
                  <a:lnTo>
                    <a:pt x="9" y="67"/>
                  </a:lnTo>
                  <a:lnTo>
                    <a:pt x="13" y="56"/>
                  </a:lnTo>
                  <a:lnTo>
                    <a:pt x="17" y="46"/>
                  </a:lnTo>
                  <a:lnTo>
                    <a:pt x="23" y="37"/>
                  </a:lnTo>
                  <a:lnTo>
                    <a:pt x="30" y="28"/>
                  </a:lnTo>
                  <a:lnTo>
                    <a:pt x="37" y="20"/>
                  </a:lnTo>
                  <a:lnTo>
                    <a:pt x="44" y="14"/>
                  </a:lnTo>
                  <a:lnTo>
                    <a:pt x="52" y="9"/>
                  </a:lnTo>
                  <a:lnTo>
                    <a:pt x="60" y="4"/>
                  </a:lnTo>
                  <a:lnTo>
                    <a:pt x="69" y="2"/>
                  </a:lnTo>
                  <a:lnTo>
                    <a:pt x="78" y="0"/>
                  </a:lnTo>
                  <a:lnTo>
                    <a:pt x="88" y="0"/>
                  </a:lnTo>
                  <a:lnTo>
                    <a:pt x="98" y="0"/>
                  </a:lnTo>
                  <a:lnTo>
                    <a:pt x="108" y="1"/>
                  </a:lnTo>
                  <a:lnTo>
                    <a:pt x="117" y="4"/>
                  </a:lnTo>
                  <a:lnTo>
                    <a:pt x="125" y="8"/>
                  </a:lnTo>
                  <a:lnTo>
                    <a:pt x="133" y="12"/>
                  </a:lnTo>
                  <a:lnTo>
                    <a:pt x="140" y="18"/>
                  </a:lnTo>
                  <a:lnTo>
                    <a:pt x="147" y="26"/>
                  </a:lnTo>
                  <a:lnTo>
                    <a:pt x="152" y="33"/>
                  </a:lnTo>
                  <a:lnTo>
                    <a:pt x="157" y="42"/>
                  </a:lnTo>
                  <a:lnTo>
                    <a:pt x="161" y="51"/>
                  </a:lnTo>
                  <a:lnTo>
                    <a:pt x="164" y="63"/>
                  </a:lnTo>
                  <a:lnTo>
                    <a:pt x="168" y="75"/>
                  </a:lnTo>
                  <a:lnTo>
                    <a:pt x="170" y="88"/>
                  </a:lnTo>
                  <a:lnTo>
                    <a:pt x="171" y="102"/>
                  </a:lnTo>
                  <a:lnTo>
                    <a:pt x="172" y="118"/>
                  </a:lnTo>
                  <a:lnTo>
                    <a:pt x="172" y="133"/>
                  </a:lnTo>
                  <a:lnTo>
                    <a:pt x="172" y="149"/>
                  </a:lnTo>
                  <a:lnTo>
                    <a:pt x="171" y="164"/>
                  </a:lnTo>
                  <a:lnTo>
                    <a:pt x="170" y="177"/>
                  </a:lnTo>
                  <a:lnTo>
                    <a:pt x="167" y="191"/>
                  </a:lnTo>
                  <a:lnTo>
                    <a:pt x="164" y="203"/>
                  </a:lnTo>
                  <a:lnTo>
                    <a:pt x="160" y="214"/>
                  </a:lnTo>
                  <a:lnTo>
                    <a:pt x="155" y="224"/>
                  </a:lnTo>
                  <a:lnTo>
                    <a:pt x="150" y="234"/>
                  </a:lnTo>
                  <a:lnTo>
                    <a:pt x="144" y="243"/>
                  </a:lnTo>
                  <a:lnTo>
                    <a:pt x="138" y="251"/>
                  </a:lnTo>
                  <a:lnTo>
                    <a:pt x="131" y="257"/>
                  </a:lnTo>
                  <a:lnTo>
                    <a:pt x="123" y="262"/>
                  </a:lnTo>
                  <a:lnTo>
                    <a:pt x="114" y="267"/>
                  </a:lnTo>
                  <a:lnTo>
                    <a:pt x="105" y="269"/>
                  </a:lnTo>
                  <a:lnTo>
                    <a:pt x="96" y="271"/>
                  </a:lnTo>
                  <a:lnTo>
                    <a:pt x="86" y="271"/>
                  </a:lnTo>
                  <a:lnTo>
                    <a:pt x="76" y="271"/>
                  </a:lnTo>
                  <a:lnTo>
                    <a:pt x="66" y="270"/>
                  </a:lnTo>
                  <a:lnTo>
                    <a:pt x="56" y="267"/>
                  </a:lnTo>
                  <a:lnTo>
                    <a:pt x="48" y="264"/>
                  </a:lnTo>
                  <a:lnTo>
                    <a:pt x="40" y="258"/>
                  </a:lnTo>
                  <a:lnTo>
                    <a:pt x="32" y="252"/>
                  </a:lnTo>
                  <a:lnTo>
                    <a:pt x="26" y="246"/>
                  </a:lnTo>
                  <a:lnTo>
                    <a:pt x="21" y="238"/>
                  </a:lnTo>
                  <a:lnTo>
                    <a:pt x="15" y="228"/>
                  </a:lnTo>
                  <a:lnTo>
                    <a:pt x="12" y="218"/>
                  </a:lnTo>
                  <a:lnTo>
                    <a:pt x="7" y="205"/>
                  </a:lnTo>
                  <a:lnTo>
                    <a:pt x="5" y="193"/>
                  </a:lnTo>
                  <a:lnTo>
                    <a:pt x="3" y="178"/>
                  </a:lnTo>
                  <a:lnTo>
                    <a:pt x="1" y="163"/>
                  </a:lnTo>
                  <a:lnTo>
                    <a:pt x="0" y="146"/>
                  </a:lnTo>
                  <a:lnTo>
                    <a:pt x="0" y="128"/>
                  </a:lnTo>
                  <a:close/>
                  <a:moveTo>
                    <a:pt x="44" y="131"/>
                  </a:moveTo>
                  <a:lnTo>
                    <a:pt x="44" y="156"/>
                  </a:lnTo>
                  <a:lnTo>
                    <a:pt x="47" y="177"/>
                  </a:lnTo>
                  <a:lnTo>
                    <a:pt x="49" y="195"/>
                  </a:lnTo>
                  <a:lnTo>
                    <a:pt x="53" y="210"/>
                  </a:lnTo>
                  <a:lnTo>
                    <a:pt x="56" y="215"/>
                  </a:lnTo>
                  <a:lnTo>
                    <a:pt x="59" y="220"/>
                  </a:lnTo>
                  <a:lnTo>
                    <a:pt x="62" y="224"/>
                  </a:lnTo>
                  <a:lnTo>
                    <a:pt x="66" y="228"/>
                  </a:lnTo>
                  <a:lnTo>
                    <a:pt x="70" y="231"/>
                  </a:lnTo>
                  <a:lnTo>
                    <a:pt x="75" y="232"/>
                  </a:lnTo>
                  <a:lnTo>
                    <a:pt x="79" y="233"/>
                  </a:lnTo>
                  <a:lnTo>
                    <a:pt x="85" y="234"/>
                  </a:lnTo>
                  <a:lnTo>
                    <a:pt x="90" y="233"/>
                  </a:lnTo>
                  <a:lnTo>
                    <a:pt x="96" y="232"/>
                  </a:lnTo>
                  <a:lnTo>
                    <a:pt x="101" y="231"/>
                  </a:lnTo>
                  <a:lnTo>
                    <a:pt x="105" y="229"/>
                  </a:lnTo>
                  <a:lnTo>
                    <a:pt x="108" y="225"/>
                  </a:lnTo>
                  <a:lnTo>
                    <a:pt x="113" y="221"/>
                  </a:lnTo>
                  <a:lnTo>
                    <a:pt x="115" y="216"/>
                  </a:lnTo>
                  <a:lnTo>
                    <a:pt x="118" y="212"/>
                  </a:lnTo>
                  <a:lnTo>
                    <a:pt x="123" y="198"/>
                  </a:lnTo>
                  <a:lnTo>
                    <a:pt x="125" y="180"/>
                  </a:lnTo>
                  <a:lnTo>
                    <a:pt x="127" y="158"/>
                  </a:lnTo>
                  <a:lnTo>
                    <a:pt x="129" y="131"/>
                  </a:lnTo>
                  <a:lnTo>
                    <a:pt x="127" y="106"/>
                  </a:lnTo>
                  <a:lnTo>
                    <a:pt x="126" y="86"/>
                  </a:lnTo>
                  <a:lnTo>
                    <a:pt x="123" y="69"/>
                  </a:lnTo>
                  <a:lnTo>
                    <a:pt x="118" y="57"/>
                  </a:lnTo>
                  <a:lnTo>
                    <a:pt x="116" y="53"/>
                  </a:lnTo>
                  <a:lnTo>
                    <a:pt x="113" y="49"/>
                  </a:lnTo>
                  <a:lnTo>
                    <a:pt x="109" y="45"/>
                  </a:lnTo>
                  <a:lnTo>
                    <a:pt x="106" y="42"/>
                  </a:lnTo>
                  <a:lnTo>
                    <a:pt x="102" y="40"/>
                  </a:lnTo>
                  <a:lnTo>
                    <a:pt x="97" y="38"/>
                  </a:lnTo>
                  <a:lnTo>
                    <a:pt x="93" y="38"/>
                  </a:lnTo>
                  <a:lnTo>
                    <a:pt x="87" y="37"/>
                  </a:lnTo>
                  <a:lnTo>
                    <a:pt x="83" y="38"/>
                  </a:lnTo>
                  <a:lnTo>
                    <a:pt x="77" y="39"/>
                  </a:lnTo>
                  <a:lnTo>
                    <a:pt x="72" y="40"/>
                  </a:lnTo>
                  <a:lnTo>
                    <a:pt x="68" y="44"/>
                  </a:lnTo>
                  <a:lnTo>
                    <a:pt x="65" y="47"/>
                  </a:lnTo>
                  <a:lnTo>
                    <a:pt x="61" y="50"/>
                  </a:lnTo>
                  <a:lnTo>
                    <a:pt x="58" y="55"/>
                  </a:lnTo>
                  <a:lnTo>
                    <a:pt x="55" y="60"/>
                  </a:lnTo>
                  <a:lnTo>
                    <a:pt x="50" y="74"/>
                  </a:lnTo>
                  <a:lnTo>
                    <a:pt x="47" y="91"/>
                  </a:lnTo>
                  <a:lnTo>
                    <a:pt x="44" y="110"/>
                  </a:lnTo>
                  <a:lnTo>
                    <a:pt x="44" y="131"/>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55" name="Freeform 37">
              <a:extLst>
                <a:ext uri="{FF2B5EF4-FFF2-40B4-BE49-F238E27FC236}">
                  <a16:creationId xmlns:a16="http://schemas.microsoft.com/office/drawing/2014/main" id="{16174A90-624B-F61D-5FBA-A2F3A688111B}"/>
                </a:ext>
              </a:extLst>
            </p:cNvPr>
            <p:cNvSpPr>
              <a:spLocks noEditPoints="1"/>
            </p:cNvSpPr>
            <p:nvPr/>
          </p:nvSpPr>
          <p:spPr bwMode="auto">
            <a:xfrm>
              <a:off x="3202" y="1987"/>
              <a:ext cx="72" cy="91"/>
            </a:xfrm>
            <a:custGeom>
              <a:avLst/>
              <a:gdLst>
                <a:gd name="T0" fmla="*/ 0 w 218"/>
                <a:gd name="T1" fmla="*/ 0 h 271"/>
                <a:gd name="T2" fmla="*/ 0 w 218"/>
                <a:gd name="T3" fmla="*/ 0 h 271"/>
                <a:gd name="T4" fmla="*/ 0 w 218"/>
                <a:gd name="T5" fmla="*/ 0 h 271"/>
                <a:gd name="T6" fmla="*/ 0 w 218"/>
                <a:gd name="T7" fmla="*/ 0 h 271"/>
                <a:gd name="T8" fmla="*/ 0 w 218"/>
                <a:gd name="T9" fmla="*/ 0 h 271"/>
                <a:gd name="T10" fmla="*/ 0 w 218"/>
                <a:gd name="T11" fmla="*/ 0 h 271"/>
                <a:gd name="T12" fmla="*/ 0 w 218"/>
                <a:gd name="T13" fmla="*/ 0 h 271"/>
                <a:gd name="T14" fmla="*/ 0 w 218"/>
                <a:gd name="T15" fmla="*/ 0 h 271"/>
                <a:gd name="T16" fmla="*/ 0 w 218"/>
                <a:gd name="T17" fmla="*/ 0 h 271"/>
                <a:gd name="T18" fmla="*/ 0 w 218"/>
                <a:gd name="T19" fmla="*/ 0 h 271"/>
                <a:gd name="T20" fmla="*/ 0 w 218"/>
                <a:gd name="T21" fmla="*/ 0 h 271"/>
                <a:gd name="T22" fmla="*/ 0 w 218"/>
                <a:gd name="T23" fmla="*/ 0 h 271"/>
                <a:gd name="T24" fmla="*/ 0 w 218"/>
                <a:gd name="T25" fmla="*/ 0 h 271"/>
                <a:gd name="T26" fmla="*/ 0 w 218"/>
                <a:gd name="T27" fmla="*/ 0 h 271"/>
                <a:gd name="T28" fmla="*/ 0 w 218"/>
                <a:gd name="T29" fmla="*/ 0 h 271"/>
                <a:gd name="T30" fmla="*/ 0 w 218"/>
                <a:gd name="T31" fmla="*/ 0 h 271"/>
                <a:gd name="T32" fmla="*/ 0 w 218"/>
                <a:gd name="T33" fmla="*/ 0 h 271"/>
                <a:gd name="T34" fmla="*/ 0 w 218"/>
                <a:gd name="T35" fmla="*/ 0 h 271"/>
                <a:gd name="T36" fmla="*/ 0 w 218"/>
                <a:gd name="T37" fmla="*/ 0 h 271"/>
                <a:gd name="T38" fmla="*/ 0 w 218"/>
                <a:gd name="T39" fmla="*/ 0 h 271"/>
                <a:gd name="T40" fmla="*/ 0 w 218"/>
                <a:gd name="T41" fmla="*/ 0 h 271"/>
                <a:gd name="T42" fmla="*/ 0 w 218"/>
                <a:gd name="T43" fmla="*/ 0 h 271"/>
                <a:gd name="T44" fmla="*/ 0 w 218"/>
                <a:gd name="T45" fmla="*/ 0 h 271"/>
                <a:gd name="T46" fmla="*/ 0 w 218"/>
                <a:gd name="T47" fmla="*/ 0 h 271"/>
                <a:gd name="T48" fmla="*/ 0 w 218"/>
                <a:gd name="T49" fmla="*/ 0 h 271"/>
                <a:gd name="T50" fmla="*/ 0 w 218"/>
                <a:gd name="T51" fmla="*/ 0 h 271"/>
                <a:gd name="T52" fmla="*/ 0 w 218"/>
                <a:gd name="T53" fmla="*/ 0 h 271"/>
                <a:gd name="T54" fmla="*/ 0 w 218"/>
                <a:gd name="T55" fmla="*/ 0 h 271"/>
                <a:gd name="T56" fmla="*/ 0 w 218"/>
                <a:gd name="T57" fmla="*/ 0 h 271"/>
                <a:gd name="T58" fmla="*/ 0 w 218"/>
                <a:gd name="T59" fmla="*/ 0 h 271"/>
                <a:gd name="T60" fmla="*/ 0 w 218"/>
                <a:gd name="T61" fmla="*/ 0 h 271"/>
                <a:gd name="T62" fmla="*/ 0 w 218"/>
                <a:gd name="T63" fmla="*/ 0 h 271"/>
                <a:gd name="T64" fmla="*/ 0 w 218"/>
                <a:gd name="T65" fmla="*/ 0 h 271"/>
                <a:gd name="T66" fmla="*/ 0 w 218"/>
                <a:gd name="T67" fmla="*/ 0 h 271"/>
                <a:gd name="T68" fmla="*/ 0 w 218"/>
                <a:gd name="T69" fmla="*/ 0 h 271"/>
                <a:gd name="T70" fmla="*/ 0 w 218"/>
                <a:gd name="T71" fmla="*/ 0 h 271"/>
                <a:gd name="T72" fmla="*/ 0 w 218"/>
                <a:gd name="T73" fmla="*/ 0 h 271"/>
                <a:gd name="T74" fmla="*/ 0 w 218"/>
                <a:gd name="T75" fmla="*/ 0 h 271"/>
                <a:gd name="T76" fmla="*/ 0 w 218"/>
                <a:gd name="T77" fmla="*/ 0 h 271"/>
                <a:gd name="T78" fmla="*/ 0 w 218"/>
                <a:gd name="T79" fmla="*/ 0 h 271"/>
                <a:gd name="T80" fmla="*/ 0 w 218"/>
                <a:gd name="T81" fmla="*/ 0 h 271"/>
                <a:gd name="T82" fmla="*/ 0 w 218"/>
                <a:gd name="T83" fmla="*/ 0 h 271"/>
                <a:gd name="T84" fmla="*/ 0 w 218"/>
                <a:gd name="T85" fmla="*/ 0 h 271"/>
                <a:gd name="T86" fmla="*/ 0 w 218"/>
                <a:gd name="T87" fmla="*/ 0 h 271"/>
                <a:gd name="T88" fmla="*/ 0 w 218"/>
                <a:gd name="T89" fmla="*/ 0 h 271"/>
                <a:gd name="T90" fmla="*/ 0 w 218"/>
                <a:gd name="T91" fmla="*/ 0 h 271"/>
                <a:gd name="T92" fmla="*/ 0 w 218"/>
                <a:gd name="T93" fmla="*/ 0 h 271"/>
                <a:gd name="T94" fmla="*/ 0 w 218"/>
                <a:gd name="T95" fmla="*/ 0 h 271"/>
                <a:gd name="T96" fmla="*/ 0 w 218"/>
                <a:gd name="T97" fmla="*/ 0 h 271"/>
                <a:gd name="T98" fmla="*/ 0 w 218"/>
                <a:gd name="T99" fmla="*/ 0 h 271"/>
                <a:gd name="T100" fmla="*/ 0 w 218"/>
                <a:gd name="T101" fmla="*/ 0 h 271"/>
                <a:gd name="T102" fmla="*/ 0 w 218"/>
                <a:gd name="T103" fmla="*/ 0 h 271"/>
                <a:gd name="T104" fmla="*/ 0 w 218"/>
                <a:gd name="T105" fmla="*/ 0 h 271"/>
                <a:gd name="T106" fmla="*/ 0 w 218"/>
                <a:gd name="T107" fmla="*/ 0 h 271"/>
                <a:gd name="T108" fmla="*/ 0 w 218"/>
                <a:gd name="T109" fmla="*/ 0 h 271"/>
                <a:gd name="T110" fmla="*/ 0 w 218"/>
                <a:gd name="T111" fmla="*/ 0 h 271"/>
                <a:gd name="T112" fmla="*/ 0 w 218"/>
                <a:gd name="T113" fmla="*/ 0 h 271"/>
                <a:gd name="T114" fmla="*/ 0 w 218"/>
                <a:gd name="T115" fmla="*/ 0 h 27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18" h="271">
                  <a:moveTo>
                    <a:pt x="0" y="62"/>
                  </a:moveTo>
                  <a:lnTo>
                    <a:pt x="1" y="48"/>
                  </a:lnTo>
                  <a:lnTo>
                    <a:pt x="5" y="37"/>
                  </a:lnTo>
                  <a:lnTo>
                    <a:pt x="9" y="26"/>
                  </a:lnTo>
                  <a:lnTo>
                    <a:pt x="15" y="17"/>
                  </a:lnTo>
                  <a:lnTo>
                    <a:pt x="19" y="12"/>
                  </a:lnTo>
                  <a:lnTo>
                    <a:pt x="23" y="9"/>
                  </a:lnTo>
                  <a:lnTo>
                    <a:pt x="27" y="7"/>
                  </a:lnTo>
                  <a:lnTo>
                    <a:pt x="32" y="3"/>
                  </a:lnTo>
                  <a:lnTo>
                    <a:pt x="37" y="2"/>
                  </a:lnTo>
                  <a:lnTo>
                    <a:pt x="42" y="1"/>
                  </a:lnTo>
                  <a:lnTo>
                    <a:pt x="47" y="0"/>
                  </a:lnTo>
                  <a:lnTo>
                    <a:pt x="53" y="0"/>
                  </a:lnTo>
                  <a:lnTo>
                    <a:pt x="59" y="0"/>
                  </a:lnTo>
                  <a:lnTo>
                    <a:pt x="64" y="1"/>
                  </a:lnTo>
                  <a:lnTo>
                    <a:pt x="69" y="2"/>
                  </a:lnTo>
                  <a:lnTo>
                    <a:pt x="73" y="3"/>
                  </a:lnTo>
                  <a:lnTo>
                    <a:pt x="78" y="7"/>
                  </a:lnTo>
                  <a:lnTo>
                    <a:pt x="82" y="9"/>
                  </a:lnTo>
                  <a:lnTo>
                    <a:pt x="86" y="12"/>
                  </a:lnTo>
                  <a:lnTo>
                    <a:pt x="89" y="17"/>
                  </a:lnTo>
                  <a:lnTo>
                    <a:pt x="95" y="26"/>
                  </a:lnTo>
                  <a:lnTo>
                    <a:pt x="99" y="37"/>
                  </a:lnTo>
                  <a:lnTo>
                    <a:pt x="101" y="50"/>
                  </a:lnTo>
                  <a:lnTo>
                    <a:pt x="102" y="65"/>
                  </a:lnTo>
                  <a:lnTo>
                    <a:pt x="101" y="78"/>
                  </a:lnTo>
                  <a:lnTo>
                    <a:pt x="99" y="91"/>
                  </a:lnTo>
                  <a:lnTo>
                    <a:pt x="95" y="102"/>
                  </a:lnTo>
                  <a:lnTo>
                    <a:pt x="88" y="111"/>
                  </a:lnTo>
                  <a:lnTo>
                    <a:pt x="84" y="115"/>
                  </a:lnTo>
                  <a:lnTo>
                    <a:pt x="81" y="119"/>
                  </a:lnTo>
                  <a:lnTo>
                    <a:pt x="77" y="122"/>
                  </a:lnTo>
                  <a:lnTo>
                    <a:pt x="72" y="124"/>
                  </a:lnTo>
                  <a:lnTo>
                    <a:pt x="68" y="127"/>
                  </a:lnTo>
                  <a:lnTo>
                    <a:pt x="62" y="128"/>
                  </a:lnTo>
                  <a:lnTo>
                    <a:pt x="57" y="129"/>
                  </a:lnTo>
                  <a:lnTo>
                    <a:pt x="52" y="129"/>
                  </a:lnTo>
                  <a:lnTo>
                    <a:pt x="45" y="129"/>
                  </a:lnTo>
                  <a:lnTo>
                    <a:pt x="40" y="128"/>
                  </a:lnTo>
                  <a:lnTo>
                    <a:pt x="34" y="127"/>
                  </a:lnTo>
                  <a:lnTo>
                    <a:pt x="29" y="124"/>
                  </a:lnTo>
                  <a:lnTo>
                    <a:pt x="25" y="122"/>
                  </a:lnTo>
                  <a:lnTo>
                    <a:pt x="20" y="120"/>
                  </a:lnTo>
                  <a:lnTo>
                    <a:pt x="17" y="117"/>
                  </a:lnTo>
                  <a:lnTo>
                    <a:pt x="14" y="112"/>
                  </a:lnTo>
                  <a:lnTo>
                    <a:pt x="10" y="108"/>
                  </a:lnTo>
                  <a:lnTo>
                    <a:pt x="8" y="103"/>
                  </a:lnTo>
                  <a:lnTo>
                    <a:pt x="6" y="97"/>
                  </a:lnTo>
                  <a:lnTo>
                    <a:pt x="4" y="91"/>
                  </a:lnTo>
                  <a:lnTo>
                    <a:pt x="1" y="77"/>
                  </a:lnTo>
                  <a:lnTo>
                    <a:pt x="0" y="62"/>
                  </a:lnTo>
                  <a:close/>
                  <a:moveTo>
                    <a:pt x="32" y="64"/>
                  </a:moveTo>
                  <a:lnTo>
                    <a:pt x="32" y="72"/>
                  </a:lnTo>
                  <a:lnTo>
                    <a:pt x="33" y="79"/>
                  </a:lnTo>
                  <a:lnTo>
                    <a:pt x="34" y="86"/>
                  </a:lnTo>
                  <a:lnTo>
                    <a:pt x="36" y="91"/>
                  </a:lnTo>
                  <a:lnTo>
                    <a:pt x="40" y="95"/>
                  </a:lnTo>
                  <a:lnTo>
                    <a:pt x="43" y="99"/>
                  </a:lnTo>
                  <a:lnTo>
                    <a:pt x="46" y="101"/>
                  </a:lnTo>
                  <a:lnTo>
                    <a:pt x="50" y="101"/>
                  </a:lnTo>
                  <a:lnTo>
                    <a:pt x="55" y="101"/>
                  </a:lnTo>
                  <a:lnTo>
                    <a:pt x="60" y="99"/>
                  </a:lnTo>
                  <a:lnTo>
                    <a:pt x="63" y="95"/>
                  </a:lnTo>
                  <a:lnTo>
                    <a:pt x="66" y="92"/>
                  </a:lnTo>
                  <a:lnTo>
                    <a:pt x="69" y="86"/>
                  </a:lnTo>
                  <a:lnTo>
                    <a:pt x="71" y="79"/>
                  </a:lnTo>
                  <a:lnTo>
                    <a:pt x="71" y="73"/>
                  </a:lnTo>
                  <a:lnTo>
                    <a:pt x="72" y="64"/>
                  </a:lnTo>
                  <a:lnTo>
                    <a:pt x="72" y="55"/>
                  </a:lnTo>
                  <a:lnTo>
                    <a:pt x="71" y="48"/>
                  </a:lnTo>
                  <a:lnTo>
                    <a:pt x="69" y="41"/>
                  </a:lnTo>
                  <a:lnTo>
                    <a:pt x="66" y="37"/>
                  </a:lnTo>
                  <a:lnTo>
                    <a:pt x="64" y="32"/>
                  </a:lnTo>
                  <a:lnTo>
                    <a:pt x="61" y="30"/>
                  </a:lnTo>
                  <a:lnTo>
                    <a:pt x="57" y="28"/>
                  </a:lnTo>
                  <a:lnTo>
                    <a:pt x="53" y="28"/>
                  </a:lnTo>
                  <a:lnTo>
                    <a:pt x="47" y="28"/>
                  </a:lnTo>
                  <a:lnTo>
                    <a:pt x="43" y="30"/>
                  </a:lnTo>
                  <a:lnTo>
                    <a:pt x="40" y="32"/>
                  </a:lnTo>
                  <a:lnTo>
                    <a:pt x="36" y="37"/>
                  </a:lnTo>
                  <a:lnTo>
                    <a:pt x="34" y="41"/>
                  </a:lnTo>
                  <a:lnTo>
                    <a:pt x="33" y="48"/>
                  </a:lnTo>
                  <a:lnTo>
                    <a:pt x="32" y="55"/>
                  </a:lnTo>
                  <a:lnTo>
                    <a:pt x="32" y="64"/>
                  </a:lnTo>
                  <a:close/>
                  <a:moveTo>
                    <a:pt x="51" y="271"/>
                  </a:moveTo>
                  <a:lnTo>
                    <a:pt x="18" y="271"/>
                  </a:lnTo>
                  <a:lnTo>
                    <a:pt x="170" y="0"/>
                  </a:lnTo>
                  <a:lnTo>
                    <a:pt x="202" y="0"/>
                  </a:lnTo>
                  <a:lnTo>
                    <a:pt x="51" y="271"/>
                  </a:lnTo>
                  <a:close/>
                  <a:moveTo>
                    <a:pt x="116" y="204"/>
                  </a:moveTo>
                  <a:lnTo>
                    <a:pt x="117" y="192"/>
                  </a:lnTo>
                  <a:lnTo>
                    <a:pt x="120" y="179"/>
                  </a:lnTo>
                  <a:lnTo>
                    <a:pt x="125" y="169"/>
                  </a:lnTo>
                  <a:lnTo>
                    <a:pt x="130" y="160"/>
                  </a:lnTo>
                  <a:lnTo>
                    <a:pt x="135" y="156"/>
                  </a:lnTo>
                  <a:lnTo>
                    <a:pt x="139" y="152"/>
                  </a:lnTo>
                  <a:lnTo>
                    <a:pt x="143" y="149"/>
                  </a:lnTo>
                  <a:lnTo>
                    <a:pt x="147" y="147"/>
                  </a:lnTo>
                  <a:lnTo>
                    <a:pt x="153" y="145"/>
                  </a:lnTo>
                  <a:lnTo>
                    <a:pt x="157" y="143"/>
                  </a:lnTo>
                  <a:lnTo>
                    <a:pt x="163" y="142"/>
                  </a:lnTo>
                  <a:lnTo>
                    <a:pt x="169" y="142"/>
                  </a:lnTo>
                  <a:lnTo>
                    <a:pt x="174" y="142"/>
                  </a:lnTo>
                  <a:lnTo>
                    <a:pt x="180" y="143"/>
                  </a:lnTo>
                  <a:lnTo>
                    <a:pt x="184" y="145"/>
                  </a:lnTo>
                  <a:lnTo>
                    <a:pt x="189" y="147"/>
                  </a:lnTo>
                  <a:lnTo>
                    <a:pt x="193" y="149"/>
                  </a:lnTo>
                  <a:lnTo>
                    <a:pt x="198" y="152"/>
                  </a:lnTo>
                  <a:lnTo>
                    <a:pt x="201" y="156"/>
                  </a:lnTo>
                  <a:lnTo>
                    <a:pt x="204" y="159"/>
                  </a:lnTo>
                  <a:lnTo>
                    <a:pt x="208" y="165"/>
                  </a:lnTo>
                  <a:lnTo>
                    <a:pt x="211" y="169"/>
                  </a:lnTo>
                  <a:lnTo>
                    <a:pt x="213" y="175"/>
                  </a:lnTo>
                  <a:lnTo>
                    <a:pt x="215" y="180"/>
                  </a:lnTo>
                  <a:lnTo>
                    <a:pt x="218" y="193"/>
                  </a:lnTo>
                  <a:lnTo>
                    <a:pt x="218" y="207"/>
                  </a:lnTo>
                  <a:lnTo>
                    <a:pt x="218" y="222"/>
                  </a:lnTo>
                  <a:lnTo>
                    <a:pt x="215" y="234"/>
                  </a:lnTo>
                  <a:lnTo>
                    <a:pt x="210" y="244"/>
                  </a:lnTo>
                  <a:lnTo>
                    <a:pt x="204" y="255"/>
                  </a:lnTo>
                  <a:lnTo>
                    <a:pt x="200" y="258"/>
                  </a:lnTo>
                  <a:lnTo>
                    <a:pt x="197" y="262"/>
                  </a:lnTo>
                  <a:lnTo>
                    <a:pt x="192" y="265"/>
                  </a:lnTo>
                  <a:lnTo>
                    <a:pt x="188" y="268"/>
                  </a:lnTo>
                  <a:lnTo>
                    <a:pt x="183" y="269"/>
                  </a:lnTo>
                  <a:lnTo>
                    <a:pt x="178" y="270"/>
                  </a:lnTo>
                  <a:lnTo>
                    <a:pt x="173" y="271"/>
                  </a:lnTo>
                  <a:lnTo>
                    <a:pt x="167" y="271"/>
                  </a:lnTo>
                  <a:lnTo>
                    <a:pt x="161" y="271"/>
                  </a:lnTo>
                  <a:lnTo>
                    <a:pt x="155" y="271"/>
                  </a:lnTo>
                  <a:lnTo>
                    <a:pt x="149" y="269"/>
                  </a:lnTo>
                  <a:lnTo>
                    <a:pt x="145" y="268"/>
                  </a:lnTo>
                  <a:lnTo>
                    <a:pt x="141" y="266"/>
                  </a:lnTo>
                  <a:lnTo>
                    <a:pt x="136" y="262"/>
                  </a:lnTo>
                  <a:lnTo>
                    <a:pt x="133" y="259"/>
                  </a:lnTo>
                  <a:lnTo>
                    <a:pt x="129" y="255"/>
                  </a:lnTo>
                  <a:lnTo>
                    <a:pt x="126" y="250"/>
                  </a:lnTo>
                  <a:lnTo>
                    <a:pt x="124" y="246"/>
                  </a:lnTo>
                  <a:lnTo>
                    <a:pt x="121" y="240"/>
                  </a:lnTo>
                  <a:lnTo>
                    <a:pt x="119" y="234"/>
                  </a:lnTo>
                  <a:lnTo>
                    <a:pt x="117" y="221"/>
                  </a:lnTo>
                  <a:lnTo>
                    <a:pt x="116" y="204"/>
                  </a:lnTo>
                  <a:close/>
                  <a:moveTo>
                    <a:pt x="147" y="206"/>
                  </a:moveTo>
                  <a:lnTo>
                    <a:pt x="147" y="215"/>
                  </a:lnTo>
                  <a:lnTo>
                    <a:pt x="148" y="222"/>
                  </a:lnTo>
                  <a:lnTo>
                    <a:pt x="149" y="229"/>
                  </a:lnTo>
                  <a:lnTo>
                    <a:pt x="152" y="234"/>
                  </a:lnTo>
                  <a:lnTo>
                    <a:pt x="155" y="238"/>
                  </a:lnTo>
                  <a:lnTo>
                    <a:pt x="158" y="241"/>
                  </a:lnTo>
                  <a:lnTo>
                    <a:pt x="162" y="243"/>
                  </a:lnTo>
                  <a:lnTo>
                    <a:pt x="165" y="243"/>
                  </a:lnTo>
                  <a:lnTo>
                    <a:pt x="171" y="243"/>
                  </a:lnTo>
                  <a:lnTo>
                    <a:pt x="175" y="241"/>
                  </a:lnTo>
                  <a:lnTo>
                    <a:pt x="179" y="239"/>
                  </a:lnTo>
                  <a:lnTo>
                    <a:pt x="182" y="234"/>
                  </a:lnTo>
                  <a:lnTo>
                    <a:pt x="184" y="229"/>
                  </a:lnTo>
                  <a:lnTo>
                    <a:pt x="186" y="223"/>
                  </a:lnTo>
                  <a:lnTo>
                    <a:pt x="188" y="215"/>
                  </a:lnTo>
                  <a:lnTo>
                    <a:pt x="188" y="206"/>
                  </a:lnTo>
                  <a:lnTo>
                    <a:pt x="188" y="198"/>
                  </a:lnTo>
                  <a:lnTo>
                    <a:pt x="186" y="191"/>
                  </a:lnTo>
                  <a:lnTo>
                    <a:pt x="184" y="184"/>
                  </a:lnTo>
                  <a:lnTo>
                    <a:pt x="183" y="179"/>
                  </a:lnTo>
                  <a:lnTo>
                    <a:pt x="180" y="175"/>
                  </a:lnTo>
                  <a:lnTo>
                    <a:pt x="176" y="173"/>
                  </a:lnTo>
                  <a:lnTo>
                    <a:pt x="173" y="170"/>
                  </a:lnTo>
                  <a:lnTo>
                    <a:pt x="169" y="170"/>
                  </a:lnTo>
                  <a:lnTo>
                    <a:pt x="163" y="170"/>
                  </a:lnTo>
                  <a:lnTo>
                    <a:pt x="158" y="173"/>
                  </a:lnTo>
                  <a:lnTo>
                    <a:pt x="155" y="175"/>
                  </a:lnTo>
                  <a:lnTo>
                    <a:pt x="153" y="179"/>
                  </a:lnTo>
                  <a:lnTo>
                    <a:pt x="149" y="184"/>
                  </a:lnTo>
                  <a:lnTo>
                    <a:pt x="148" y="191"/>
                  </a:lnTo>
                  <a:lnTo>
                    <a:pt x="147" y="197"/>
                  </a:lnTo>
                  <a:lnTo>
                    <a:pt x="147" y="206"/>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56" name="Freeform 38">
              <a:extLst>
                <a:ext uri="{FF2B5EF4-FFF2-40B4-BE49-F238E27FC236}">
                  <a16:creationId xmlns:a16="http://schemas.microsoft.com/office/drawing/2014/main" id="{DDD6D6CA-6D63-68CE-4A49-E7FE95F9BD3F}"/>
                </a:ext>
              </a:extLst>
            </p:cNvPr>
            <p:cNvSpPr>
              <a:spLocks/>
            </p:cNvSpPr>
            <p:nvPr/>
          </p:nvSpPr>
          <p:spPr bwMode="auto">
            <a:xfrm>
              <a:off x="3028" y="2464"/>
              <a:ext cx="61" cy="84"/>
            </a:xfrm>
            <a:custGeom>
              <a:avLst/>
              <a:gdLst>
                <a:gd name="T0" fmla="*/ 0 w 182"/>
                <a:gd name="T1" fmla="*/ 0 h 254"/>
                <a:gd name="T2" fmla="*/ 0 w 182"/>
                <a:gd name="T3" fmla="*/ 0 h 254"/>
                <a:gd name="T4" fmla="*/ 0 w 182"/>
                <a:gd name="T5" fmla="*/ 0 h 254"/>
                <a:gd name="T6" fmla="*/ 0 w 182"/>
                <a:gd name="T7" fmla="*/ 0 h 254"/>
                <a:gd name="T8" fmla="*/ 0 w 182"/>
                <a:gd name="T9" fmla="*/ 0 h 254"/>
                <a:gd name="T10" fmla="*/ 0 w 182"/>
                <a:gd name="T11" fmla="*/ 0 h 254"/>
                <a:gd name="T12" fmla="*/ 0 w 182"/>
                <a:gd name="T13" fmla="*/ 0 h 254"/>
                <a:gd name="T14" fmla="*/ 0 w 182"/>
                <a:gd name="T15" fmla="*/ 0 h 254"/>
                <a:gd name="T16" fmla="*/ 0 w 182"/>
                <a:gd name="T17" fmla="*/ 0 h 254"/>
                <a:gd name="T18" fmla="*/ 0 w 182"/>
                <a:gd name="T19" fmla="*/ 0 h 254"/>
                <a:gd name="T20" fmla="*/ 0 w 182"/>
                <a:gd name="T21" fmla="*/ 0 h 254"/>
                <a:gd name="T22" fmla="*/ 0 w 182"/>
                <a:gd name="T23" fmla="*/ 0 h 254"/>
                <a:gd name="T24" fmla="*/ 0 w 182"/>
                <a:gd name="T25" fmla="*/ 0 h 2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2" h="254">
                  <a:moveTo>
                    <a:pt x="50" y="41"/>
                  </a:moveTo>
                  <a:lnTo>
                    <a:pt x="50" y="100"/>
                  </a:lnTo>
                  <a:lnTo>
                    <a:pt x="145" y="100"/>
                  </a:lnTo>
                  <a:lnTo>
                    <a:pt x="145" y="138"/>
                  </a:lnTo>
                  <a:lnTo>
                    <a:pt x="50" y="138"/>
                  </a:lnTo>
                  <a:lnTo>
                    <a:pt x="50" y="215"/>
                  </a:lnTo>
                  <a:lnTo>
                    <a:pt x="179" y="215"/>
                  </a:lnTo>
                  <a:lnTo>
                    <a:pt x="179" y="254"/>
                  </a:lnTo>
                  <a:lnTo>
                    <a:pt x="0" y="254"/>
                  </a:lnTo>
                  <a:lnTo>
                    <a:pt x="0" y="0"/>
                  </a:lnTo>
                  <a:lnTo>
                    <a:pt x="182" y="0"/>
                  </a:lnTo>
                  <a:lnTo>
                    <a:pt x="182" y="41"/>
                  </a:lnTo>
                  <a:lnTo>
                    <a:pt x="50" y="41"/>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57" name="Freeform 39">
              <a:extLst>
                <a:ext uri="{FF2B5EF4-FFF2-40B4-BE49-F238E27FC236}">
                  <a16:creationId xmlns:a16="http://schemas.microsoft.com/office/drawing/2014/main" id="{70EBE584-441C-017D-28CB-9E04CE4CC645}"/>
                </a:ext>
              </a:extLst>
            </p:cNvPr>
            <p:cNvSpPr>
              <a:spLocks/>
            </p:cNvSpPr>
            <p:nvPr/>
          </p:nvSpPr>
          <p:spPr bwMode="auto">
            <a:xfrm>
              <a:off x="3104" y="2485"/>
              <a:ext cx="62" cy="63"/>
            </a:xfrm>
            <a:custGeom>
              <a:avLst/>
              <a:gdLst>
                <a:gd name="T0" fmla="*/ 0 w 182"/>
                <a:gd name="T1" fmla="*/ 0 h 189"/>
                <a:gd name="T2" fmla="*/ 0 w 182"/>
                <a:gd name="T3" fmla="*/ 0 h 189"/>
                <a:gd name="T4" fmla="*/ 0 w 182"/>
                <a:gd name="T5" fmla="*/ 0 h 189"/>
                <a:gd name="T6" fmla="*/ 0 w 182"/>
                <a:gd name="T7" fmla="*/ 0 h 189"/>
                <a:gd name="T8" fmla="*/ 0 w 182"/>
                <a:gd name="T9" fmla="*/ 0 h 189"/>
                <a:gd name="T10" fmla="*/ 0 w 182"/>
                <a:gd name="T11" fmla="*/ 0 h 189"/>
                <a:gd name="T12" fmla="*/ 0 w 182"/>
                <a:gd name="T13" fmla="*/ 0 h 189"/>
                <a:gd name="T14" fmla="*/ 0 w 182"/>
                <a:gd name="T15" fmla="*/ 0 h 189"/>
                <a:gd name="T16" fmla="*/ 0 w 182"/>
                <a:gd name="T17" fmla="*/ 0 h 189"/>
                <a:gd name="T18" fmla="*/ 0 w 182"/>
                <a:gd name="T19" fmla="*/ 0 h 189"/>
                <a:gd name="T20" fmla="*/ 0 w 182"/>
                <a:gd name="T21" fmla="*/ 0 h 189"/>
                <a:gd name="T22" fmla="*/ 0 w 182"/>
                <a:gd name="T23" fmla="*/ 0 h 189"/>
                <a:gd name="T24" fmla="*/ 0 w 182"/>
                <a:gd name="T25" fmla="*/ 0 h 189"/>
                <a:gd name="T26" fmla="*/ 0 w 182"/>
                <a:gd name="T27" fmla="*/ 0 h 189"/>
                <a:gd name="T28" fmla="*/ 0 w 182"/>
                <a:gd name="T29" fmla="*/ 0 h 189"/>
                <a:gd name="T30" fmla="*/ 0 w 182"/>
                <a:gd name="T31" fmla="*/ 0 h 189"/>
                <a:gd name="T32" fmla="*/ 0 w 182"/>
                <a:gd name="T33" fmla="*/ 0 h 189"/>
                <a:gd name="T34" fmla="*/ 0 w 182"/>
                <a:gd name="T35" fmla="*/ 0 h 189"/>
                <a:gd name="T36" fmla="*/ 0 w 182"/>
                <a:gd name="T37" fmla="*/ 0 h 189"/>
                <a:gd name="T38" fmla="*/ 0 w 182"/>
                <a:gd name="T39" fmla="*/ 0 h 189"/>
                <a:gd name="T40" fmla="*/ 0 w 182"/>
                <a:gd name="T41" fmla="*/ 0 h 189"/>
                <a:gd name="T42" fmla="*/ 0 w 182"/>
                <a:gd name="T43" fmla="*/ 0 h 189"/>
                <a:gd name="T44" fmla="*/ 0 w 182"/>
                <a:gd name="T45" fmla="*/ 0 h 189"/>
                <a:gd name="T46" fmla="*/ 0 w 182"/>
                <a:gd name="T47" fmla="*/ 0 h 189"/>
                <a:gd name="T48" fmla="*/ 0 w 182"/>
                <a:gd name="T49" fmla="*/ 0 h 189"/>
                <a:gd name="T50" fmla="*/ 0 w 182"/>
                <a:gd name="T51" fmla="*/ 0 h 189"/>
                <a:gd name="T52" fmla="*/ 0 w 182"/>
                <a:gd name="T53" fmla="*/ 0 h 189"/>
                <a:gd name="T54" fmla="*/ 0 w 182"/>
                <a:gd name="T55" fmla="*/ 0 h 189"/>
                <a:gd name="T56" fmla="*/ 0 w 182"/>
                <a:gd name="T57" fmla="*/ 0 h 189"/>
                <a:gd name="T58" fmla="*/ 0 w 182"/>
                <a:gd name="T59" fmla="*/ 0 h 189"/>
                <a:gd name="T60" fmla="*/ 0 w 182"/>
                <a:gd name="T61" fmla="*/ 0 h 189"/>
                <a:gd name="T62" fmla="*/ 0 w 182"/>
                <a:gd name="T63" fmla="*/ 0 h 189"/>
                <a:gd name="T64" fmla="*/ 0 w 182"/>
                <a:gd name="T65" fmla="*/ 0 h 189"/>
                <a:gd name="T66" fmla="*/ 0 w 182"/>
                <a:gd name="T67" fmla="*/ 0 h 189"/>
                <a:gd name="T68" fmla="*/ 0 w 182"/>
                <a:gd name="T69" fmla="*/ 0 h 189"/>
                <a:gd name="T70" fmla="*/ 0 w 182"/>
                <a:gd name="T71" fmla="*/ 0 h 189"/>
                <a:gd name="T72" fmla="*/ 0 w 182"/>
                <a:gd name="T73" fmla="*/ 0 h 189"/>
                <a:gd name="T74" fmla="*/ 0 w 182"/>
                <a:gd name="T75" fmla="*/ 0 h 189"/>
                <a:gd name="T76" fmla="*/ 0 w 182"/>
                <a:gd name="T77" fmla="*/ 0 h 189"/>
                <a:gd name="T78" fmla="*/ 0 w 182"/>
                <a:gd name="T79" fmla="*/ 0 h 189"/>
                <a:gd name="T80" fmla="*/ 0 w 182"/>
                <a:gd name="T81" fmla="*/ 0 h 189"/>
                <a:gd name="T82" fmla="*/ 0 w 182"/>
                <a:gd name="T83" fmla="*/ 0 h 189"/>
                <a:gd name="T84" fmla="*/ 0 w 182"/>
                <a:gd name="T85" fmla="*/ 0 h 189"/>
                <a:gd name="T86" fmla="*/ 0 w 182"/>
                <a:gd name="T87" fmla="*/ 0 h 189"/>
                <a:gd name="T88" fmla="*/ 0 w 182"/>
                <a:gd name="T89" fmla="*/ 0 h 189"/>
                <a:gd name="T90" fmla="*/ 0 w 182"/>
                <a:gd name="T91" fmla="*/ 0 h 189"/>
                <a:gd name="T92" fmla="*/ 0 w 182"/>
                <a:gd name="T93" fmla="*/ 0 h 189"/>
                <a:gd name="T94" fmla="*/ 0 w 182"/>
                <a:gd name="T95" fmla="*/ 0 h 189"/>
                <a:gd name="T96" fmla="*/ 0 w 182"/>
                <a:gd name="T97" fmla="*/ 0 h 1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82" h="189">
                  <a:moveTo>
                    <a:pt x="134" y="189"/>
                  </a:moveTo>
                  <a:lnTo>
                    <a:pt x="134" y="82"/>
                  </a:lnTo>
                  <a:lnTo>
                    <a:pt x="132" y="71"/>
                  </a:lnTo>
                  <a:lnTo>
                    <a:pt x="131" y="61"/>
                  </a:lnTo>
                  <a:lnTo>
                    <a:pt x="128" y="53"/>
                  </a:lnTo>
                  <a:lnTo>
                    <a:pt x="123" y="48"/>
                  </a:lnTo>
                  <a:lnTo>
                    <a:pt x="118" y="43"/>
                  </a:lnTo>
                  <a:lnTo>
                    <a:pt x="110" y="40"/>
                  </a:lnTo>
                  <a:lnTo>
                    <a:pt x="101" y="37"/>
                  </a:lnTo>
                  <a:lnTo>
                    <a:pt x="90" y="36"/>
                  </a:lnTo>
                  <a:lnTo>
                    <a:pt x="84" y="36"/>
                  </a:lnTo>
                  <a:lnTo>
                    <a:pt x="79" y="37"/>
                  </a:lnTo>
                  <a:lnTo>
                    <a:pt x="73" y="40"/>
                  </a:lnTo>
                  <a:lnTo>
                    <a:pt x="67" y="42"/>
                  </a:lnTo>
                  <a:lnTo>
                    <a:pt x="62" y="44"/>
                  </a:lnTo>
                  <a:lnTo>
                    <a:pt x="56" y="48"/>
                  </a:lnTo>
                  <a:lnTo>
                    <a:pt x="52" y="51"/>
                  </a:lnTo>
                  <a:lnTo>
                    <a:pt x="48" y="55"/>
                  </a:lnTo>
                  <a:lnTo>
                    <a:pt x="48" y="189"/>
                  </a:lnTo>
                  <a:lnTo>
                    <a:pt x="0" y="189"/>
                  </a:lnTo>
                  <a:lnTo>
                    <a:pt x="0" y="4"/>
                  </a:lnTo>
                  <a:lnTo>
                    <a:pt x="35" y="4"/>
                  </a:lnTo>
                  <a:lnTo>
                    <a:pt x="44" y="21"/>
                  </a:lnTo>
                  <a:lnTo>
                    <a:pt x="49" y="16"/>
                  </a:lnTo>
                  <a:lnTo>
                    <a:pt x="55" y="12"/>
                  </a:lnTo>
                  <a:lnTo>
                    <a:pt x="62" y="8"/>
                  </a:lnTo>
                  <a:lnTo>
                    <a:pt x="69" y="5"/>
                  </a:lnTo>
                  <a:lnTo>
                    <a:pt x="76" y="3"/>
                  </a:lnTo>
                  <a:lnTo>
                    <a:pt x="84" y="2"/>
                  </a:lnTo>
                  <a:lnTo>
                    <a:pt x="93" y="0"/>
                  </a:lnTo>
                  <a:lnTo>
                    <a:pt x="102" y="0"/>
                  </a:lnTo>
                  <a:lnTo>
                    <a:pt x="111" y="0"/>
                  </a:lnTo>
                  <a:lnTo>
                    <a:pt x="120" y="2"/>
                  </a:lnTo>
                  <a:lnTo>
                    <a:pt x="128" y="3"/>
                  </a:lnTo>
                  <a:lnTo>
                    <a:pt x="136" y="5"/>
                  </a:lnTo>
                  <a:lnTo>
                    <a:pt x="143" y="8"/>
                  </a:lnTo>
                  <a:lnTo>
                    <a:pt x="149" y="12"/>
                  </a:lnTo>
                  <a:lnTo>
                    <a:pt x="155" y="15"/>
                  </a:lnTo>
                  <a:lnTo>
                    <a:pt x="161" y="20"/>
                  </a:lnTo>
                  <a:lnTo>
                    <a:pt x="166" y="25"/>
                  </a:lnTo>
                  <a:lnTo>
                    <a:pt x="169" y="31"/>
                  </a:lnTo>
                  <a:lnTo>
                    <a:pt x="174" y="37"/>
                  </a:lnTo>
                  <a:lnTo>
                    <a:pt x="176" y="44"/>
                  </a:lnTo>
                  <a:lnTo>
                    <a:pt x="178" y="51"/>
                  </a:lnTo>
                  <a:lnTo>
                    <a:pt x="181" y="59"/>
                  </a:lnTo>
                  <a:lnTo>
                    <a:pt x="182" y="67"/>
                  </a:lnTo>
                  <a:lnTo>
                    <a:pt x="182" y="76"/>
                  </a:lnTo>
                  <a:lnTo>
                    <a:pt x="182" y="189"/>
                  </a:lnTo>
                  <a:lnTo>
                    <a:pt x="134" y="18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58" name="Freeform 40">
              <a:extLst>
                <a:ext uri="{FF2B5EF4-FFF2-40B4-BE49-F238E27FC236}">
                  <a16:creationId xmlns:a16="http://schemas.microsoft.com/office/drawing/2014/main" id="{E091BF18-38B3-EC2B-DFAC-18E7538C37FC}"/>
                </a:ext>
              </a:extLst>
            </p:cNvPr>
            <p:cNvSpPr>
              <a:spLocks noEditPoints="1"/>
            </p:cNvSpPr>
            <p:nvPr/>
          </p:nvSpPr>
          <p:spPr bwMode="auto">
            <a:xfrm>
              <a:off x="3176" y="2485"/>
              <a:ext cx="68" cy="66"/>
            </a:xfrm>
            <a:custGeom>
              <a:avLst/>
              <a:gdLst>
                <a:gd name="T0" fmla="*/ 0 w 203"/>
                <a:gd name="T1" fmla="*/ 0 h 192"/>
                <a:gd name="T2" fmla="*/ 0 w 203"/>
                <a:gd name="T3" fmla="*/ 0 h 192"/>
                <a:gd name="T4" fmla="*/ 0 w 203"/>
                <a:gd name="T5" fmla="*/ 0 h 192"/>
                <a:gd name="T6" fmla="*/ 0 w 203"/>
                <a:gd name="T7" fmla="*/ 0 h 192"/>
                <a:gd name="T8" fmla="*/ 0 w 203"/>
                <a:gd name="T9" fmla="*/ 0 h 192"/>
                <a:gd name="T10" fmla="*/ 0 w 203"/>
                <a:gd name="T11" fmla="*/ 0 h 192"/>
                <a:gd name="T12" fmla="*/ 0 w 203"/>
                <a:gd name="T13" fmla="*/ 0 h 192"/>
                <a:gd name="T14" fmla="*/ 0 w 203"/>
                <a:gd name="T15" fmla="*/ 0 h 192"/>
                <a:gd name="T16" fmla="*/ 0 w 203"/>
                <a:gd name="T17" fmla="*/ 0 h 192"/>
                <a:gd name="T18" fmla="*/ 0 w 203"/>
                <a:gd name="T19" fmla="*/ 0 h 192"/>
                <a:gd name="T20" fmla="*/ 0 w 203"/>
                <a:gd name="T21" fmla="*/ 0 h 192"/>
                <a:gd name="T22" fmla="*/ 0 w 203"/>
                <a:gd name="T23" fmla="*/ 0 h 192"/>
                <a:gd name="T24" fmla="*/ 0 w 203"/>
                <a:gd name="T25" fmla="*/ 0 h 192"/>
                <a:gd name="T26" fmla="*/ 0 w 203"/>
                <a:gd name="T27" fmla="*/ 0 h 192"/>
                <a:gd name="T28" fmla="*/ 0 w 203"/>
                <a:gd name="T29" fmla="*/ 0 h 192"/>
                <a:gd name="T30" fmla="*/ 0 w 203"/>
                <a:gd name="T31" fmla="*/ 0 h 192"/>
                <a:gd name="T32" fmla="*/ 0 w 203"/>
                <a:gd name="T33" fmla="*/ 0 h 192"/>
                <a:gd name="T34" fmla="*/ 0 w 203"/>
                <a:gd name="T35" fmla="*/ 0 h 192"/>
                <a:gd name="T36" fmla="*/ 0 w 203"/>
                <a:gd name="T37" fmla="*/ 0 h 192"/>
                <a:gd name="T38" fmla="*/ 0 w 203"/>
                <a:gd name="T39" fmla="*/ 0 h 192"/>
                <a:gd name="T40" fmla="*/ 0 w 203"/>
                <a:gd name="T41" fmla="*/ 0 h 192"/>
                <a:gd name="T42" fmla="*/ 0 w 203"/>
                <a:gd name="T43" fmla="*/ 0 h 192"/>
                <a:gd name="T44" fmla="*/ 0 w 203"/>
                <a:gd name="T45" fmla="*/ 0 h 192"/>
                <a:gd name="T46" fmla="*/ 0 w 203"/>
                <a:gd name="T47" fmla="*/ 0 h 192"/>
                <a:gd name="T48" fmla="*/ 0 w 203"/>
                <a:gd name="T49" fmla="*/ 0 h 192"/>
                <a:gd name="T50" fmla="*/ 0 w 203"/>
                <a:gd name="T51" fmla="*/ 0 h 192"/>
                <a:gd name="T52" fmla="*/ 0 w 203"/>
                <a:gd name="T53" fmla="*/ 0 h 192"/>
                <a:gd name="T54" fmla="*/ 0 w 203"/>
                <a:gd name="T55" fmla="*/ 0 h 192"/>
                <a:gd name="T56" fmla="*/ 0 w 203"/>
                <a:gd name="T57" fmla="*/ 0 h 192"/>
                <a:gd name="T58" fmla="*/ 0 w 203"/>
                <a:gd name="T59" fmla="*/ 0 h 192"/>
                <a:gd name="T60" fmla="*/ 0 w 203"/>
                <a:gd name="T61" fmla="*/ 0 h 192"/>
                <a:gd name="T62" fmla="*/ 0 w 203"/>
                <a:gd name="T63" fmla="*/ 0 h 192"/>
                <a:gd name="T64" fmla="*/ 0 w 203"/>
                <a:gd name="T65" fmla="*/ 0 h 192"/>
                <a:gd name="T66" fmla="*/ 0 w 203"/>
                <a:gd name="T67" fmla="*/ 0 h 192"/>
                <a:gd name="T68" fmla="*/ 0 w 203"/>
                <a:gd name="T69" fmla="*/ 0 h 192"/>
                <a:gd name="T70" fmla="*/ 0 w 203"/>
                <a:gd name="T71" fmla="*/ 0 h 192"/>
                <a:gd name="T72" fmla="*/ 0 w 203"/>
                <a:gd name="T73" fmla="*/ 0 h 192"/>
                <a:gd name="T74" fmla="*/ 0 w 203"/>
                <a:gd name="T75" fmla="*/ 0 h 192"/>
                <a:gd name="T76" fmla="*/ 0 w 203"/>
                <a:gd name="T77" fmla="*/ 0 h 192"/>
                <a:gd name="T78" fmla="*/ 0 w 203"/>
                <a:gd name="T79" fmla="*/ 0 h 192"/>
                <a:gd name="T80" fmla="*/ 0 w 203"/>
                <a:gd name="T81" fmla="*/ 0 h 192"/>
                <a:gd name="T82" fmla="*/ 0 w 203"/>
                <a:gd name="T83" fmla="*/ 0 h 192"/>
                <a:gd name="T84" fmla="*/ 0 w 203"/>
                <a:gd name="T85" fmla="*/ 0 h 192"/>
                <a:gd name="T86" fmla="*/ 0 w 203"/>
                <a:gd name="T87" fmla="*/ 0 h 192"/>
                <a:gd name="T88" fmla="*/ 0 w 203"/>
                <a:gd name="T89" fmla="*/ 0 h 192"/>
                <a:gd name="T90" fmla="*/ 0 w 203"/>
                <a:gd name="T91" fmla="*/ 0 h 1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03" h="192">
                  <a:moveTo>
                    <a:pt x="199" y="109"/>
                  </a:moveTo>
                  <a:lnTo>
                    <a:pt x="51" y="109"/>
                  </a:lnTo>
                  <a:lnTo>
                    <a:pt x="52" y="121"/>
                  </a:lnTo>
                  <a:lnTo>
                    <a:pt x="55" y="129"/>
                  </a:lnTo>
                  <a:lnTo>
                    <a:pt x="61" y="137"/>
                  </a:lnTo>
                  <a:lnTo>
                    <a:pt x="67" y="144"/>
                  </a:lnTo>
                  <a:lnTo>
                    <a:pt x="76" y="150"/>
                  </a:lnTo>
                  <a:lnTo>
                    <a:pt x="85" y="153"/>
                  </a:lnTo>
                  <a:lnTo>
                    <a:pt x="97" y="155"/>
                  </a:lnTo>
                  <a:lnTo>
                    <a:pt x="110" y="156"/>
                  </a:lnTo>
                  <a:lnTo>
                    <a:pt x="126" y="155"/>
                  </a:lnTo>
                  <a:lnTo>
                    <a:pt x="139" y="153"/>
                  </a:lnTo>
                  <a:lnTo>
                    <a:pt x="145" y="151"/>
                  </a:lnTo>
                  <a:lnTo>
                    <a:pt x="150" y="147"/>
                  </a:lnTo>
                  <a:lnTo>
                    <a:pt x="155" y="145"/>
                  </a:lnTo>
                  <a:lnTo>
                    <a:pt x="161" y="141"/>
                  </a:lnTo>
                  <a:lnTo>
                    <a:pt x="178" y="174"/>
                  </a:lnTo>
                  <a:lnTo>
                    <a:pt x="172" y="179"/>
                  </a:lnTo>
                  <a:lnTo>
                    <a:pt x="165" y="182"/>
                  </a:lnTo>
                  <a:lnTo>
                    <a:pt x="156" y="186"/>
                  </a:lnTo>
                  <a:lnTo>
                    <a:pt x="147" y="188"/>
                  </a:lnTo>
                  <a:lnTo>
                    <a:pt x="137" y="190"/>
                  </a:lnTo>
                  <a:lnTo>
                    <a:pt x="126" y="191"/>
                  </a:lnTo>
                  <a:lnTo>
                    <a:pt x="115" y="192"/>
                  </a:lnTo>
                  <a:lnTo>
                    <a:pt x="102" y="192"/>
                  </a:lnTo>
                  <a:lnTo>
                    <a:pt x="91" y="192"/>
                  </a:lnTo>
                  <a:lnTo>
                    <a:pt x="80" y="191"/>
                  </a:lnTo>
                  <a:lnTo>
                    <a:pt x="70" y="189"/>
                  </a:lnTo>
                  <a:lnTo>
                    <a:pt x="60" y="187"/>
                  </a:lnTo>
                  <a:lnTo>
                    <a:pt x="51" y="183"/>
                  </a:lnTo>
                  <a:lnTo>
                    <a:pt x="43" y="179"/>
                  </a:lnTo>
                  <a:lnTo>
                    <a:pt x="35" y="173"/>
                  </a:lnTo>
                  <a:lnTo>
                    <a:pt x="27" y="168"/>
                  </a:lnTo>
                  <a:lnTo>
                    <a:pt x="21" y="161"/>
                  </a:lnTo>
                  <a:lnTo>
                    <a:pt x="16" y="154"/>
                  </a:lnTo>
                  <a:lnTo>
                    <a:pt x="10" y="146"/>
                  </a:lnTo>
                  <a:lnTo>
                    <a:pt x="7" y="138"/>
                  </a:lnTo>
                  <a:lnTo>
                    <a:pt x="3" y="129"/>
                  </a:lnTo>
                  <a:lnTo>
                    <a:pt x="1" y="119"/>
                  </a:lnTo>
                  <a:lnTo>
                    <a:pt x="0" y="109"/>
                  </a:lnTo>
                  <a:lnTo>
                    <a:pt x="0" y="98"/>
                  </a:lnTo>
                  <a:lnTo>
                    <a:pt x="0" y="88"/>
                  </a:lnTo>
                  <a:lnTo>
                    <a:pt x="1" y="78"/>
                  </a:lnTo>
                  <a:lnTo>
                    <a:pt x="3" y="68"/>
                  </a:lnTo>
                  <a:lnTo>
                    <a:pt x="7" y="59"/>
                  </a:lnTo>
                  <a:lnTo>
                    <a:pt x="11" y="50"/>
                  </a:lnTo>
                  <a:lnTo>
                    <a:pt x="17" y="42"/>
                  </a:lnTo>
                  <a:lnTo>
                    <a:pt x="23" y="34"/>
                  </a:lnTo>
                  <a:lnTo>
                    <a:pt x="30" y="27"/>
                  </a:lnTo>
                  <a:lnTo>
                    <a:pt x="38" y="21"/>
                  </a:lnTo>
                  <a:lnTo>
                    <a:pt x="46" y="15"/>
                  </a:lnTo>
                  <a:lnTo>
                    <a:pt x="55" y="11"/>
                  </a:lnTo>
                  <a:lnTo>
                    <a:pt x="63" y="7"/>
                  </a:lnTo>
                  <a:lnTo>
                    <a:pt x="73" y="4"/>
                  </a:lnTo>
                  <a:lnTo>
                    <a:pt x="82" y="2"/>
                  </a:lnTo>
                  <a:lnTo>
                    <a:pt x="92" y="0"/>
                  </a:lnTo>
                  <a:lnTo>
                    <a:pt x="103" y="0"/>
                  </a:lnTo>
                  <a:lnTo>
                    <a:pt x="113" y="0"/>
                  </a:lnTo>
                  <a:lnTo>
                    <a:pt x="125" y="2"/>
                  </a:lnTo>
                  <a:lnTo>
                    <a:pt x="135" y="4"/>
                  </a:lnTo>
                  <a:lnTo>
                    <a:pt x="144" y="6"/>
                  </a:lnTo>
                  <a:lnTo>
                    <a:pt x="153" y="9"/>
                  </a:lnTo>
                  <a:lnTo>
                    <a:pt x="161" y="14"/>
                  </a:lnTo>
                  <a:lnTo>
                    <a:pt x="168" y="18"/>
                  </a:lnTo>
                  <a:lnTo>
                    <a:pt x="175" y="24"/>
                  </a:lnTo>
                  <a:lnTo>
                    <a:pt x="182" y="31"/>
                  </a:lnTo>
                  <a:lnTo>
                    <a:pt x="187" y="37"/>
                  </a:lnTo>
                  <a:lnTo>
                    <a:pt x="192" y="44"/>
                  </a:lnTo>
                  <a:lnTo>
                    <a:pt x="195" y="52"/>
                  </a:lnTo>
                  <a:lnTo>
                    <a:pt x="199" y="60"/>
                  </a:lnTo>
                  <a:lnTo>
                    <a:pt x="201" y="68"/>
                  </a:lnTo>
                  <a:lnTo>
                    <a:pt x="202" y="77"/>
                  </a:lnTo>
                  <a:lnTo>
                    <a:pt x="203" y="86"/>
                  </a:lnTo>
                  <a:lnTo>
                    <a:pt x="202" y="96"/>
                  </a:lnTo>
                  <a:lnTo>
                    <a:pt x="199" y="109"/>
                  </a:lnTo>
                  <a:close/>
                  <a:moveTo>
                    <a:pt x="52" y="77"/>
                  </a:moveTo>
                  <a:lnTo>
                    <a:pt x="154" y="77"/>
                  </a:lnTo>
                  <a:lnTo>
                    <a:pt x="153" y="68"/>
                  </a:lnTo>
                  <a:lnTo>
                    <a:pt x="149" y="60"/>
                  </a:lnTo>
                  <a:lnTo>
                    <a:pt x="145" y="52"/>
                  </a:lnTo>
                  <a:lnTo>
                    <a:pt x="139" y="46"/>
                  </a:lnTo>
                  <a:lnTo>
                    <a:pt x="132" y="42"/>
                  </a:lnTo>
                  <a:lnTo>
                    <a:pt x="124" y="39"/>
                  </a:lnTo>
                  <a:lnTo>
                    <a:pt x="115" y="37"/>
                  </a:lnTo>
                  <a:lnTo>
                    <a:pt x="103" y="36"/>
                  </a:lnTo>
                  <a:lnTo>
                    <a:pt x="94" y="37"/>
                  </a:lnTo>
                  <a:lnTo>
                    <a:pt x="85" y="39"/>
                  </a:lnTo>
                  <a:lnTo>
                    <a:pt x="78" y="42"/>
                  </a:lnTo>
                  <a:lnTo>
                    <a:pt x="70" y="46"/>
                  </a:lnTo>
                  <a:lnTo>
                    <a:pt x="64" y="52"/>
                  </a:lnTo>
                  <a:lnTo>
                    <a:pt x="60" y="60"/>
                  </a:lnTo>
                  <a:lnTo>
                    <a:pt x="55" y="68"/>
                  </a:lnTo>
                  <a:lnTo>
                    <a:pt x="52" y="77"/>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59" name="Freeform 41">
              <a:extLst>
                <a:ext uri="{FF2B5EF4-FFF2-40B4-BE49-F238E27FC236}">
                  <a16:creationId xmlns:a16="http://schemas.microsoft.com/office/drawing/2014/main" id="{A3DE75B1-877C-FDB8-0DD8-738CF46335C6}"/>
                </a:ext>
              </a:extLst>
            </p:cNvPr>
            <p:cNvSpPr>
              <a:spLocks/>
            </p:cNvSpPr>
            <p:nvPr/>
          </p:nvSpPr>
          <p:spPr bwMode="auto">
            <a:xfrm>
              <a:off x="3257" y="2485"/>
              <a:ext cx="47" cy="63"/>
            </a:xfrm>
            <a:custGeom>
              <a:avLst/>
              <a:gdLst>
                <a:gd name="T0" fmla="*/ 0 w 141"/>
                <a:gd name="T1" fmla="*/ 0 h 189"/>
                <a:gd name="T2" fmla="*/ 0 w 141"/>
                <a:gd name="T3" fmla="*/ 0 h 189"/>
                <a:gd name="T4" fmla="*/ 0 w 141"/>
                <a:gd name="T5" fmla="*/ 0 h 189"/>
                <a:gd name="T6" fmla="*/ 0 w 141"/>
                <a:gd name="T7" fmla="*/ 0 h 189"/>
                <a:gd name="T8" fmla="*/ 0 w 141"/>
                <a:gd name="T9" fmla="*/ 0 h 189"/>
                <a:gd name="T10" fmla="*/ 0 w 141"/>
                <a:gd name="T11" fmla="*/ 0 h 189"/>
                <a:gd name="T12" fmla="*/ 0 w 141"/>
                <a:gd name="T13" fmla="*/ 0 h 189"/>
                <a:gd name="T14" fmla="*/ 0 w 141"/>
                <a:gd name="T15" fmla="*/ 0 h 189"/>
                <a:gd name="T16" fmla="*/ 0 w 141"/>
                <a:gd name="T17" fmla="*/ 0 h 189"/>
                <a:gd name="T18" fmla="*/ 0 w 141"/>
                <a:gd name="T19" fmla="*/ 0 h 189"/>
                <a:gd name="T20" fmla="*/ 0 w 141"/>
                <a:gd name="T21" fmla="*/ 0 h 189"/>
                <a:gd name="T22" fmla="*/ 0 w 141"/>
                <a:gd name="T23" fmla="*/ 0 h 189"/>
                <a:gd name="T24" fmla="*/ 0 w 141"/>
                <a:gd name="T25" fmla="*/ 0 h 189"/>
                <a:gd name="T26" fmla="*/ 0 w 141"/>
                <a:gd name="T27" fmla="*/ 0 h 189"/>
                <a:gd name="T28" fmla="*/ 0 w 141"/>
                <a:gd name="T29" fmla="*/ 0 h 189"/>
                <a:gd name="T30" fmla="*/ 0 w 141"/>
                <a:gd name="T31" fmla="*/ 0 h 189"/>
                <a:gd name="T32" fmla="*/ 0 w 141"/>
                <a:gd name="T33" fmla="*/ 0 h 189"/>
                <a:gd name="T34" fmla="*/ 0 w 141"/>
                <a:gd name="T35" fmla="*/ 0 h 189"/>
                <a:gd name="T36" fmla="*/ 0 w 141"/>
                <a:gd name="T37" fmla="*/ 0 h 189"/>
                <a:gd name="T38" fmla="*/ 0 w 141"/>
                <a:gd name="T39" fmla="*/ 0 h 189"/>
                <a:gd name="T40" fmla="*/ 0 w 141"/>
                <a:gd name="T41" fmla="*/ 0 h 189"/>
                <a:gd name="T42" fmla="*/ 0 w 141"/>
                <a:gd name="T43" fmla="*/ 0 h 189"/>
                <a:gd name="T44" fmla="*/ 0 w 141"/>
                <a:gd name="T45" fmla="*/ 0 h 189"/>
                <a:gd name="T46" fmla="*/ 0 w 141"/>
                <a:gd name="T47" fmla="*/ 0 h 189"/>
                <a:gd name="T48" fmla="*/ 0 w 141"/>
                <a:gd name="T49" fmla="*/ 0 h 189"/>
                <a:gd name="T50" fmla="*/ 0 w 141"/>
                <a:gd name="T51" fmla="*/ 0 h 189"/>
                <a:gd name="T52" fmla="*/ 0 w 141"/>
                <a:gd name="T53" fmla="*/ 0 h 189"/>
                <a:gd name="T54" fmla="*/ 0 w 141"/>
                <a:gd name="T55" fmla="*/ 0 h 189"/>
                <a:gd name="T56" fmla="*/ 0 w 141"/>
                <a:gd name="T57" fmla="*/ 0 h 189"/>
                <a:gd name="T58" fmla="*/ 0 w 141"/>
                <a:gd name="T59" fmla="*/ 0 h 189"/>
                <a:gd name="T60" fmla="*/ 0 w 141"/>
                <a:gd name="T61" fmla="*/ 0 h 1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41" h="189">
                  <a:moveTo>
                    <a:pt x="120" y="44"/>
                  </a:moveTo>
                  <a:lnTo>
                    <a:pt x="114" y="41"/>
                  </a:lnTo>
                  <a:lnTo>
                    <a:pt x="107" y="39"/>
                  </a:lnTo>
                  <a:lnTo>
                    <a:pt x="99" y="37"/>
                  </a:lnTo>
                  <a:lnTo>
                    <a:pt x="92" y="36"/>
                  </a:lnTo>
                  <a:lnTo>
                    <a:pt x="83" y="37"/>
                  </a:lnTo>
                  <a:lnTo>
                    <a:pt x="75" y="40"/>
                  </a:lnTo>
                  <a:lnTo>
                    <a:pt x="69" y="44"/>
                  </a:lnTo>
                  <a:lnTo>
                    <a:pt x="62" y="50"/>
                  </a:lnTo>
                  <a:lnTo>
                    <a:pt x="56" y="58"/>
                  </a:lnTo>
                  <a:lnTo>
                    <a:pt x="52" y="66"/>
                  </a:lnTo>
                  <a:lnTo>
                    <a:pt x="50" y="75"/>
                  </a:lnTo>
                  <a:lnTo>
                    <a:pt x="49" y="83"/>
                  </a:lnTo>
                  <a:lnTo>
                    <a:pt x="49" y="189"/>
                  </a:lnTo>
                  <a:lnTo>
                    <a:pt x="0" y="189"/>
                  </a:lnTo>
                  <a:lnTo>
                    <a:pt x="0" y="4"/>
                  </a:lnTo>
                  <a:lnTo>
                    <a:pt x="49" y="4"/>
                  </a:lnTo>
                  <a:lnTo>
                    <a:pt x="49" y="21"/>
                  </a:lnTo>
                  <a:lnTo>
                    <a:pt x="54" y="16"/>
                  </a:lnTo>
                  <a:lnTo>
                    <a:pt x="60" y="12"/>
                  </a:lnTo>
                  <a:lnTo>
                    <a:pt x="66" y="8"/>
                  </a:lnTo>
                  <a:lnTo>
                    <a:pt x="72" y="5"/>
                  </a:lnTo>
                  <a:lnTo>
                    <a:pt x="80" y="3"/>
                  </a:lnTo>
                  <a:lnTo>
                    <a:pt x="87" y="2"/>
                  </a:lnTo>
                  <a:lnTo>
                    <a:pt x="95" y="0"/>
                  </a:lnTo>
                  <a:lnTo>
                    <a:pt x="102" y="0"/>
                  </a:lnTo>
                  <a:lnTo>
                    <a:pt x="115" y="0"/>
                  </a:lnTo>
                  <a:lnTo>
                    <a:pt x="125" y="2"/>
                  </a:lnTo>
                  <a:lnTo>
                    <a:pt x="134" y="4"/>
                  </a:lnTo>
                  <a:lnTo>
                    <a:pt x="141" y="7"/>
                  </a:lnTo>
                  <a:lnTo>
                    <a:pt x="120" y="44"/>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60" name="Freeform 42">
              <a:extLst>
                <a:ext uri="{FF2B5EF4-FFF2-40B4-BE49-F238E27FC236}">
                  <a16:creationId xmlns:a16="http://schemas.microsoft.com/office/drawing/2014/main" id="{1717065A-944B-2354-4BFE-72D4AD29E2D0}"/>
                </a:ext>
              </a:extLst>
            </p:cNvPr>
            <p:cNvSpPr>
              <a:spLocks noEditPoints="1"/>
            </p:cNvSpPr>
            <p:nvPr/>
          </p:nvSpPr>
          <p:spPr bwMode="auto">
            <a:xfrm>
              <a:off x="3308" y="2481"/>
              <a:ext cx="61" cy="91"/>
            </a:xfrm>
            <a:custGeom>
              <a:avLst/>
              <a:gdLst>
                <a:gd name="T0" fmla="*/ 0 w 184"/>
                <a:gd name="T1" fmla="*/ 0 h 273"/>
                <a:gd name="T2" fmla="*/ 0 w 184"/>
                <a:gd name="T3" fmla="*/ 0 h 273"/>
                <a:gd name="T4" fmla="*/ 0 w 184"/>
                <a:gd name="T5" fmla="*/ 0 h 273"/>
                <a:gd name="T6" fmla="*/ 0 w 184"/>
                <a:gd name="T7" fmla="*/ 0 h 273"/>
                <a:gd name="T8" fmla="*/ 0 w 184"/>
                <a:gd name="T9" fmla="*/ 0 h 273"/>
                <a:gd name="T10" fmla="*/ 0 w 184"/>
                <a:gd name="T11" fmla="*/ 0 h 273"/>
                <a:gd name="T12" fmla="*/ 0 w 184"/>
                <a:gd name="T13" fmla="*/ 0 h 273"/>
                <a:gd name="T14" fmla="*/ 0 w 184"/>
                <a:gd name="T15" fmla="*/ 0 h 273"/>
                <a:gd name="T16" fmla="*/ 0 w 184"/>
                <a:gd name="T17" fmla="*/ 0 h 273"/>
                <a:gd name="T18" fmla="*/ 0 w 184"/>
                <a:gd name="T19" fmla="*/ 0 h 273"/>
                <a:gd name="T20" fmla="*/ 0 w 184"/>
                <a:gd name="T21" fmla="*/ 0 h 273"/>
                <a:gd name="T22" fmla="*/ 0 w 184"/>
                <a:gd name="T23" fmla="*/ 0 h 273"/>
                <a:gd name="T24" fmla="*/ 0 w 184"/>
                <a:gd name="T25" fmla="*/ 0 h 273"/>
                <a:gd name="T26" fmla="*/ 0 w 184"/>
                <a:gd name="T27" fmla="*/ 0 h 273"/>
                <a:gd name="T28" fmla="*/ 0 w 184"/>
                <a:gd name="T29" fmla="*/ 0 h 273"/>
                <a:gd name="T30" fmla="*/ 0 w 184"/>
                <a:gd name="T31" fmla="*/ 0 h 273"/>
                <a:gd name="T32" fmla="*/ 0 w 184"/>
                <a:gd name="T33" fmla="*/ 0 h 273"/>
                <a:gd name="T34" fmla="*/ 0 w 184"/>
                <a:gd name="T35" fmla="*/ 0 h 273"/>
                <a:gd name="T36" fmla="*/ 0 w 184"/>
                <a:gd name="T37" fmla="*/ 0 h 273"/>
                <a:gd name="T38" fmla="*/ 0 w 184"/>
                <a:gd name="T39" fmla="*/ 0 h 273"/>
                <a:gd name="T40" fmla="*/ 0 w 184"/>
                <a:gd name="T41" fmla="*/ 0 h 273"/>
                <a:gd name="T42" fmla="*/ 0 w 184"/>
                <a:gd name="T43" fmla="*/ 0 h 273"/>
                <a:gd name="T44" fmla="*/ 0 w 184"/>
                <a:gd name="T45" fmla="*/ 0 h 273"/>
                <a:gd name="T46" fmla="*/ 0 w 184"/>
                <a:gd name="T47" fmla="*/ 0 h 273"/>
                <a:gd name="T48" fmla="*/ 0 w 184"/>
                <a:gd name="T49" fmla="*/ 0 h 273"/>
                <a:gd name="T50" fmla="*/ 0 w 184"/>
                <a:gd name="T51" fmla="*/ 0 h 273"/>
                <a:gd name="T52" fmla="*/ 0 w 184"/>
                <a:gd name="T53" fmla="*/ 0 h 273"/>
                <a:gd name="T54" fmla="*/ 0 w 184"/>
                <a:gd name="T55" fmla="*/ 0 h 273"/>
                <a:gd name="T56" fmla="*/ 0 w 184"/>
                <a:gd name="T57" fmla="*/ 0 h 273"/>
                <a:gd name="T58" fmla="*/ 0 w 184"/>
                <a:gd name="T59" fmla="*/ 0 h 273"/>
                <a:gd name="T60" fmla="*/ 0 w 184"/>
                <a:gd name="T61" fmla="*/ 0 h 273"/>
                <a:gd name="T62" fmla="*/ 0 w 184"/>
                <a:gd name="T63" fmla="*/ 0 h 273"/>
                <a:gd name="T64" fmla="*/ 0 w 184"/>
                <a:gd name="T65" fmla="*/ 0 h 273"/>
                <a:gd name="T66" fmla="*/ 0 w 184"/>
                <a:gd name="T67" fmla="*/ 0 h 273"/>
                <a:gd name="T68" fmla="*/ 0 w 184"/>
                <a:gd name="T69" fmla="*/ 0 h 273"/>
                <a:gd name="T70" fmla="*/ 0 w 184"/>
                <a:gd name="T71" fmla="*/ 0 h 273"/>
                <a:gd name="T72" fmla="*/ 0 w 184"/>
                <a:gd name="T73" fmla="*/ 0 h 273"/>
                <a:gd name="T74" fmla="*/ 0 w 184"/>
                <a:gd name="T75" fmla="*/ 0 h 273"/>
                <a:gd name="T76" fmla="*/ 0 w 184"/>
                <a:gd name="T77" fmla="*/ 0 h 273"/>
                <a:gd name="T78" fmla="*/ 0 w 184"/>
                <a:gd name="T79" fmla="*/ 0 h 273"/>
                <a:gd name="T80" fmla="*/ 0 w 184"/>
                <a:gd name="T81" fmla="*/ 0 h 273"/>
                <a:gd name="T82" fmla="*/ 0 w 184"/>
                <a:gd name="T83" fmla="*/ 0 h 273"/>
                <a:gd name="T84" fmla="*/ 0 w 184"/>
                <a:gd name="T85" fmla="*/ 0 h 273"/>
                <a:gd name="T86" fmla="*/ 0 w 184"/>
                <a:gd name="T87" fmla="*/ 0 h 273"/>
                <a:gd name="T88" fmla="*/ 0 w 184"/>
                <a:gd name="T89" fmla="*/ 0 h 273"/>
                <a:gd name="T90" fmla="*/ 0 w 184"/>
                <a:gd name="T91" fmla="*/ 0 h 273"/>
                <a:gd name="T92" fmla="*/ 0 w 184"/>
                <a:gd name="T93" fmla="*/ 0 h 273"/>
                <a:gd name="T94" fmla="*/ 0 w 184"/>
                <a:gd name="T95" fmla="*/ 0 h 273"/>
                <a:gd name="T96" fmla="*/ 0 w 184"/>
                <a:gd name="T97" fmla="*/ 0 h 273"/>
                <a:gd name="T98" fmla="*/ 0 w 184"/>
                <a:gd name="T99" fmla="*/ 0 h 273"/>
                <a:gd name="T100" fmla="*/ 0 w 184"/>
                <a:gd name="T101" fmla="*/ 0 h 273"/>
                <a:gd name="T102" fmla="*/ 0 w 184"/>
                <a:gd name="T103" fmla="*/ 0 h 273"/>
                <a:gd name="T104" fmla="*/ 0 w 184"/>
                <a:gd name="T105" fmla="*/ 0 h 273"/>
                <a:gd name="T106" fmla="*/ 0 w 184"/>
                <a:gd name="T107" fmla="*/ 0 h 273"/>
                <a:gd name="T108" fmla="*/ 0 w 184"/>
                <a:gd name="T109" fmla="*/ 0 h 273"/>
                <a:gd name="T110" fmla="*/ 0 w 184"/>
                <a:gd name="T111" fmla="*/ 0 h 273"/>
                <a:gd name="T112" fmla="*/ 0 w 184"/>
                <a:gd name="T113" fmla="*/ 0 h 273"/>
                <a:gd name="T114" fmla="*/ 0 w 184"/>
                <a:gd name="T115" fmla="*/ 0 h 273"/>
                <a:gd name="T116" fmla="*/ 0 w 184"/>
                <a:gd name="T117" fmla="*/ 0 h 273"/>
                <a:gd name="T118" fmla="*/ 0 w 184"/>
                <a:gd name="T119" fmla="*/ 0 h 273"/>
                <a:gd name="T120" fmla="*/ 0 w 184"/>
                <a:gd name="T121" fmla="*/ 0 h 2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4" h="273">
                  <a:moveTo>
                    <a:pt x="1" y="248"/>
                  </a:moveTo>
                  <a:lnTo>
                    <a:pt x="32" y="215"/>
                  </a:lnTo>
                  <a:lnTo>
                    <a:pt x="38" y="219"/>
                  </a:lnTo>
                  <a:lnTo>
                    <a:pt x="45" y="224"/>
                  </a:lnTo>
                  <a:lnTo>
                    <a:pt x="51" y="227"/>
                  </a:lnTo>
                  <a:lnTo>
                    <a:pt x="59" y="230"/>
                  </a:lnTo>
                  <a:lnTo>
                    <a:pt x="66" y="233"/>
                  </a:lnTo>
                  <a:lnTo>
                    <a:pt x="74" y="234"/>
                  </a:lnTo>
                  <a:lnTo>
                    <a:pt x="81" y="235"/>
                  </a:lnTo>
                  <a:lnTo>
                    <a:pt x="89" y="235"/>
                  </a:lnTo>
                  <a:lnTo>
                    <a:pt x="99" y="235"/>
                  </a:lnTo>
                  <a:lnTo>
                    <a:pt x="108" y="234"/>
                  </a:lnTo>
                  <a:lnTo>
                    <a:pt x="115" y="231"/>
                  </a:lnTo>
                  <a:lnTo>
                    <a:pt x="123" y="229"/>
                  </a:lnTo>
                  <a:lnTo>
                    <a:pt x="129" y="227"/>
                  </a:lnTo>
                  <a:lnTo>
                    <a:pt x="133" y="222"/>
                  </a:lnTo>
                  <a:lnTo>
                    <a:pt x="136" y="219"/>
                  </a:lnTo>
                  <a:lnTo>
                    <a:pt x="137" y="215"/>
                  </a:lnTo>
                  <a:lnTo>
                    <a:pt x="137" y="210"/>
                  </a:lnTo>
                  <a:lnTo>
                    <a:pt x="135" y="207"/>
                  </a:lnTo>
                  <a:lnTo>
                    <a:pt x="132" y="204"/>
                  </a:lnTo>
                  <a:lnTo>
                    <a:pt x="129" y="202"/>
                  </a:lnTo>
                  <a:lnTo>
                    <a:pt x="124" y="200"/>
                  </a:lnTo>
                  <a:lnTo>
                    <a:pt x="120" y="199"/>
                  </a:lnTo>
                  <a:lnTo>
                    <a:pt x="113" y="198"/>
                  </a:lnTo>
                  <a:lnTo>
                    <a:pt x="106" y="198"/>
                  </a:lnTo>
                  <a:lnTo>
                    <a:pt x="96" y="198"/>
                  </a:lnTo>
                  <a:lnTo>
                    <a:pt x="83" y="199"/>
                  </a:lnTo>
                  <a:lnTo>
                    <a:pt x="68" y="201"/>
                  </a:lnTo>
                  <a:lnTo>
                    <a:pt x="58" y="201"/>
                  </a:lnTo>
                  <a:lnTo>
                    <a:pt x="47" y="201"/>
                  </a:lnTo>
                  <a:lnTo>
                    <a:pt x="37" y="199"/>
                  </a:lnTo>
                  <a:lnTo>
                    <a:pt x="28" y="197"/>
                  </a:lnTo>
                  <a:lnTo>
                    <a:pt x="21" y="193"/>
                  </a:lnTo>
                  <a:lnTo>
                    <a:pt x="16" y="189"/>
                  </a:lnTo>
                  <a:lnTo>
                    <a:pt x="11" y="183"/>
                  </a:lnTo>
                  <a:lnTo>
                    <a:pt x="9" y="176"/>
                  </a:lnTo>
                  <a:lnTo>
                    <a:pt x="8" y="169"/>
                  </a:lnTo>
                  <a:lnTo>
                    <a:pt x="9" y="164"/>
                  </a:lnTo>
                  <a:lnTo>
                    <a:pt x="10" y="160"/>
                  </a:lnTo>
                  <a:lnTo>
                    <a:pt x="13" y="155"/>
                  </a:lnTo>
                  <a:lnTo>
                    <a:pt x="17" y="151"/>
                  </a:lnTo>
                  <a:lnTo>
                    <a:pt x="21" y="147"/>
                  </a:lnTo>
                  <a:lnTo>
                    <a:pt x="26" y="144"/>
                  </a:lnTo>
                  <a:lnTo>
                    <a:pt x="30" y="140"/>
                  </a:lnTo>
                  <a:lnTo>
                    <a:pt x="36" y="138"/>
                  </a:lnTo>
                  <a:lnTo>
                    <a:pt x="28" y="133"/>
                  </a:lnTo>
                  <a:lnTo>
                    <a:pt x="20" y="127"/>
                  </a:lnTo>
                  <a:lnTo>
                    <a:pt x="14" y="120"/>
                  </a:lnTo>
                  <a:lnTo>
                    <a:pt x="9" y="114"/>
                  </a:lnTo>
                  <a:lnTo>
                    <a:pt x="5" y="106"/>
                  </a:lnTo>
                  <a:lnTo>
                    <a:pt x="2" y="98"/>
                  </a:lnTo>
                  <a:lnTo>
                    <a:pt x="1" y="89"/>
                  </a:lnTo>
                  <a:lnTo>
                    <a:pt x="0" y="80"/>
                  </a:lnTo>
                  <a:lnTo>
                    <a:pt x="1" y="72"/>
                  </a:lnTo>
                  <a:lnTo>
                    <a:pt x="2" y="65"/>
                  </a:lnTo>
                  <a:lnTo>
                    <a:pt x="4" y="59"/>
                  </a:lnTo>
                  <a:lnTo>
                    <a:pt x="7" y="53"/>
                  </a:lnTo>
                  <a:lnTo>
                    <a:pt x="10" y="46"/>
                  </a:lnTo>
                  <a:lnTo>
                    <a:pt x="14" y="41"/>
                  </a:lnTo>
                  <a:lnTo>
                    <a:pt x="19" y="35"/>
                  </a:lnTo>
                  <a:lnTo>
                    <a:pt x="25" y="31"/>
                  </a:lnTo>
                  <a:lnTo>
                    <a:pt x="31" y="26"/>
                  </a:lnTo>
                  <a:lnTo>
                    <a:pt x="38" y="22"/>
                  </a:lnTo>
                  <a:lnTo>
                    <a:pt x="45" y="18"/>
                  </a:lnTo>
                  <a:lnTo>
                    <a:pt x="53" y="16"/>
                  </a:lnTo>
                  <a:lnTo>
                    <a:pt x="59" y="14"/>
                  </a:lnTo>
                  <a:lnTo>
                    <a:pt x="68" y="13"/>
                  </a:lnTo>
                  <a:lnTo>
                    <a:pt x="76" y="11"/>
                  </a:lnTo>
                  <a:lnTo>
                    <a:pt x="85" y="11"/>
                  </a:lnTo>
                  <a:lnTo>
                    <a:pt x="99" y="11"/>
                  </a:lnTo>
                  <a:lnTo>
                    <a:pt x="111" y="14"/>
                  </a:lnTo>
                  <a:lnTo>
                    <a:pt x="122" y="16"/>
                  </a:lnTo>
                  <a:lnTo>
                    <a:pt x="131" y="20"/>
                  </a:lnTo>
                  <a:lnTo>
                    <a:pt x="150" y="0"/>
                  </a:lnTo>
                  <a:lnTo>
                    <a:pt x="184" y="27"/>
                  </a:lnTo>
                  <a:lnTo>
                    <a:pt x="161" y="43"/>
                  </a:lnTo>
                  <a:lnTo>
                    <a:pt x="166" y="51"/>
                  </a:lnTo>
                  <a:lnTo>
                    <a:pt x="170" y="61"/>
                  </a:lnTo>
                  <a:lnTo>
                    <a:pt x="173" y="71"/>
                  </a:lnTo>
                  <a:lnTo>
                    <a:pt x="173" y="81"/>
                  </a:lnTo>
                  <a:lnTo>
                    <a:pt x="173" y="89"/>
                  </a:lnTo>
                  <a:lnTo>
                    <a:pt x="172" y="97"/>
                  </a:lnTo>
                  <a:lnTo>
                    <a:pt x="170" y="103"/>
                  </a:lnTo>
                  <a:lnTo>
                    <a:pt x="168" y="110"/>
                  </a:lnTo>
                  <a:lnTo>
                    <a:pt x="165" y="116"/>
                  </a:lnTo>
                  <a:lnTo>
                    <a:pt x="161" y="121"/>
                  </a:lnTo>
                  <a:lnTo>
                    <a:pt x="157" y="127"/>
                  </a:lnTo>
                  <a:lnTo>
                    <a:pt x="151" y="132"/>
                  </a:lnTo>
                  <a:lnTo>
                    <a:pt x="146" y="136"/>
                  </a:lnTo>
                  <a:lnTo>
                    <a:pt x="140" y="140"/>
                  </a:lnTo>
                  <a:lnTo>
                    <a:pt x="133" y="144"/>
                  </a:lnTo>
                  <a:lnTo>
                    <a:pt x="127" y="146"/>
                  </a:lnTo>
                  <a:lnTo>
                    <a:pt x="120" y="148"/>
                  </a:lnTo>
                  <a:lnTo>
                    <a:pt x="113" y="149"/>
                  </a:lnTo>
                  <a:lnTo>
                    <a:pt x="105" y="151"/>
                  </a:lnTo>
                  <a:lnTo>
                    <a:pt x="97" y="151"/>
                  </a:lnTo>
                  <a:lnTo>
                    <a:pt x="91" y="151"/>
                  </a:lnTo>
                  <a:lnTo>
                    <a:pt x="83" y="149"/>
                  </a:lnTo>
                  <a:lnTo>
                    <a:pt x="75" y="149"/>
                  </a:lnTo>
                  <a:lnTo>
                    <a:pt x="72" y="149"/>
                  </a:lnTo>
                  <a:lnTo>
                    <a:pt x="65" y="153"/>
                  </a:lnTo>
                  <a:lnTo>
                    <a:pt x="60" y="155"/>
                  </a:lnTo>
                  <a:lnTo>
                    <a:pt x="58" y="156"/>
                  </a:lnTo>
                  <a:lnTo>
                    <a:pt x="56" y="158"/>
                  </a:lnTo>
                  <a:lnTo>
                    <a:pt x="56" y="161"/>
                  </a:lnTo>
                  <a:lnTo>
                    <a:pt x="56" y="163"/>
                  </a:lnTo>
                  <a:lnTo>
                    <a:pt x="59" y="165"/>
                  </a:lnTo>
                  <a:lnTo>
                    <a:pt x="63" y="167"/>
                  </a:lnTo>
                  <a:lnTo>
                    <a:pt x="69" y="167"/>
                  </a:lnTo>
                  <a:lnTo>
                    <a:pt x="77" y="166"/>
                  </a:lnTo>
                  <a:lnTo>
                    <a:pt x="90" y="165"/>
                  </a:lnTo>
                  <a:lnTo>
                    <a:pt x="102" y="163"/>
                  </a:lnTo>
                  <a:lnTo>
                    <a:pt x="113" y="162"/>
                  </a:lnTo>
                  <a:lnTo>
                    <a:pt x="130" y="163"/>
                  </a:lnTo>
                  <a:lnTo>
                    <a:pt x="145" y="165"/>
                  </a:lnTo>
                  <a:lnTo>
                    <a:pt x="150" y="167"/>
                  </a:lnTo>
                  <a:lnTo>
                    <a:pt x="157" y="170"/>
                  </a:lnTo>
                  <a:lnTo>
                    <a:pt x="161" y="172"/>
                  </a:lnTo>
                  <a:lnTo>
                    <a:pt x="166" y="175"/>
                  </a:lnTo>
                  <a:lnTo>
                    <a:pt x="170" y="179"/>
                  </a:lnTo>
                  <a:lnTo>
                    <a:pt x="174" y="182"/>
                  </a:lnTo>
                  <a:lnTo>
                    <a:pt x="177" y="186"/>
                  </a:lnTo>
                  <a:lnTo>
                    <a:pt x="179" y="191"/>
                  </a:lnTo>
                  <a:lnTo>
                    <a:pt x="182" y="195"/>
                  </a:lnTo>
                  <a:lnTo>
                    <a:pt x="183" y="201"/>
                  </a:lnTo>
                  <a:lnTo>
                    <a:pt x="184" y="207"/>
                  </a:lnTo>
                  <a:lnTo>
                    <a:pt x="184" y="213"/>
                  </a:lnTo>
                  <a:lnTo>
                    <a:pt x="184" y="220"/>
                  </a:lnTo>
                  <a:lnTo>
                    <a:pt x="183" y="226"/>
                  </a:lnTo>
                  <a:lnTo>
                    <a:pt x="181" y="233"/>
                  </a:lnTo>
                  <a:lnTo>
                    <a:pt x="177" y="238"/>
                  </a:lnTo>
                  <a:lnTo>
                    <a:pt x="173" y="244"/>
                  </a:lnTo>
                  <a:lnTo>
                    <a:pt x="168" y="248"/>
                  </a:lnTo>
                  <a:lnTo>
                    <a:pt x="163" y="253"/>
                  </a:lnTo>
                  <a:lnTo>
                    <a:pt x="156" y="257"/>
                  </a:lnTo>
                  <a:lnTo>
                    <a:pt x="149" y="261"/>
                  </a:lnTo>
                  <a:lnTo>
                    <a:pt x="141" y="264"/>
                  </a:lnTo>
                  <a:lnTo>
                    <a:pt x="133" y="267"/>
                  </a:lnTo>
                  <a:lnTo>
                    <a:pt x="124" y="270"/>
                  </a:lnTo>
                  <a:lnTo>
                    <a:pt x="106" y="272"/>
                  </a:lnTo>
                  <a:lnTo>
                    <a:pt x="87" y="273"/>
                  </a:lnTo>
                  <a:lnTo>
                    <a:pt x="76" y="273"/>
                  </a:lnTo>
                  <a:lnTo>
                    <a:pt x="64" y="272"/>
                  </a:lnTo>
                  <a:lnTo>
                    <a:pt x="54" y="270"/>
                  </a:lnTo>
                  <a:lnTo>
                    <a:pt x="43" y="267"/>
                  </a:lnTo>
                  <a:lnTo>
                    <a:pt x="31" y="263"/>
                  </a:lnTo>
                  <a:lnTo>
                    <a:pt x="21" y="259"/>
                  </a:lnTo>
                  <a:lnTo>
                    <a:pt x="11" y="254"/>
                  </a:lnTo>
                  <a:lnTo>
                    <a:pt x="1" y="248"/>
                  </a:lnTo>
                  <a:close/>
                  <a:moveTo>
                    <a:pt x="50" y="80"/>
                  </a:moveTo>
                  <a:lnTo>
                    <a:pt x="50" y="88"/>
                  </a:lnTo>
                  <a:lnTo>
                    <a:pt x="53" y="94"/>
                  </a:lnTo>
                  <a:lnTo>
                    <a:pt x="56" y="101"/>
                  </a:lnTo>
                  <a:lnTo>
                    <a:pt x="60" y="107"/>
                  </a:lnTo>
                  <a:lnTo>
                    <a:pt x="66" y="110"/>
                  </a:lnTo>
                  <a:lnTo>
                    <a:pt x="72" y="114"/>
                  </a:lnTo>
                  <a:lnTo>
                    <a:pt x="80" y="116"/>
                  </a:lnTo>
                  <a:lnTo>
                    <a:pt x="87" y="116"/>
                  </a:lnTo>
                  <a:lnTo>
                    <a:pt x="95" y="116"/>
                  </a:lnTo>
                  <a:lnTo>
                    <a:pt x="103" y="114"/>
                  </a:lnTo>
                  <a:lnTo>
                    <a:pt x="109" y="111"/>
                  </a:lnTo>
                  <a:lnTo>
                    <a:pt x="114" y="107"/>
                  </a:lnTo>
                  <a:lnTo>
                    <a:pt x="118" y="101"/>
                  </a:lnTo>
                  <a:lnTo>
                    <a:pt x="121" y="94"/>
                  </a:lnTo>
                  <a:lnTo>
                    <a:pt x="123" y="88"/>
                  </a:lnTo>
                  <a:lnTo>
                    <a:pt x="123" y="80"/>
                  </a:lnTo>
                  <a:lnTo>
                    <a:pt x="122" y="73"/>
                  </a:lnTo>
                  <a:lnTo>
                    <a:pt x="121" y="66"/>
                  </a:lnTo>
                  <a:lnTo>
                    <a:pt x="118" y="61"/>
                  </a:lnTo>
                  <a:lnTo>
                    <a:pt x="113" y="56"/>
                  </a:lnTo>
                  <a:lnTo>
                    <a:pt x="108" y="52"/>
                  </a:lnTo>
                  <a:lnTo>
                    <a:pt x="102" y="48"/>
                  </a:lnTo>
                  <a:lnTo>
                    <a:pt x="95" y="47"/>
                  </a:lnTo>
                  <a:lnTo>
                    <a:pt x="87" y="46"/>
                  </a:lnTo>
                  <a:lnTo>
                    <a:pt x="80" y="47"/>
                  </a:lnTo>
                  <a:lnTo>
                    <a:pt x="73" y="48"/>
                  </a:lnTo>
                  <a:lnTo>
                    <a:pt x="66" y="52"/>
                  </a:lnTo>
                  <a:lnTo>
                    <a:pt x="60" y="56"/>
                  </a:lnTo>
                  <a:lnTo>
                    <a:pt x="56" y="61"/>
                  </a:lnTo>
                  <a:lnTo>
                    <a:pt x="53" y="66"/>
                  </a:lnTo>
                  <a:lnTo>
                    <a:pt x="50" y="73"/>
                  </a:lnTo>
                  <a:lnTo>
                    <a:pt x="50" y="8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61" name="Freeform 43">
              <a:extLst>
                <a:ext uri="{FF2B5EF4-FFF2-40B4-BE49-F238E27FC236}">
                  <a16:creationId xmlns:a16="http://schemas.microsoft.com/office/drawing/2014/main" id="{67BCE676-1167-4869-96CD-B1451FD14135}"/>
                </a:ext>
              </a:extLst>
            </p:cNvPr>
            <p:cNvSpPr>
              <a:spLocks noEditPoints="1"/>
            </p:cNvSpPr>
            <p:nvPr/>
          </p:nvSpPr>
          <p:spPr bwMode="auto">
            <a:xfrm>
              <a:off x="3375" y="2462"/>
              <a:ext cx="26" cy="86"/>
            </a:xfrm>
            <a:custGeom>
              <a:avLst/>
              <a:gdLst>
                <a:gd name="T0" fmla="*/ 0 w 80"/>
                <a:gd name="T1" fmla="*/ 0 h 257"/>
                <a:gd name="T2" fmla="*/ 0 w 80"/>
                <a:gd name="T3" fmla="*/ 0 h 257"/>
                <a:gd name="T4" fmla="*/ 0 w 80"/>
                <a:gd name="T5" fmla="*/ 0 h 257"/>
                <a:gd name="T6" fmla="*/ 0 w 80"/>
                <a:gd name="T7" fmla="*/ 0 h 257"/>
                <a:gd name="T8" fmla="*/ 0 w 80"/>
                <a:gd name="T9" fmla="*/ 0 h 257"/>
                <a:gd name="T10" fmla="*/ 0 w 80"/>
                <a:gd name="T11" fmla="*/ 0 h 257"/>
                <a:gd name="T12" fmla="*/ 0 w 80"/>
                <a:gd name="T13" fmla="*/ 0 h 257"/>
                <a:gd name="T14" fmla="*/ 0 w 80"/>
                <a:gd name="T15" fmla="*/ 0 h 257"/>
                <a:gd name="T16" fmla="*/ 0 w 80"/>
                <a:gd name="T17" fmla="*/ 0 h 257"/>
                <a:gd name="T18" fmla="*/ 0 w 80"/>
                <a:gd name="T19" fmla="*/ 0 h 257"/>
                <a:gd name="T20" fmla="*/ 0 w 80"/>
                <a:gd name="T21" fmla="*/ 0 h 257"/>
                <a:gd name="T22" fmla="*/ 0 w 80"/>
                <a:gd name="T23" fmla="*/ 0 h 257"/>
                <a:gd name="T24" fmla="*/ 0 w 80"/>
                <a:gd name="T25" fmla="*/ 0 h 257"/>
                <a:gd name="T26" fmla="*/ 0 w 80"/>
                <a:gd name="T27" fmla="*/ 0 h 257"/>
                <a:gd name="T28" fmla="*/ 0 w 80"/>
                <a:gd name="T29" fmla="*/ 0 h 257"/>
                <a:gd name="T30" fmla="*/ 0 w 80"/>
                <a:gd name="T31" fmla="*/ 0 h 257"/>
                <a:gd name="T32" fmla="*/ 0 w 80"/>
                <a:gd name="T33" fmla="*/ 0 h 257"/>
                <a:gd name="T34" fmla="*/ 0 w 80"/>
                <a:gd name="T35" fmla="*/ 0 h 257"/>
                <a:gd name="T36" fmla="*/ 0 w 80"/>
                <a:gd name="T37" fmla="*/ 0 h 257"/>
                <a:gd name="T38" fmla="*/ 0 w 80"/>
                <a:gd name="T39" fmla="*/ 0 h 257"/>
                <a:gd name="T40" fmla="*/ 0 w 80"/>
                <a:gd name="T41" fmla="*/ 0 h 257"/>
                <a:gd name="T42" fmla="*/ 0 w 80"/>
                <a:gd name="T43" fmla="*/ 0 h 257"/>
                <a:gd name="T44" fmla="*/ 0 w 80"/>
                <a:gd name="T45" fmla="*/ 0 h 257"/>
                <a:gd name="T46" fmla="*/ 0 w 80"/>
                <a:gd name="T47" fmla="*/ 0 h 257"/>
                <a:gd name="T48" fmla="*/ 0 w 80"/>
                <a:gd name="T49" fmla="*/ 0 h 257"/>
                <a:gd name="T50" fmla="*/ 0 w 80"/>
                <a:gd name="T51" fmla="*/ 0 h 257"/>
                <a:gd name="T52" fmla="*/ 0 w 80"/>
                <a:gd name="T53" fmla="*/ 0 h 257"/>
                <a:gd name="T54" fmla="*/ 0 w 80"/>
                <a:gd name="T55" fmla="*/ 0 h 257"/>
                <a:gd name="T56" fmla="*/ 0 w 80"/>
                <a:gd name="T57" fmla="*/ 0 h 257"/>
                <a:gd name="T58" fmla="*/ 0 w 80"/>
                <a:gd name="T59" fmla="*/ 0 h 257"/>
                <a:gd name="T60" fmla="*/ 0 w 80"/>
                <a:gd name="T61" fmla="*/ 0 h 257"/>
                <a:gd name="T62" fmla="*/ 0 w 80"/>
                <a:gd name="T63" fmla="*/ 0 h 257"/>
                <a:gd name="T64" fmla="*/ 0 w 80"/>
                <a:gd name="T65" fmla="*/ 0 h 257"/>
                <a:gd name="T66" fmla="*/ 0 w 80"/>
                <a:gd name="T67" fmla="*/ 0 h 257"/>
                <a:gd name="T68" fmla="*/ 0 w 80"/>
                <a:gd name="T69" fmla="*/ 0 h 257"/>
                <a:gd name="T70" fmla="*/ 0 w 80"/>
                <a:gd name="T71" fmla="*/ 0 h 257"/>
                <a:gd name="T72" fmla="*/ 0 w 80"/>
                <a:gd name="T73" fmla="*/ 0 h 257"/>
                <a:gd name="T74" fmla="*/ 0 w 80"/>
                <a:gd name="T75" fmla="*/ 0 h 257"/>
                <a:gd name="T76" fmla="*/ 0 w 80"/>
                <a:gd name="T77" fmla="*/ 0 h 257"/>
                <a:gd name="T78" fmla="*/ 0 w 80"/>
                <a:gd name="T79" fmla="*/ 0 h 2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0" h="257">
                  <a:moveTo>
                    <a:pt x="52" y="0"/>
                  </a:moveTo>
                  <a:lnTo>
                    <a:pt x="57" y="0"/>
                  </a:lnTo>
                  <a:lnTo>
                    <a:pt x="62" y="1"/>
                  </a:lnTo>
                  <a:lnTo>
                    <a:pt x="66" y="4"/>
                  </a:lnTo>
                  <a:lnTo>
                    <a:pt x="71" y="7"/>
                  </a:lnTo>
                  <a:lnTo>
                    <a:pt x="75" y="11"/>
                  </a:lnTo>
                  <a:lnTo>
                    <a:pt x="77" y="16"/>
                  </a:lnTo>
                  <a:lnTo>
                    <a:pt x="78" y="20"/>
                  </a:lnTo>
                  <a:lnTo>
                    <a:pt x="80" y="25"/>
                  </a:lnTo>
                  <a:lnTo>
                    <a:pt x="78" y="30"/>
                  </a:lnTo>
                  <a:lnTo>
                    <a:pt x="77" y="35"/>
                  </a:lnTo>
                  <a:lnTo>
                    <a:pt x="75" y="39"/>
                  </a:lnTo>
                  <a:lnTo>
                    <a:pt x="71" y="43"/>
                  </a:lnTo>
                  <a:lnTo>
                    <a:pt x="66" y="46"/>
                  </a:lnTo>
                  <a:lnTo>
                    <a:pt x="62" y="48"/>
                  </a:lnTo>
                  <a:lnTo>
                    <a:pt x="57" y="49"/>
                  </a:lnTo>
                  <a:lnTo>
                    <a:pt x="52" y="50"/>
                  </a:lnTo>
                  <a:lnTo>
                    <a:pt x="46" y="49"/>
                  </a:lnTo>
                  <a:lnTo>
                    <a:pt x="40" y="48"/>
                  </a:lnTo>
                  <a:lnTo>
                    <a:pt x="36" y="46"/>
                  </a:lnTo>
                  <a:lnTo>
                    <a:pt x="31" y="43"/>
                  </a:lnTo>
                  <a:lnTo>
                    <a:pt x="28" y="39"/>
                  </a:lnTo>
                  <a:lnTo>
                    <a:pt x="25" y="35"/>
                  </a:lnTo>
                  <a:lnTo>
                    <a:pt x="24" y="30"/>
                  </a:lnTo>
                  <a:lnTo>
                    <a:pt x="24" y="25"/>
                  </a:lnTo>
                  <a:lnTo>
                    <a:pt x="24" y="20"/>
                  </a:lnTo>
                  <a:lnTo>
                    <a:pt x="25" y="16"/>
                  </a:lnTo>
                  <a:lnTo>
                    <a:pt x="28" y="11"/>
                  </a:lnTo>
                  <a:lnTo>
                    <a:pt x="31" y="7"/>
                  </a:lnTo>
                  <a:lnTo>
                    <a:pt x="36" y="4"/>
                  </a:lnTo>
                  <a:lnTo>
                    <a:pt x="40" y="1"/>
                  </a:lnTo>
                  <a:lnTo>
                    <a:pt x="46" y="0"/>
                  </a:lnTo>
                  <a:lnTo>
                    <a:pt x="52" y="0"/>
                  </a:lnTo>
                  <a:close/>
                  <a:moveTo>
                    <a:pt x="26" y="257"/>
                  </a:moveTo>
                  <a:lnTo>
                    <a:pt x="26" y="108"/>
                  </a:lnTo>
                  <a:lnTo>
                    <a:pt x="0" y="108"/>
                  </a:lnTo>
                  <a:lnTo>
                    <a:pt x="0" y="72"/>
                  </a:lnTo>
                  <a:lnTo>
                    <a:pt x="75" y="72"/>
                  </a:lnTo>
                  <a:lnTo>
                    <a:pt x="75" y="257"/>
                  </a:lnTo>
                  <a:lnTo>
                    <a:pt x="26" y="257"/>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62" name="Freeform 44">
              <a:extLst>
                <a:ext uri="{FF2B5EF4-FFF2-40B4-BE49-F238E27FC236}">
                  <a16:creationId xmlns:a16="http://schemas.microsoft.com/office/drawing/2014/main" id="{BCD0B58A-4F5E-5B44-9E64-D25F5E3E6939}"/>
                </a:ext>
              </a:extLst>
            </p:cNvPr>
            <p:cNvSpPr>
              <a:spLocks noEditPoints="1"/>
            </p:cNvSpPr>
            <p:nvPr/>
          </p:nvSpPr>
          <p:spPr bwMode="auto">
            <a:xfrm>
              <a:off x="3415" y="2485"/>
              <a:ext cx="67" cy="66"/>
            </a:xfrm>
            <a:custGeom>
              <a:avLst/>
              <a:gdLst>
                <a:gd name="T0" fmla="*/ 0 w 203"/>
                <a:gd name="T1" fmla="*/ 0 h 192"/>
                <a:gd name="T2" fmla="*/ 0 w 203"/>
                <a:gd name="T3" fmla="*/ 0 h 192"/>
                <a:gd name="T4" fmla="*/ 0 w 203"/>
                <a:gd name="T5" fmla="*/ 0 h 192"/>
                <a:gd name="T6" fmla="*/ 0 w 203"/>
                <a:gd name="T7" fmla="*/ 0 h 192"/>
                <a:gd name="T8" fmla="*/ 0 w 203"/>
                <a:gd name="T9" fmla="*/ 0 h 192"/>
                <a:gd name="T10" fmla="*/ 0 w 203"/>
                <a:gd name="T11" fmla="*/ 0 h 192"/>
                <a:gd name="T12" fmla="*/ 0 w 203"/>
                <a:gd name="T13" fmla="*/ 0 h 192"/>
                <a:gd name="T14" fmla="*/ 0 w 203"/>
                <a:gd name="T15" fmla="*/ 0 h 192"/>
                <a:gd name="T16" fmla="*/ 0 w 203"/>
                <a:gd name="T17" fmla="*/ 0 h 192"/>
                <a:gd name="T18" fmla="*/ 0 w 203"/>
                <a:gd name="T19" fmla="*/ 0 h 192"/>
                <a:gd name="T20" fmla="*/ 0 w 203"/>
                <a:gd name="T21" fmla="*/ 0 h 192"/>
                <a:gd name="T22" fmla="*/ 0 w 203"/>
                <a:gd name="T23" fmla="*/ 0 h 192"/>
                <a:gd name="T24" fmla="*/ 0 w 203"/>
                <a:gd name="T25" fmla="*/ 0 h 192"/>
                <a:gd name="T26" fmla="*/ 0 w 203"/>
                <a:gd name="T27" fmla="*/ 0 h 192"/>
                <a:gd name="T28" fmla="*/ 0 w 203"/>
                <a:gd name="T29" fmla="*/ 0 h 192"/>
                <a:gd name="T30" fmla="*/ 0 w 203"/>
                <a:gd name="T31" fmla="*/ 0 h 192"/>
                <a:gd name="T32" fmla="*/ 0 w 203"/>
                <a:gd name="T33" fmla="*/ 0 h 192"/>
                <a:gd name="T34" fmla="*/ 0 w 203"/>
                <a:gd name="T35" fmla="*/ 0 h 192"/>
                <a:gd name="T36" fmla="*/ 0 w 203"/>
                <a:gd name="T37" fmla="*/ 0 h 192"/>
                <a:gd name="T38" fmla="*/ 0 w 203"/>
                <a:gd name="T39" fmla="*/ 0 h 192"/>
                <a:gd name="T40" fmla="*/ 0 w 203"/>
                <a:gd name="T41" fmla="*/ 0 h 192"/>
                <a:gd name="T42" fmla="*/ 0 w 203"/>
                <a:gd name="T43" fmla="*/ 0 h 192"/>
                <a:gd name="T44" fmla="*/ 0 w 203"/>
                <a:gd name="T45" fmla="*/ 0 h 192"/>
                <a:gd name="T46" fmla="*/ 0 w 203"/>
                <a:gd name="T47" fmla="*/ 0 h 192"/>
                <a:gd name="T48" fmla="*/ 0 w 203"/>
                <a:gd name="T49" fmla="*/ 0 h 192"/>
                <a:gd name="T50" fmla="*/ 0 w 203"/>
                <a:gd name="T51" fmla="*/ 0 h 192"/>
                <a:gd name="T52" fmla="*/ 0 w 203"/>
                <a:gd name="T53" fmla="*/ 0 h 192"/>
                <a:gd name="T54" fmla="*/ 0 w 203"/>
                <a:gd name="T55" fmla="*/ 0 h 192"/>
                <a:gd name="T56" fmla="*/ 0 w 203"/>
                <a:gd name="T57" fmla="*/ 0 h 192"/>
                <a:gd name="T58" fmla="*/ 0 w 203"/>
                <a:gd name="T59" fmla="*/ 0 h 192"/>
                <a:gd name="T60" fmla="*/ 0 w 203"/>
                <a:gd name="T61" fmla="*/ 0 h 192"/>
                <a:gd name="T62" fmla="*/ 0 w 203"/>
                <a:gd name="T63" fmla="*/ 0 h 192"/>
                <a:gd name="T64" fmla="*/ 0 w 203"/>
                <a:gd name="T65" fmla="*/ 0 h 192"/>
                <a:gd name="T66" fmla="*/ 0 w 203"/>
                <a:gd name="T67" fmla="*/ 0 h 192"/>
                <a:gd name="T68" fmla="*/ 0 w 203"/>
                <a:gd name="T69" fmla="*/ 0 h 192"/>
                <a:gd name="T70" fmla="*/ 0 w 203"/>
                <a:gd name="T71" fmla="*/ 0 h 192"/>
                <a:gd name="T72" fmla="*/ 0 w 203"/>
                <a:gd name="T73" fmla="*/ 0 h 192"/>
                <a:gd name="T74" fmla="*/ 0 w 203"/>
                <a:gd name="T75" fmla="*/ 0 h 192"/>
                <a:gd name="T76" fmla="*/ 0 w 203"/>
                <a:gd name="T77" fmla="*/ 0 h 192"/>
                <a:gd name="T78" fmla="*/ 0 w 203"/>
                <a:gd name="T79" fmla="*/ 0 h 192"/>
                <a:gd name="T80" fmla="*/ 0 w 203"/>
                <a:gd name="T81" fmla="*/ 0 h 192"/>
                <a:gd name="T82" fmla="*/ 0 w 203"/>
                <a:gd name="T83" fmla="*/ 0 h 192"/>
                <a:gd name="T84" fmla="*/ 0 w 203"/>
                <a:gd name="T85" fmla="*/ 0 h 192"/>
                <a:gd name="T86" fmla="*/ 0 w 203"/>
                <a:gd name="T87" fmla="*/ 0 h 192"/>
                <a:gd name="T88" fmla="*/ 0 w 203"/>
                <a:gd name="T89" fmla="*/ 0 h 192"/>
                <a:gd name="T90" fmla="*/ 0 w 203"/>
                <a:gd name="T91" fmla="*/ 0 h 1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03" h="192">
                  <a:moveTo>
                    <a:pt x="198" y="109"/>
                  </a:moveTo>
                  <a:lnTo>
                    <a:pt x="50" y="109"/>
                  </a:lnTo>
                  <a:lnTo>
                    <a:pt x="52" y="121"/>
                  </a:lnTo>
                  <a:lnTo>
                    <a:pt x="56" y="129"/>
                  </a:lnTo>
                  <a:lnTo>
                    <a:pt x="60" y="137"/>
                  </a:lnTo>
                  <a:lnTo>
                    <a:pt x="68" y="144"/>
                  </a:lnTo>
                  <a:lnTo>
                    <a:pt x="76" y="150"/>
                  </a:lnTo>
                  <a:lnTo>
                    <a:pt x="86" y="153"/>
                  </a:lnTo>
                  <a:lnTo>
                    <a:pt x="97" y="155"/>
                  </a:lnTo>
                  <a:lnTo>
                    <a:pt x="110" y="156"/>
                  </a:lnTo>
                  <a:lnTo>
                    <a:pt x="125" y="155"/>
                  </a:lnTo>
                  <a:lnTo>
                    <a:pt x="139" y="153"/>
                  </a:lnTo>
                  <a:lnTo>
                    <a:pt x="146" y="151"/>
                  </a:lnTo>
                  <a:lnTo>
                    <a:pt x="150" y="147"/>
                  </a:lnTo>
                  <a:lnTo>
                    <a:pt x="156" y="145"/>
                  </a:lnTo>
                  <a:lnTo>
                    <a:pt x="160" y="141"/>
                  </a:lnTo>
                  <a:lnTo>
                    <a:pt x="179" y="174"/>
                  </a:lnTo>
                  <a:lnTo>
                    <a:pt x="173" y="179"/>
                  </a:lnTo>
                  <a:lnTo>
                    <a:pt x="165" y="182"/>
                  </a:lnTo>
                  <a:lnTo>
                    <a:pt x="157" y="186"/>
                  </a:lnTo>
                  <a:lnTo>
                    <a:pt x="147" y="188"/>
                  </a:lnTo>
                  <a:lnTo>
                    <a:pt x="138" y="190"/>
                  </a:lnTo>
                  <a:lnTo>
                    <a:pt x="127" y="191"/>
                  </a:lnTo>
                  <a:lnTo>
                    <a:pt x="115" y="192"/>
                  </a:lnTo>
                  <a:lnTo>
                    <a:pt x="103" y="192"/>
                  </a:lnTo>
                  <a:lnTo>
                    <a:pt x="91" y="192"/>
                  </a:lnTo>
                  <a:lnTo>
                    <a:pt x="81" y="191"/>
                  </a:lnTo>
                  <a:lnTo>
                    <a:pt x="70" y="189"/>
                  </a:lnTo>
                  <a:lnTo>
                    <a:pt x="60" y="187"/>
                  </a:lnTo>
                  <a:lnTo>
                    <a:pt x="51" y="183"/>
                  </a:lnTo>
                  <a:lnTo>
                    <a:pt x="42" y="179"/>
                  </a:lnTo>
                  <a:lnTo>
                    <a:pt x="35" y="173"/>
                  </a:lnTo>
                  <a:lnTo>
                    <a:pt x="28" y="168"/>
                  </a:lnTo>
                  <a:lnTo>
                    <a:pt x="21" y="161"/>
                  </a:lnTo>
                  <a:lnTo>
                    <a:pt x="15" y="154"/>
                  </a:lnTo>
                  <a:lnTo>
                    <a:pt x="11" y="146"/>
                  </a:lnTo>
                  <a:lnTo>
                    <a:pt x="6" y="138"/>
                  </a:lnTo>
                  <a:lnTo>
                    <a:pt x="4" y="129"/>
                  </a:lnTo>
                  <a:lnTo>
                    <a:pt x="2" y="119"/>
                  </a:lnTo>
                  <a:lnTo>
                    <a:pt x="1" y="109"/>
                  </a:lnTo>
                  <a:lnTo>
                    <a:pt x="0" y="98"/>
                  </a:lnTo>
                  <a:lnTo>
                    <a:pt x="1" y="88"/>
                  </a:lnTo>
                  <a:lnTo>
                    <a:pt x="2" y="78"/>
                  </a:lnTo>
                  <a:lnTo>
                    <a:pt x="4" y="68"/>
                  </a:lnTo>
                  <a:lnTo>
                    <a:pt x="8" y="59"/>
                  </a:lnTo>
                  <a:lnTo>
                    <a:pt x="12" y="50"/>
                  </a:lnTo>
                  <a:lnTo>
                    <a:pt x="17" y="42"/>
                  </a:lnTo>
                  <a:lnTo>
                    <a:pt x="23" y="34"/>
                  </a:lnTo>
                  <a:lnTo>
                    <a:pt x="30" y="27"/>
                  </a:lnTo>
                  <a:lnTo>
                    <a:pt x="38" y="21"/>
                  </a:lnTo>
                  <a:lnTo>
                    <a:pt x="46" y="15"/>
                  </a:lnTo>
                  <a:lnTo>
                    <a:pt x="55" y="11"/>
                  </a:lnTo>
                  <a:lnTo>
                    <a:pt x="64" y="7"/>
                  </a:lnTo>
                  <a:lnTo>
                    <a:pt x="73" y="4"/>
                  </a:lnTo>
                  <a:lnTo>
                    <a:pt x="83" y="2"/>
                  </a:lnTo>
                  <a:lnTo>
                    <a:pt x="93" y="0"/>
                  </a:lnTo>
                  <a:lnTo>
                    <a:pt x="103" y="0"/>
                  </a:lnTo>
                  <a:lnTo>
                    <a:pt x="114" y="0"/>
                  </a:lnTo>
                  <a:lnTo>
                    <a:pt x="124" y="2"/>
                  </a:lnTo>
                  <a:lnTo>
                    <a:pt x="134" y="4"/>
                  </a:lnTo>
                  <a:lnTo>
                    <a:pt x="143" y="6"/>
                  </a:lnTo>
                  <a:lnTo>
                    <a:pt x="152" y="9"/>
                  </a:lnTo>
                  <a:lnTo>
                    <a:pt x="161" y="14"/>
                  </a:lnTo>
                  <a:lnTo>
                    <a:pt x="168" y="18"/>
                  </a:lnTo>
                  <a:lnTo>
                    <a:pt x="176" y="24"/>
                  </a:lnTo>
                  <a:lnTo>
                    <a:pt x="181" y="31"/>
                  </a:lnTo>
                  <a:lnTo>
                    <a:pt x="187" y="37"/>
                  </a:lnTo>
                  <a:lnTo>
                    <a:pt x="193" y="44"/>
                  </a:lnTo>
                  <a:lnTo>
                    <a:pt x="196" y="52"/>
                  </a:lnTo>
                  <a:lnTo>
                    <a:pt x="199" y="60"/>
                  </a:lnTo>
                  <a:lnTo>
                    <a:pt x="202" y="68"/>
                  </a:lnTo>
                  <a:lnTo>
                    <a:pt x="203" y="77"/>
                  </a:lnTo>
                  <a:lnTo>
                    <a:pt x="203" y="86"/>
                  </a:lnTo>
                  <a:lnTo>
                    <a:pt x="202" y="96"/>
                  </a:lnTo>
                  <a:lnTo>
                    <a:pt x="198" y="109"/>
                  </a:lnTo>
                  <a:close/>
                  <a:moveTo>
                    <a:pt x="52" y="77"/>
                  </a:moveTo>
                  <a:lnTo>
                    <a:pt x="155" y="77"/>
                  </a:lnTo>
                  <a:lnTo>
                    <a:pt x="152" y="68"/>
                  </a:lnTo>
                  <a:lnTo>
                    <a:pt x="149" y="60"/>
                  </a:lnTo>
                  <a:lnTo>
                    <a:pt x="144" y="52"/>
                  </a:lnTo>
                  <a:lnTo>
                    <a:pt x="139" y="46"/>
                  </a:lnTo>
                  <a:lnTo>
                    <a:pt x="132" y="42"/>
                  </a:lnTo>
                  <a:lnTo>
                    <a:pt x="124" y="39"/>
                  </a:lnTo>
                  <a:lnTo>
                    <a:pt x="114" y="37"/>
                  </a:lnTo>
                  <a:lnTo>
                    <a:pt x="104" y="36"/>
                  </a:lnTo>
                  <a:lnTo>
                    <a:pt x="94" y="37"/>
                  </a:lnTo>
                  <a:lnTo>
                    <a:pt x="85" y="39"/>
                  </a:lnTo>
                  <a:lnTo>
                    <a:pt x="77" y="42"/>
                  </a:lnTo>
                  <a:lnTo>
                    <a:pt x="70" y="46"/>
                  </a:lnTo>
                  <a:lnTo>
                    <a:pt x="65" y="52"/>
                  </a:lnTo>
                  <a:lnTo>
                    <a:pt x="59" y="60"/>
                  </a:lnTo>
                  <a:lnTo>
                    <a:pt x="56" y="68"/>
                  </a:lnTo>
                  <a:lnTo>
                    <a:pt x="52" y="77"/>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63" name="Freeform 45">
              <a:extLst>
                <a:ext uri="{FF2B5EF4-FFF2-40B4-BE49-F238E27FC236}">
                  <a16:creationId xmlns:a16="http://schemas.microsoft.com/office/drawing/2014/main" id="{7F476281-B428-E3C5-B996-8D1A7C572C26}"/>
                </a:ext>
              </a:extLst>
            </p:cNvPr>
            <p:cNvSpPr>
              <a:spLocks/>
            </p:cNvSpPr>
            <p:nvPr/>
          </p:nvSpPr>
          <p:spPr bwMode="auto">
            <a:xfrm>
              <a:off x="3494" y="2485"/>
              <a:ext cx="62" cy="63"/>
            </a:xfrm>
            <a:custGeom>
              <a:avLst/>
              <a:gdLst>
                <a:gd name="T0" fmla="*/ 0 w 182"/>
                <a:gd name="T1" fmla="*/ 0 h 189"/>
                <a:gd name="T2" fmla="*/ 0 w 182"/>
                <a:gd name="T3" fmla="*/ 0 h 189"/>
                <a:gd name="T4" fmla="*/ 0 w 182"/>
                <a:gd name="T5" fmla="*/ 0 h 189"/>
                <a:gd name="T6" fmla="*/ 0 w 182"/>
                <a:gd name="T7" fmla="*/ 0 h 189"/>
                <a:gd name="T8" fmla="*/ 0 w 182"/>
                <a:gd name="T9" fmla="*/ 0 h 189"/>
                <a:gd name="T10" fmla="*/ 0 w 182"/>
                <a:gd name="T11" fmla="*/ 0 h 189"/>
                <a:gd name="T12" fmla="*/ 0 w 182"/>
                <a:gd name="T13" fmla="*/ 0 h 189"/>
                <a:gd name="T14" fmla="*/ 0 w 182"/>
                <a:gd name="T15" fmla="*/ 0 h 189"/>
                <a:gd name="T16" fmla="*/ 0 w 182"/>
                <a:gd name="T17" fmla="*/ 0 h 189"/>
                <a:gd name="T18" fmla="*/ 0 w 182"/>
                <a:gd name="T19" fmla="*/ 0 h 189"/>
                <a:gd name="T20" fmla="*/ 0 w 182"/>
                <a:gd name="T21" fmla="*/ 0 h 189"/>
                <a:gd name="T22" fmla="*/ 0 w 182"/>
                <a:gd name="T23" fmla="*/ 0 h 189"/>
                <a:gd name="T24" fmla="*/ 0 w 182"/>
                <a:gd name="T25" fmla="*/ 0 h 189"/>
                <a:gd name="T26" fmla="*/ 0 w 182"/>
                <a:gd name="T27" fmla="*/ 0 h 189"/>
                <a:gd name="T28" fmla="*/ 0 w 182"/>
                <a:gd name="T29" fmla="*/ 0 h 189"/>
                <a:gd name="T30" fmla="*/ 0 w 182"/>
                <a:gd name="T31" fmla="*/ 0 h 189"/>
                <a:gd name="T32" fmla="*/ 0 w 182"/>
                <a:gd name="T33" fmla="*/ 0 h 189"/>
                <a:gd name="T34" fmla="*/ 0 w 182"/>
                <a:gd name="T35" fmla="*/ 0 h 189"/>
                <a:gd name="T36" fmla="*/ 0 w 182"/>
                <a:gd name="T37" fmla="*/ 0 h 189"/>
                <a:gd name="T38" fmla="*/ 0 w 182"/>
                <a:gd name="T39" fmla="*/ 0 h 189"/>
                <a:gd name="T40" fmla="*/ 0 w 182"/>
                <a:gd name="T41" fmla="*/ 0 h 189"/>
                <a:gd name="T42" fmla="*/ 0 w 182"/>
                <a:gd name="T43" fmla="*/ 0 h 189"/>
                <a:gd name="T44" fmla="*/ 0 w 182"/>
                <a:gd name="T45" fmla="*/ 0 h 189"/>
                <a:gd name="T46" fmla="*/ 0 w 182"/>
                <a:gd name="T47" fmla="*/ 0 h 189"/>
                <a:gd name="T48" fmla="*/ 0 w 182"/>
                <a:gd name="T49" fmla="*/ 0 h 189"/>
                <a:gd name="T50" fmla="*/ 0 w 182"/>
                <a:gd name="T51" fmla="*/ 0 h 189"/>
                <a:gd name="T52" fmla="*/ 0 w 182"/>
                <a:gd name="T53" fmla="*/ 0 h 189"/>
                <a:gd name="T54" fmla="*/ 0 w 182"/>
                <a:gd name="T55" fmla="*/ 0 h 189"/>
                <a:gd name="T56" fmla="*/ 0 w 182"/>
                <a:gd name="T57" fmla="*/ 0 h 189"/>
                <a:gd name="T58" fmla="*/ 0 w 182"/>
                <a:gd name="T59" fmla="*/ 0 h 189"/>
                <a:gd name="T60" fmla="*/ 0 w 182"/>
                <a:gd name="T61" fmla="*/ 0 h 189"/>
                <a:gd name="T62" fmla="*/ 0 w 182"/>
                <a:gd name="T63" fmla="*/ 0 h 189"/>
                <a:gd name="T64" fmla="*/ 0 w 182"/>
                <a:gd name="T65" fmla="*/ 0 h 189"/>
                <a:gd name="T66" fmla="*/ 0 w 182"/>
                <a:gd name="T67" fmla="*/ 0 h 189"/>
                <a:gd name="T68" fmla="*/ 0 w 182"/>
                <a:gd name="T69" fmla="*/ 0 h 189"/>
                <a:gd name="T70" fmla="*/ 0 w 182"/>
                <a:gd name="T71" fmla="*/ 0 h 189"/>
                <a:gd name="T72" fmla="*/ 0 w 182"/>
                <a:gd name="T73" fmla="*/ 0 h 189"/>
                <a:gd name="T74" fmla="*/ 0 w 182"/>
                <a:gd name="T75" fmla="*/ 0 h 189"/>
                <a:gd name="T76" fmla="*/ 0 w 182"/>
                <a:gd name="T77" fmla="*/ 0 h 189"/>
                <a:gd name="T78" fmla="*/ 0 w 182"/>
                <a:gd name="T79" fmla="*/ 0 h 189"/>
                <a:gd name="T80" fmla="*/ 0 w 182"/>
                <a:gd name="T81" fmla="*/ 0 h 189"/>
                <a:gd name="T82" fmla="*/ 0 w 182"/>
                <a:gd name="T83" fmla="*/ 0 h 189"/>
                <a:gd name="T84" fmla="*/ 0 w 182"/>
                <a:gd name="T85" fmla="*/ 0 h 189"/>
                <a:gd name="T86" fmla="*/ 0 w 182"/>
                <a:gd name="T87" fmla="*/ 0 h 189"/>
                <a:gd name="T88" fmla="*/ 0 w 182"/>
                <a:gd name="T89" fmla="*/ 0 h 189"/>
                <a:gd name="T90" fmla="*/ 0 w 182"/>
                <a:gd name="T91" fmla="*/ 0 h 189"/>
                <a:gd name="T92" fmla="*/ 0 w 182"/>
                <a:gd name="T93" fmla="*/ 0 h 189"/>
                <a:gd name="T94" fmla="*/ 0 w 182"/>
                <a:gd name="T95" fmla="*/ 0 h 189"/>
                <a:gd name="T96" fmla="*/ 0 w 182"/>
                <a:gd name="T97" fmla="*/ 0 h 1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82" h="189">
                  <a:moveTo>
                    <a:pt x="134" y="189"/>
                  </a:moveTo>
                  <a:lnTo>
                    <a:pt x="134" y="82"/>
                  </a:lnTo>
                  <a:lnTo>
                    <a:pt x="132" y="71"/>
                  </a:lnTo>
                  <a:lnTo>
                    <a:pt x="130" y="61"/>
                  </a:lnTo>
                  <a:lnTo>
                    <a:pt x="127" y="53"/>
                  </a:lnTo>
                  <a:lnTo>
                    <a:pt x="123" y="48"/>
                  </a:lnTo>
                  <a:lnTo>
                    <a:pt x="117" y="43"/>
                  </a:lnTo>
                  <a:lnTo>
                    <a:pt x="110" y="40"/>
                  </a:lnTo>
                  <a:lnTo>
                    <a:pt x="100" y="37"/>
                  </a:lnTo>
                  <a:lnTo>
                    <a:pt x="90" y="36"/>
                  </a:lnTo>
                  <a:lnTo>
                    <a:pt x="84" y="36"/>
                  </a:lnTo>
                  <a:lnTo>
                    <a:pt x="79" y="37"/>
                  </a:lnTo>
                  <a:lnTo>
                    <a:pt x="73" y="40"/>
                  </a:lnTo>
                  <a:lnTo>
                    <a:pt x="67" y="42"/>
                  </a:lnTo>
                  <a:lnTo>
                    <a:pt x="62" y="44"/>
                  </a:lnTo>
                  <a:lnTo>
                    <a:pt x="56" y="48"/>
                  </a:lnTo>
                  <a:lnTo>
                    <a:pt x="52" y="51"/>
                  </a:lnTo>
                  <a:lnTo>
                    <a:pt x="48" y="55"/>
                  </a:lnTo>
                  <a:lnTo>
                    <a:pt x="48" y="189"/>
                  </a:lnTo>
                  <a:lnTo>
                    <a:pt x="0" y="189"/>
                  </a:lnTo>
                  <a:lnTo>
                    <a:pt x="0" y="4"/>
                  </a:lnTo>
                  <a:lnTo>
                    <a:pt x="35" y="4"/>
                  </a:lnTo>
                  <a:lnTo>
                    <a:pt x="44" y="21"/>
                  </a:lnTo>
                  <a:lnTo>
                    <a:pt x="48" y="16"/>
                  </a:lnTo>
                  <a:lnTo>
                    <a:pt x="54" y="12"/>
                  </a:lnTo>
                  <a:lnTo>
                    <a:pt x="61" y="8"/>
                  </a:lnTo>
                  <a:lnTo>
                    <a:pt x="67" y="5"/>
                  </a:lnTo>
                  <a:lnTo>
                    <a:pt x="75" y="3"/>
                  </a:lnTo>
                  <a:lnTo>
                    <a:pt x="83" y="2"/>
                  </a:lnTo>
                  <a:lnTo>
                    <a:pt x="92" y="0"/>
                  </a:lnTo>
                  <a:lnTo>
                    <a:pt x="102" y="0"/>
                  </a:lnTo>
                  <a:lnTo>
                    <a:pt x="111" y="0"/>
                  </a:lnTo>
                  <a:lnTo>
                    <a:pt x="119" y="2"/>
                  </a:lnTo>
                  <a:lnTo>
                    <a:pt x="127" y="3"/>
                  </a:lnTo>
                  <a:lnTo>
                    <a:pt x="135" y="5"/>
                  </a:lnTo>
                  <a:lnTo>
                    <a:pt x="141" y="8"/>
                  </a:lnTo>
                  <a:lnTo>
                    <a:pt x="148" y="12"/>
                  </a:lnTo>
                  <a:lnTo>
                    <a:pt x="155" y="15"/>
                  </a:lnTo>
                  <a:lnTo>
                    <a:pt x="161" y="20"/>
                  </a:lnTo>
                  <a:lnTo>
                    <a:pt x="165" y="25"/>
                  </a:lnTo>
                  <a:lnTo>
                    <a:pt x="169" y="31"/>
                  </a:lnTo>
                  <a:lnTo>
                    <a:pt x="173" y="37"/>
                  </a:lnTo>
                  <a:lnTo>
                    <a:pt x="176" y="44"/>
                  </a:lnTo>
                  <a:lnTo>
                    <a:pt x="178" y="51"/>
                  </a:lnTo>
                  <a:lnTo>
                    <a:pt x="181" y="59"/>
                  </a:lnTo>
                  <a:lnTo>
                    <a:pt x="181" y="67"/>
                  </a:lnTo>
                  <a:lnTo>
                    <a:pt x="182" y="76"/>
                  </a:lnTo>
                  <a:lnTo>
                    <a:pt x="182" y="189"/>
                  </a:lnTo>
                  <a:lnTo>
                    <a:pt x="134" y="18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64" name="Freeform 46">
              <a:extLst>
                <a:ext uri="{FF2B5EF4-FFF2-40B4-BE49-F238E27FC236}">
                  <a16:creationId xmlns:a16="http://schemas.microsoft.com/office/drawing/2014/main" id="{7F2D984E-9D11-9E2C-84F5-76ECD381478E}"/>
                </a:ext>
              </a:extLst>
            </p:cNvPr>
            <p:cNvSpPr>
              <a:spLocks/>
            </p:cNvSpPr>
            <p:nvPr/>
          </p:nvSpPr>
          <p:spPr bwMode="auto">
            <a:xfrm>
              <a:off x="2869" y="2091"/>
              <a:ext cx="335" cy="428"/>
            </a:xfrm>
            <a:custGeom>
              <a:avLst/>
              <a:gdLst>
                <a:gd name="T0" fmla="*/ 0 w 1005"/>
                <a:gd name="T1" fmla="*/ 0 h 1290"/>
                <a:gd name="T2" fmla="*/ 0 w 1005"/>
                <a:gd name="T3" fmla="*/ 0 h 1290"/>
                <a:gd name="T4" fmla="*/ 0 w 1005"/>
                <a:gd name="T5" fmla="*/ 0 h 1290"/>
                <a:gd name="T6" fmla="*/ 0 w 1005"/>
                <a:gd name="T7" fmla="*/ 0 h 1290"/>
                <a:gd name="T8" fmla="*/ 0 w 1005"/>
                <a:gd name="T9" fmla="*/ 0 h 1290"/>
                <a:gd name="T10" fmla="*/ 0 w 1005"/>
                <a:gd name="T11" fmla="*/ 0 h 1290"/>
                <a:gd name="T12" fmla="*/ 0 w 1005"/>
                <a:gd name="T13" fmla="*/ 0 h 1290"/>
                <a:gd name="T14" fmla="*/ 0 w 1005"/>
                <a:gd name="T15" fmla="*/ 0 h 1290"/>
                <a:gd name="T16" fmla="*/ 0 w 1005"/>
                <a:gd name="T17" fmla="*/ 0 h 1290"/>
                <a:gd name="T18" fmla="*/ 0 w 1005"/>
                <a:gd name="T19" fmla="*/ 0 h 1290"/>
                <a:gd name="T20" fmla="*/ 0 w 1005"/>
                <a:gd name="T21" fmla="*/ 0 h 1290"/>
                <a:gd name="T22" fmla="*/ 0 w 1005"/>
                <a:gd name="T23" fmla="*/ 0 h 1290"/>
                <a:gd name="T24" fmla="*/ 0 w 1005"/>
                <a:gd name="T25" fmla="*/ 0 h 1290"/>
                <a:gd name="T26" fmla="*/ 0 w 1005"/>
                <a:gd name="T27" fmla="*/ 0 h 1290"/>
                <a:gd name="T28" fmla="*/ 0 w 1005"/>
                <a:gd name="T29" fmla="*/ 0 h 1290"/>
                <a:gd name="T30" fmla="*/ 0 w 1005"/>
                <a:gd name="T31" fmla="*/ 0 h 1290"/>
                <a:gd name="T32" fmla="*/ 0 w 1005"/>
                <a:gd name="T33" fmla="*/ 0 h 1290"/>
                <a:gd name="T34" fmla="*/ 0 w 1005"/>
                <a:gd name="T35" fmla="*/ 0 h 1290"/>
                <a:gd name="T36" fmla="*/ 0 w 1005"/>
                <a:gd name="T37" fmla="*/ 0 h 1290"/>
                <a:gd name="T38" fmla="*/ 0 w 1005"/>
                <a:gd name="T39" fmla="*/ 0 h 1290"/>
                <a:gd name="T40" fmla="*/ 0 w 1005"/>
                <a:gd name="T41" fmla="*/ 0 h 1290"/>
                <a:gd name="T42" fmla="*/ 0 w 1005"/>
                <a:gd name="T43" fmla="*/ 0 h 1290"/>
                <a:gd name="T44" fmla="*/ 0 w 1005"/>
                <a:gd name="T45" fmla="*/ 0 h 1290"/>
                <a:gd name="T46" fmla="*/ 0 w 1005"/>
                <a:gd name="T47" fmla="*/ 0 h 1290"/>
                <a:gd name="T48" fmla="*/ 0 w 1005"/>
                <a:gd name="T49" fmla="*/ 0 h 1290"/>
                <a:gd name="T50" fmla="*/ 0 w 1005"/>
                <a:gd name="T51" fmla="*/ 0 h 1290"/>
                <a:gd name="T52" fmla="*/ 0 w 1005"/>
                <a:gd name="T53" fmla="*/ 0 h 1290"/>
                <a:gd name="T54" fmla="*/ 0 w 1005"/>
                <a:gd name="T55" fmla="*/ 0 h 1290"/>
                <a:gd name="T56" fmla="*/ 0 w 1005"/>
                <a:gd name="T57" fmla="*/ 0 h 1290"/>
                <a:gd name="T58" fmla="*/ 0 w 1005"/>
                <a:gd name="T59" fmla="*/ 0 h 1290"/>
                <a:gd name="T60" fmla="*/ 0 w 1005"/>
                <a:gd name="T61" fmla="*/ 0 h 1290"/>
                <a:gd name="T62" fmla="*/ 0 w 1005"/>
                <a:gd name="T63" fmla="*/ 0 h 1290"/>
                <a:gd name="T64" fmla="*/ 0 w 1005"/>
                <a:gd name="T65" fmla="*/ 0 h 1290"/>
                <a:gd name="T66" fmla="*/ 0 w 1005"/>
                <a:gd name="T67" fmla="*/ 0 h 1290"/>
                <a:gd name="T68" fmla="*/ 0 w 1005"/>
                <a:gd name="T69" fmla="*/ 0 h 1290"/>
                <a:gd name="T70" fmla="*/ 0 w 1005"/>
                <a:gd name="T71" fmla="*/ 0 h 1290"/>
                <a:gd name="T72" fmla="*/ 0 w 1005"/>
                <a:gd name="T73" fmla="*/ 0 h 1290"/>
                <a:gd name="T74" fmla="*/ 0 w 1005"/>
                <a:gd name="T75" fmla="*/ 0 h 1290"/>
                <a:gd name="T76" fmla="*/ 0 w 1005"/>
                <a:gd name="T77" fmla="*/ 0 h 1290"/>
                <a:gd name="T78" fmla="*/ 0 w 1005"/>
                <a:gd name="T79" fmla="*/ 0 h 1290"/>
                <a:gd name="T80" fmla="*/ 0 w 1005"/>
                <a:gd name="T81" fmla="*/ 0 h 1290"/>
                <a:gd name="T82" fmla="*/ 0 w 1005"/>
                <a:gd name="T83" fmla="*/ 0 h 1290"/>
                <a:gd name="T84" fmla="*/ 0 w 1005"/>
                <a:gd name="T85" fmla="*/ 0 h 1290"/>
                <a:gd name="T86" fmla="*/ 0 w 1005"/>
                <a:gd name="T87" fmla="*/ 0 h 1290"/>
                <a:gd name="T88" fmla="*/ 0 w 1005"/>
                <a:gd name="T89" fmla="*/ 0 h 1290"/>
                <a:gd name="T90" fmla="*/ 0 w 1005"/>
                <a:gd name="T91" fmla="*/ 0 h 1290"/>
                <a:gd name="T92" fmla="*/ 0 w 1005"/>
                <a:gd name="T93" fmla="*/ 0 h 1290"/>
                <a:gd name="T94" fmla="*/ 0 w 1005"/>
                <a:gd name="T95" fmla="*/ 0 h 1290"/>
                <a:gd name="T96" fmla="*/ 0 w 1005"/>
                <a:gd name="T97" fmla="*/ 0 h 1290"/>
                <a:gd name="T98" fmla="*/ 0 w 1005"/>
                <a:gd name="T99" fmla="*/ 0 h 1290"/>
                <a:gd name="T100" fmla="*/ 0 w 1005"/>
                <a:gd name="T101" fmla="*/ 0 h 1290"/>
                <a:gd name="T102" fmla="*/ 0 w 1005"/>
                <a:gd name="T103" fmla="*/ 0 h 1290"/>
                <a:gd name="T104" fmla="*/ 0 w 1005"/>
                <a:gd name="T105" fmla="*/ 0 h 1290"/>
                <a:gd name="T106" fmla="*/ 0 w 1005"/>
                <a:gd name="T107" fmla="*/ 0 h 1290"/>
                <a:gd name="T108" fmla="*/ 0 w 1005"/>
                <a:gd name="T109" fmla="*/ 0 h 1290"/>
                <a:gd name="T110" fmla="*/ 0 w 1005"/>
                <a:gd name="T111" fmla="*/ 0 h 1290"/>
                <a:gd name="T112" fmla="*/ 0 w 1005"/>
                <a:gd name="T113" fmla="*/ 0 h 1290"/>
                <a:gd name="T114" fmla="*/ 0 w 1005"/>
                <a:gd name="T115" fmla="*/ 0 h 129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05" h="1290">
                  <a:moveTo>
                    <a:pt x="52" y="1290"/>
                  </a:moveTo>
                  <a:lnTo>
                    <a:pt x="30" y="1204"/>
                  </a:lnTo>
                  <a:lnTo>
                    <a:pt x="12" y="1116"/>
                  </a:lnTo>
                  <a:lnTo>
                    <a:pt x="3" y="1027"/>
                  </a:lnTo>
                  <a:lnTo>
                    <a:pt x="0" y="940"/>
                  </a:lnTo>
                  <a:lnTo>
                    <a:pt x="3" y="877"/>
                  </a:lnTo>
                  <a:lnTo>
                    <a:pt x="7" y="814"/>
                  </a:lnTo>
                  <a:lnTo>
                    <a:pt x="16" y="751"/>
                  </a:lnTo>
                  <a:lnTo>
                    <a:pt x="25" y="688"/>
                  </a:lnTo>
                  <a:lnTo>
                    <a:pt x="57" y="571"/>
                  </a:lnTo>
                  <a:lnTo>
                    <a:pt x="99" y="458"/>
                  </a:lnTo>
                  <a:lnTo>
                    <a:pt x="150" y="347"/>
                  </a:lnTo>
                  <a:lnTo>
                    <a:pt x="213" y="244"/>
                  </a:lnTo>
                  <a:lnTo>
                    <a:pt x="282" y="148"/>
                  </a:lnTo>
                  <a:lnTo>
                    <a:pt x="364" y="58"/>
                  </a:lnTo>
                  <a:lnTo>
                    <a:pt x="430" y="0"/>
                  </a:lnTo>
                  <a:lnTo>
                    <a:pt x="1005" y="0"/>
                  </a:lnTo>
                  <a:lnTo>
                    <a:pt x="966" y="11"/>
                  </a:lnTo>
                  <a:lnTo>
                    <a:pt x="927" y="23"/>
                  </a:lnTo>
                  <a:lnTo>
                    <a:pt x="889" y="38"/>
                  </a:lnTo>
                  <a:lnTo>
                    <a:pt x="852" y="53"/>
                  </a:lnTo>
                  <a:lnTo>
                    <a:pt x="815" y="69"/>
                  </a:lnTo>
                  <a:lnTo>
                    <a:pt x="779" y="88"/>
                  </a:lnTo>
                  <a:lnTo>
                    <a:pt x="744" y="108"/>
                  </a:lnTo>
                  <a:lnTo>
                    <a:pt x="710" y="129"/>
                  </a:lnTo>
                  <a:lnTo>
                    <a:pt x="677" y="151"/>
                  </a:lnTo>
                  <a:lnTo>
                    <a:pt x="645" y="175"/>
                  </a:lnTo>
                  <a:lnTo>
                    <a:pt x="614" y="200"/>
                  </a:lnTo>
                  <a:lnTo>
                    <a:pt x="585" y="225"/>
                  </a:lnTo>
                  <a:lnTo>
                    <a:pt x="555" y="253"/>
                  </a:lnTo>
                  <a:lnTo>
                    <a:pt x="527" y="281"/>
                  </a:lnTo>
                  <a:lnTo>
                    <a:pt x="500" y="311"/>
                  </a:lnTo>
                  <a:lnTo>
                    <a:pt x="476" y="341"/>
                  </a:lnTo>
                  <a:lnTo>
                    <a:pt x="451" y="372"/>
                  </a:lnTo>
                  <a:lnTo>
                    <a:pt x="429" y="405"/>
                  </a:lnTo>
                  <a:lnTo>
                    <a:pt x="407" y="439"/>
                  </a:lnTo>
                  <a:lnTo>
                    <a:pt x="387" y="472"/>
                  </a:lnTo>
                  <a:lnTo>
                    <a:pt x="368" y="508"/>
                  </a:lnTo>
                  <a:lnTo>
                    <a:pt x="351" y="544"/>
                  </a:lnTo>
                  <a:lnTo>
                    <a:pt x="335" y="580"/>
                  </a:lnTo>
                  <a:lnTo>
                    <a:pt x="321" y="618"/>
                  </a:lnTo>
                  <a:lnTo>
                    <a:pt x="307" y="656"/>
                  </a:lnTo>
                  <a:lnTo>
                    <a:pt x="296" y="694"/>
                  </a:lnTo>
                  <a:lnTo>
                    <a:pt x="287" y="735"/>
                  </a:lnTo>
                  <a:lnTo>
                    <a:pt x="279" y="774"/>
                  </a:lnTo>
                  <a:lnTo>
                    <a:pt x="273" y="814"/>
                  </a:lnTo>
                  <a:lnTo>
                    <a:pt x="268" y="856"/>
                  </a:lnTo>
                  <a:lnTo>
                    <a:pt x="266" y="898"/>
                  </a:lnTo>
                  <a:lnTo>
                    <a:pt x="265" y="940"/>
                  </a:lnTo>
                  <a:lnTo>
                    <a:pt x="265" y="976"/>
                  </a:lnTo>
                  <a:lnTo>
                    <a:pt x="267" y="1011"/>
                  </a:lnTo>
                  <a:lnTo>
                    <a:pt x="270" y="1047"/>
                  </a:lnTo>
                  <a:lnTo>
                    <a:pt x="275" y="1082"/>
                  </a:lnTo>
                  <a:lnTo>
                    <a:pt x="280" y="1115"/>
                  </a:lnTo>
                  <a:lnTo>
                    <a:pt x="288" y="1150"/>
                  </a:lnTo>
                  <a:lnTo>
                    <a:pt x="296" y="1184"/>
                  </a:lnTo>
                  <a:lnTo>
                    <a:pt x="305" y="1216"/>
                  </a:lnTo>
                  <a:lnTo>
                    <a:pt x="52" y="1290"/>
                  </a:lnTo>
                  <a:close/>
                </a:path>
              </a:pathLst>
            </a:custGeom>
            <a:solidFill>
              <a:srgbClr val="00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grpSp>
      <p:sp>
        <p:nvSpPr>
          <p:cNvPr id="1033" name="Line 47">
            <a:extLst>
              <a:ext uri="{FF2B5EF4-FFF2-40B4-BE49-F238E27FC236}">
                <a16:creationId xmlns:a16="http://schemas.microsoft.com/office/drawing/2014/main" id="{227C253A-7D31-A739-42D9-5C11B90C6927}"/>
              </a:ext>
            </a:extLst>
          </p:cNvPr>
          <p:cNvSpPr>
            <a:spLocks noChangeShapeType="1"/>
          </p:cNvSpPr>
          <p:nvPr userDrawn="1"/>
        </p:nvSpPr>
        <p:spPr bwMode="auto">
          <a:xfrm>
            <a:off x="0" y="620713"/>
            <a:ext cx="78851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NL"/>
          </a:p>
        </p:txBody>
      </p:sp>
      <p:pic>
        <p:nvPicPr>
          <p:cNvPr id="1034" name="Picture 49">
            <a:extLst>
              <a:ext uri="{FF2B5EF4-FFF2-40B4-BE49-F238E27FC236}">
                <a16:creationId xmlns:a16="http://schemas.microsoft.com/office/drawing/2014/main" id="{7C14DEE1-0309-D5F4-E8A4-017F129F188B}"/>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5199063"/>
            <a:ext cx="2286000"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Rectangle 50">
            <a:extLst>
              <a:ext uri="{FF2B5EF4-FFF2-40B4-BE49-F238E27FC236}">
                <a16:creationId xmlns:a16="http://schemas.microsoft.com/office/drawing/2014/main" id="{04275913-8344-71D1-EEF3-F76D05538E21}"/>
              </a:ext>
            </a:extLst>
          </p:cNvPr>
          <p:cNvSpPr>
            <a:spLocks noChangeArrowheads="1"/>
          </p:cNvSpPr>
          <p:nvPr userDrawn="1"/>
        </p:nvSpPr>
        <p:spPr bwMode="auto">
          <a:xfrm>
            <a:off x="1258888" y="5229225"/>
            <a:ext cx="1081087" cy="828675"/>
          </a:xfrm>
          <a:prstGeom prst="rect">
            <a:avLst/>
          </a:prstGeom>
          <a:solidFill>
            <a:schemeClr val="bg1"/>
          </a:solidFill>
          <a:ln>
            <a:noFill/>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defRPr/>
            </a:pPr>
            <a:endParaRPr lang="de-DE" altLang="en-US"/>
          </a:p>
        </p:txBody>
      </p:sp>
      <p:pic>
        <p:nvPicPr>
          <p:cNvPr id="1036" name="Picture 55" descr="BUND Logo transparent">
            <a:extLst>
              <a:ext uri="{FF2B5EF4-FFF2-40B4-BE49-F238E27FC236}">
                <a16:creationId xmlns:a16="http://schemas.microsoft.com/office/drawing/2014/main" id="{D5325E55-19DD-CD03-6DC4-1E0E401A7D97}"/>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6877050" y="6088063"/>
            <a:ext cx="22669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defRPr>
      </a:lvl2pPr>
      <a:lvl3pPr algn="l" rtl="0" eaLnBrk="0" fontAlgn="base" hangingPunct="0">
        <a:spcBef>
          <a:spcPct val="0"/>
        </a:spcBef>
        <a:spcAft>
          <a:spcPct val="0"/>
        </a:spcAft>
        <a:defRPr sz="3200">
          <a:solidFill>
            <a:schemeClr val="tx2"/>
          </a:solidFill>
          <a:latin typeface="Arial" charset="0"/>
        </a:defRPr>
      </a:lvl3pPr>
      <a:lvl4pPr algn="l" rtl="0" eaLnBrk="0" fontAlgn="base" hangingPunct="0">
        <a:spcBef>
          <a:spcPct val="0"/>
        </a:spcBef>
        <a:spcAft>
          <a:spcPct val="0"/>
        </a:spcAft>
        <a:defRPr sz="3200">
          <a:solidFill>
            <a:schemeClr val="tx2"/>
          </a:solidFill>
          <a:latin typeface="Arial" charset="0"/>
        </a:defRPr>
      </a:lvl4pPr>
      <a:lvl5pPr algn="l" rtl="0" eaLnBrk="0" fontAlgn="base" hangingPunct="0">
        <a:spcBef>
          <a:spcPct val="0"/>
        </a:spcBef>
        <a:spcAft>
          <a:spcPct val="0"/>
        </a:spcAft>
        <a:defRPr sz="3200">
          <a:solidFill>
            <a:schemeClr val="tx2"/>
          </a:solidFill>
          <a:latin typeface="Arial" charset="0"/>
        </a:defRPr>
      </a:lvl5pPr>
      <a:lvl6pPr marL="457200" algn="l" rtl="0" fontAlgn="base">
        <a:spcBef>
          <a:spcPct val="0"/>
        </a:spcBef>
        <a:spcAft>
          <a:spcPct val="0"/>
        </a:spcAft>
        <a:defRPr sz="3200">
          <a:solidFill>
            <a:schemeClr val="tx2"/>
          </a:solidFill>
          <a:latin typeface="Arial" charset="0"/>
        </a:defRPr>
      </a:lvl6pPr>
      <a:lvl7pPr marL="914400" algn="l" rtl="0" fontAlgn="base">
        <a:spcBef>
          <a:spcPct val="0"/>
        </a:spcBef>
        <a:spcAft>
          <a:spcPct val="0"/>
        </a:spcAft>
        <a:defRPr sz="3200">
          <a:solidFill>
            <a:schemeClr val="tx2"/>
          </a:solidFill>
          <a:latin typeface="Arial" charset="0"/>
        </a:defRPr>
      </a:lvl7pPr>
      <a:lvl8pPr marL="1371600" algn="l" rtl="0" fontAlgn="base">
        <a:spcBef>
          <a:spcPct val="0"/>
        </a:spcBef>
        <a:spcAft>
          <a:spcPct val="0"/>
        </a:spcAft>
        <a:defRPr sz="3200">
          <a:solidFill>
            <a:schemeClr val="tx2"/>
          </a:solidFill>
          <a:latin typeface="Arial" charset="0"/>
        </a:defRPr>
      </a:lvl8pPr>
      <a:lvl9pPr marL="1828800" algn="l" rtl="0" fontAlgn="base">
        <a:spcBef>
          <a:spcPct val="0"/>
        </a:spcBef>
        <a:spcAft>
          <a:spcPct val="0"/>
        </a:spcAft>
        <a:defRPr sz="3200">
          <a:solidFill>
            <a:schemeClr val="tx2"/>
          </a:solidFill>
          <a:latin typeface="Arial" charset="0"/>
        </a:defRPr>
      </a:lvl9pPr>
    </p:titleStyle>
    <p:bodyStyle>
      <a:lvl1pPr marL="482600" indent="-482600" algn="l" rtl="0" eaLnBrk="0" fontAlgn="base" hangingPunct="0">
        <a:spcBef>
          <a:spcPct val="20000"/>
        </a:spcBef>
        <a:spcAft>
          <a:spcPct val="0"/>
        </a:spcAft>
        <a:buClr>
          <a:schemeClr val="tx2"/>
        </a:buClr>
        <a:buFont typeface="Wingdings" panose="05000000000000000000" pitchFamily="2" charset="2"/>
        <a:buChar char="n"/>
        <a:defRPr sz="3200">
          <a:solidFill>
            <a:schemeClr val="tx1"/>
          </a:solidFill>
          <a:latin typeface="+mn-lt"/>
          <a:ea typeface="+mn-ea"/>
          <a:cs typeface="+mn-cs"/>
        </a:defRPr>
      </a:lvl1pPr>
      <a:lvl2pPr marL="952500" indent="-279400" algn="l" rtl="0" eaLnBrk="0" fontAlgn="base" hangingPunct="0">
        <a:spcBef>
          <a:spcPct val="20000"/>
        </a:spcBef>
        <a:spcAft>
          <a:spcPct val="0"/>
        </a:spcAft>
        <a:buFont typeface="Symbol" panose="05050102010706020507" pitchFamily="18" charset="2"/>
        <a:buChar char="·"/>
        <a:defRPr sz="2800">
          <a:solidFill>
            <a:schemeClr val="tx1"/>
          </a:solidFill>
          <a:latin typeface="+mn-lt"/>
        </a:defRPr>
      </a:lvl2pPr>
      <a:lvl3pPr marL="1566863" indent="-228600" algn="l" rtl="0" eaLnBrk="0" fontAlgn="base" hangingPunct="0">
        <a:spcBef>
          <a:spcPct val="20000"/>
        </a:spcBef>
        <a:spcAft>
          <a:spcPct val="0"/>
        </a:spcAft>
        <a:buChar char="•"/>
        <a:defRPr sz="2400">
          <a:solidFill>
            <a:schemeClr val="tx1"/>
          </a:solidFill>
          <a:latin typeface="+mn-lt"/>
        </a:defRPr>
      </a:lvl3pPr>
      <a:lvl4pPr marL="1985963" indent="-228600" algn="l" rtl="0" eaLnBrk="0" fontAlgn="base" hangingPunct="0">
        <a:spcBef>
          <a:spcPct val="20000"/>
        </a:spcBef>
        <a:spcAft>
          <a:spcPct val="0"/>
        </a:spcAft>
        <a:buChar char="–"/>
        <a:defRPr sz="2000">
          <a:solidFill>
            <a:schemeClr val="tx1"/>
          </a:solidFill>
          <a:latin typeface="+mn-lt"/>
        </a:defRPr>
      </a:lvl4pPr>
      <a:lvl5pPr marL="2405063" indent="-228600" algn="l" rtl="0" eaLnBrk="0" fontAlgn="base" hangingPunct="0">
        <a:spcBef>
          <a:spcPct val="20000"/>
        </a:spcBef>
        <a:spcAft>
          <a:spcPct val="0"/>
        </a:spcAft>
        <a:buChar char="»"/>
        <a:defRPr sz="2000">
          <a:solidFill>
            <a:schemeClr val="tx1"/>
          </a:solidFill>
          <a:latin typeface="+mn-lt"/>
        </a:defRPr>
      </a:lvl5pPr>
      <a:lvl6pPr marL="2862263" indent="-228600" algn="l" rtl="0" fontAlgn="base">
        <a:spcBef>
          <a:spcPct val="20000"/>
        </a:spcBef>
        <a:spcAft>
          <a:spcPct val="0"/>
        </a:spcAft>
        <a:buChar char="»"/>
        <a:defRPr sz="2000">
          <a:solidFill>
            <a:schemeClr val="tx1"/>
          </a:solidFill>
          <a:latin typeface="+mn-lt"/>
        </a:defRPr>
      </a:lvl6pPr>
      <a:lvl7pPr marL="3319463" indent="-228600" algn="l" rtl="0" fontAlgn="base">
        <a:spcBef>
          <a:spcPct val="20000"/>
        </a:spcBef>
        <a:spcAft>
          <a:spcPct val="0"/>
        </a:spcAft>
        <a:buChar char="»"/>
        <a:defRPr sz="2000">
          <a:solidFill>
            <a:schemeClr val="tx1"/>
          </a:solidFill>
          <a:latin typeface="+mn-lt"/>
        </a:defRPr>
      </a:lvl7pPr>
      <a:lvl8pPr marL="3776663" indent="-228600" algn="l" rtl="0" fontAlgn="base">
        <a:spcBef>
          <a:spcPct val="20000"/>
        </a:spcBef>
        <a:spcAft>
          <a:spcPct val="0"/>
        </a:spcAft>
        <a:buChar char="»"/>
        <a:defRPr sz="2000">
          <a:solidFill>
            <a:schemeClr val="tx1"/>
          </a:solidFill>
          <a:latin typeface="+mn-lt"/>
        </a:defRPr>
      </a:lvl8pPr>
      <a:lvl9pPr marL="4233863"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emf"/><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hz-inova.com/de/renewable-gas/etogas/" TargetMode="External"/><Relationship Id="rId2" Type="http://schemas.openxmlformats.org/officeDocument/2006/relationships/hyperlink" Target="https://www.sunfire.de/de/syngas" TargetMode="External"/><Relationship Id="rId1" Type="http://schemas.openxmlformats.org/officeDocument/2006/relationships/slideLayout" Target="../slideLayouts/slideLayout2.xml"/><Relationship Id="rId5" Type="http://schemas.openxmlformats.org/officeDocument/2006/relationships/hyperlink" Target="https://luebesse-energie.de/unsere-energiefabriken/" TargetMode="External"/><Relationship Id="rId4" Type="http://schemas.openxmlformats.org/officeDocument/2006/relationships/hyperlink" Target="https://exytron.online/set-zet-2/"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liennummernplatzhalter 1">
            <a:extLst>
              <a:ext uri="{FF2B5EF4-FFF2-40B4-BE49-F238E27FC236}">
                <a16:creationId xmlns:a16="http://schemas.microsoft.com/office/drawing/2014/main" id="{1A707746-6860-EC91-D82A-ABB475EFF463}"/>
              </a:ext>
            </a:extLst>
          </p:cNvPr>
          <p:cNvSpPr>
            <a:spLocks noGrp="1" noChangeArrowheads="1"/>
          </p:cNvSpPr>
          <p:nvPr>
            <p:ph type="sldNum" sz="quarter" idx="10"/>
          </p:nvPr>
        </p:nvSpPr>
        <p:spPr>
          <a:xfrm>
            <a:off x="0" y="6453188"/>
            <a:ext cx="382588"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3C424978-CAEA-443D-9E5D-C0F8B3924A91}" type="slidenum">
              <a:rPr lang="en-GB" altLang="en-US" sz="1800" smtClean="0"/>
              <a:pPr>
                <a:spcBef>
                  <a:spcPct val="0"/>
                </a:spcBef>
                <a:buClrTx/>
                <a:buFontTx/>
                <a:buNone/>
              </a:pPr>
              <a:t>1</a:t>
            </a:fld>
            <a:endParaRPr lang="en-GB" altLang="en-US" sz="1800"/>
          </a:p>
        </p:txBody>
      </p:sp>
      <p:sp>
        <p:nvSpPr>
          <p:cNvPr id="2051" name="Rectangle 44">
            <a:extLst>
              <a:ext uri="{FF2B5EF4-FFF2-40B4-BE49-F238E27FC236}">
                <a16:creationId xmlns:a16="http://schemas.microsoft.com/office/drawing/2014/main" id="{9A4CDF8C-D0A0-D9DE-C92E-8B997392CB66}"/>
              </a:ext>
            </a:extLst>
          </p:cNvPr>
          <p:cNvSpPr>
            <a:spLocks noChangeArrowheads="1"/>
          </p:cNvSpPr>
          <p:nvPr/>
        </p:nvSpPr>
        <p:spPr bwMode="auto">
          <a:xfrm>
            <a:off x="0" y="0"/>
            <a:ext cx="9144000" cy="6858000"/>
          </a:xfrm>
          <a:prstGeom prst="rect">
            <a:avLst/>
          </a:prstGeom>
          <a:solidFill>
            <a:schemeClr val="bg1"/>
          </a:solidFill>
          <a:ln w="9525">
            <a:noFill/>
            <a:miter lim="800000"/>
            <a:headEnd/>
            <a:tailEnd/>
          </a:ln>
        </p:spPr>
        <p:txBody>
          <a:bodyPr wrap="none" anchor="ctr"/>
          <a:lstStyle/>
          <a:p>
            <a:pPr eaLnBrk="1" hangingPunct="1">
              <a:defRPr/>
            </a:pPr>
            <a:endParaRPr lang="de-DE" altLang="en-US">
              <a:latin typeface="+mj-lt"/>
            </a:endParaRPr>
          </a:p>
        </p:txBody>
      </p:sp>
      <p:sp>
        <p:nvSpPr>
          <p:cNvPr id="2052" name="Rectangle 47">
            <a:extLst>
              <a:ext uri="{FF2B5EF4-FFF2-40B4-BE49-F238E27FC236}">
                <a16:creationId xmlns:a16="http://schemas.microsoft.com/office/drawing/2014/main" id="{959BBF1A-2DA8-6441-4DE0-BF99F8A18281}"/>
              </a:ext>
            </a:extLst>
          </p:cNvPr>
          <p:cNvSpPr>
            <a:spLocks noChangeArrowheads="1"/>
          </p:cNvSpPr>
          <p:nvPr/>
        </p:nvSpPr>
        <p:spPr bwMode="auto">
          <a:xfrm>
            <a:off x="1368425" y="4833938"/>
            <a:ext cx="1116013" cy="863600"/>
          </a:xfrm>
          <a:prstGeom prst="rect">
            <a:avLst/>
          </a:prstGeom>
          <a:solidFill>
            <a:schemeClr val="bg1"/>
          </a:solidFill>
          <a:ln w="9525">
            <a:noFill/>
            <a:miter lim="800000"/>
            <a:headEnd/>
            <a:tailEnd/>
          </a:ln>
        </p:spPr>
        <p:txBody>
          <a:bodyPr wrap="none" anchor="ctr"/>
          <a:lstStyle/>
          <a:p>
            <a:pPr eaLnBrk="1" hangingPunct="1">
              <a:defRPr/>
            </a:pPr>
            <a:endParaRPr lang="de-DE" altLang="en-US">
              <a:latin typeface="+mj-lt"/>
            </a:endParaRPr>
          </a:p>
        </p:txBody>
      </p:sp>
      <p:sp>
        <p:nvSpPr>
          <p:cNvPr id="2053" name="Text Box 50">
            <a:extLst>
              <a:ext uri="{FF2B5EF4-FFF2-40B4-BE49-F238E27FC236}">
                <a16:creationId xmlns:a16="http://schemas.microsoft.com/office/drawing/2014/main" id="{07EB9677-3172-CC67-2874-3A7EEF7BE77D}"/>
              </a:ext>
            </a:extLst>
          </p:cNvPr>
          <p:cNvSpPr txBox="1">
            <a:spLocks noChangeArrowheads="1"/>
          </p:cNvSpPr>
          <p:nvPr/>
        </p:nvSpPr>
        <p:spPr bwMode="auto">
          <a:xfrm>
            <a:off x="215900" y="4098925"/>
            <a:ext cx="8928100" cy="1338263"/>
          </a:xfrm>
          <a:prstGeom prst="rect">
            <a:avLst/>
          </a:prstGeom>
          <a:noFill/>
          <a:ln w="9525">
            <a:noFill/>
            <a:miter lim="800000"/>
            <a:headEnd/>
            <a:tailEnd/>
          </a:ln>
        </p:spPr>
        <p:txBody>
          <a:bodyPr>
            <a:spAutoFit/>
          </a:bodyPr>
          <a:lstStyle/>
          <a:p>
            <a:pPr algn="r" eaLnBrk="1" hangingPunct="1">
              <a:spcBef>
                <a:spcPct val="50000"/>
              </a:spcBef>
              <a:defRPr/>
            </a:pPr>
            <a:r>
              <a:rPr lang="de-DE" altLang="en-US" sz="3600" b="1" dirty="0">
                <a:solidFill>
                  <a:srgbClr val="5F5F5F"/>
                </a:solidFill>
                <a:latin typeface="+mj-lt"/>
              </a:rPr>
              <a:t>        Prima Klima - Strom von der Sonne</a:t>
            </a:r>
          </a:p>
          <a:p>
            <a:pPr algn="r" eaLnBrk="1" hangingPunct="1">
              <a:spcBef>
                <a:spcPts val="600"/>
              </a:spcBef>
              <a:defRPr/>
            </a:pPr>
            <a:r>
              <a:rPr lang="de-DE" altLang="en-US" sz="4000" dirty="0">
                <a:solidFill>
                  <a:srgbClr val="5F5F5F"/>
                </a:solidFill>
                <a:latin typeface="+mj-lt"/>
              </a:rPr>
              <a:t>		               </a:t>
            </a:r>
            <a:r>
              <a:rPr lang="de-DE" altLang="en-US" sz="3200" dirty="0">
                <a:solidFill>
                  <a:srgbClr val="5F5F5F"/>
                </a:solidFill>
                <a:latin typeface="+mj-lt"/>
              </a:rPr>
              <a:t>Ulrich Böke, März 2024</a:t>
            </a:r>
          </a:p>
        </p:txBody>
      </p:sp>
      <p:pic>
        <p:nvPicPr>
          <p:cNvPr id="4102" name="Picture 51" descr="BUND Logo transparent">
            <a:extLst>
              <a:ext uri="{FF2B5EF4-FFF2-40B4-BE49-F238E27FC236}">
                <a16:creationId xmlns:a16="http://schemas.microsoft.com/office/drawing/2014/main" id="{7F84473D-DC3C-0FCD-99B6-FD20071D73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7050" y="5875338"/>
            <a:ext cx="22669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54" descr="IMGP1639">
            <a:extLst>
              <a:ext uri="{FF2B5EF4-FFF2-40B4-BE49-F238E27FC236}">
                <a16:creationId xmlns:a16="http://schemas.microsoft.com/office/drawing/2014/main" id="{82A8A2DC-9692-26EA-5B77-9AE860BDED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788" y="0"/>
            <a:ext cx="5256212"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4" name="Group 55">
            <a:extLst>
              <a:ext uri="{FF2B5EF4-FFF2-40B4-BE49-F238E27FC236}">
                <a16:creationId xmlns:a16="http://schemas.microsoft.com/office/drawing/2014/main" id="{F694ADBC-F6DE-CA7A-2FE0-6F7EA044DB0B}"/>
              </a:ext>
            </a:extLst>
          </p:cNvPr>
          <p:cNvGrpSpPr>
            <a:grpSpLocks noChangeAspect="1"/>
          </p:cNvGrpSpPr>
          <p:nvPr/>
        </p:nvGrpSpPr>
        <p:grpSpPr bwMode="auto">
          <a:xfrm>
            <a:off x="468313" y="404813"/>
            <a:ext cx="2879725" cy="2879725"/>
            <a:chOff x="2869" y="1987"/>
            <a:chExt cx="834" cy="834"/>
          </a:xfrm>
        </p:grpSpPr>
        <p:sp>
          <p:nvSpPr>
            <p:cNvPr id="2058" name="Freeform 56">
              <a:extLst>
                <a:ext uri="{FF2B5EF4-FFF2-40B4-BE49-F238E27FC236}">
                  <a16:creationId xmlns:a16="http://schemas.microsoft.com/office/drawing/2014/main" id="{4274B4D9-4DE7-2229-5278-325E341AEB04}"/>
                </a:ext>
              </a:extLst>
            </p:cNvPr>
            <p:cNvSpPr>
              <a:spLocks noChangeAspect="1"/>
            </p:cNvSpPr>
            <p:nvPr/>
          </p:nvSpPr>
          <p:spPr bwMode="auto">
            <a:xfrm>
              <a:off x="3026" y="2271"/>
              <a:ext cx="43" cy="84"/>
            </a:xfrm>
            <a:custGeom>
              <a:avLst/>
              <a:gdLst>
                <a:gd name="T0" fmla="*/ 0 w 127"/>
                <a:gd name="T1" fmla="*/ 0 h 253"/>
                <a:gd name="T2" fmla="*/ 0 w 127"/>
                <a:gd name="T3" fmla="*/ 0 h 253"/>
                <a:gd name="T4" fmla="*/ 0 w 127"/>
                <a:gd name="T5" fmla="*/ 0 h 253"/>
                <a:gd name="T6" fmla="*/ 0 w 127"/>
                <a:gd name="T7" fmla="*/ 0 h 253"/>
                <a:gd name="T8" fmla="*/ 0 w 127"/>
                <a:gd name="T9" fmla="*/ 0 h 253"/>
                <a:gd name="T10" fmla="*/ 0 w 127"/>
                <a:gd name="T11" fmla="*/ 0 h 253"/>
                <a:gd name="T12" fmla="*/ 0 w 127"/>
                <a:gd name="T13" fmla="*/ 0 h 253"/>
                <a:gd name="T14" fmla="*/ 0 w 127"/>
                <a:gd name="T15" fmla="*/ 0 h 253"/>
                <a:gd name="T16" fmla="*/ 0 w 127"/>
                <a:gd name="T17" fmla="*/ 0 h 253"/>
                <a:gd name="T18" fmla="*/ 0 w 127"/>
                <a:gd name="T19" fmla="*/ 0 h 253"/>
                <a:gd name="T20" fmla="*/ 0 w 127"/>
                <a:gd name="T21" fmla="*/ 0 h 253"/>
                <a:gd name="T22" fmla="*/ 0 w 127"/>
                <a:gd name="T23" fmla="*/ 0 h 253"/>
                <a:gd name="T24" fmla="*/ 0 w 127"/>
                <a:gd name="T25" fmla="*/ 0 h 2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7"/>
                <a:gd name="T40" fmla="*/ 0 h 253"/>
                <a:gd name="T41" fmla="*/ 127 w 127"/>
                <a:gd name="T42" fmla="*/ 253 h 2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7" h="253">
                  <a:moveTo>
                    <a:pt x="36" y="39"/>
                  </a:moveTo>
                  <a:lnTo>
                    <a:pt x="36" y="98"/>
                  </a:lnTo>
                  <a:lnTo>
                    <a:pt x="101" y="98"/>
                  </a:lnTo>
                  <a:lnTo>
                    <a:pt x="101" y="136"/>
                  </a:lnTo>
                  <a:lnTo>
                    <a:pt x="36" y="136"/>
                  </a:lnTo>
                  <a:lnTo>
                    <a:pt x="36" y="213"/>
                  </a:lnTo>
                  <a:lnTo>
                    <a:pt x="126" y="213"/>
                  </a:lnTo>
                  <a:lnTo>
                    <a:pt x="126" y="253"/>
                  </a:lnTo>
                  <a:lnTo>
                    <a:pt x="0" y="253"/>
                  </a:lnTo>
                  <a:lnTo>
                    <a:pt x="0" y="0"/>
                  </a:lnTo>
                  <a:lnTo>
                    <a:pt x="127" y="0"/>
                  </a:lnTo>
                  <a:lnTo>
                    <a:pt x="127" y="39"/>
                  </a:lnTo>
                  <a:lnTo>
                    <a:pt x="36" y="39"/>
                  </a:lnTo>
                  <a:close/>
                </a:path>
              </a:pathLst>
            </a:custGeom>
            <a:solidFill>
              <a:srgbClr val="666666"/>
            </a:solidFill>
            <a:ln w="9525">
              <a:noFill/>
              <a:round/>
              <a:headEnd/>
              <a:tailEnd/>
            </a:ln>
          </p:spPr>
          <p:txBody>
            <a:bodyPr/>
            <a:lstStyle/>
            <a:p>
              <a:pPr>
                <a:defRPr/>
              </a:pPr>
              <a:endParaRPr lang="de-DE">
                <a:latin typeface="+mj-lt"/>
              </a:endParaRPr>
            </a:p>
          </p:txBody>
        </p:sp>
        <p:sp>
          <p:nvSpPr>
            <p:cNvPr id="2059" name="Freeform 57">
              <a:extLst>
                <a:ext uri="{FF2B5EF4-FFF2-40B4-BE49-F238E27FC236}">
                  <a16:creationId xmlns:a16="http://schemas.microsoft.com/office/drawing/2014/main" id="{6211D0F8-F254-8F18-DBF7-28038BB941A3}"/>
                </a:ext>
              </a:extLst>
            </p:cNvPr>
            <p:cNvSpPr>
              <a:spLocks noChangeAspect="1"/>
            </p:cNvSpPr>
            <p:nvPr/>
          </p:nvSpPr>
          <p:spPr bwMode="auto">
            <a:xfrm>
              <a:off x="3078" y="2292"/>
              <a:ext cx="33" cy="63"/>
            </a:xfrm>
            <a:custGeom>
              <a:avLst/>
              <a:gdLst>
                <a:gd name="T0" fmla="*/ 0 w 99"/>
                <a:gd name="T1" fmla="*/ 0 h 189"/>
                <a:gd name="T2" fmla="*/ 0 w 99"/>
                <a:gd name="T3" fmla="*/ 0 h 189"/>
                <a:gd name="T4" fmla="*/ 0 w 99"/>
                <a:gd name="T5" fmla="*/ 0 h 189"/>
                <a:gd name="T6" fmla="*/ 0 w 99"/>
                <a:gd name="T7" fmla="*/ 0 h 189"/>
                <a:gd name="T8" fmla="*/ 0 w 99"/>
                <a:gd name="T9" fmla="*/ 0 h 189"/>
                <a:gd name="T10" fmla="*/ 0 w 99"/>
                <a:gd name="T11" fmla="*/ 0 h 189"/>
                <a:gd name="T12" fmla="*/ 0 w 99"/>
                <a:gd name="T13" fmla="*/ 0 h 189"/>
                <a:gd name="T14" fmla="*/ 0 w 99"/>
                <a:gd name="T15" fmla="*/ 0 h 189"/>
                <a:gd name="T16" fmla="*/ 0 w 99"/>
                <a:gd name="T17" fmla="*/ 0 h 189"/>
                <a:gd name="T18" fmla="*/ 0 w 99"/>
                <a:gd name="T19" fmla="*/ 0 h 189"/>
                <a:gd name="T20" fmla="*/ 0 w 99"/>
                <a:gd name="T21" fmla="*/ 0 h 189"/>
                <a:gd name="T22" fmla="*/ 0 w 99"/>
                <a:gd name="T23" fmla="*/ 0 h 189"/>
                <a:gd name="T24" fmla="*/ 0 w 99"/>
                <a:gd name="T25" fmla="*/ 0 h 189"/>
                <a:gd name="T26" fmla="*/ 0 w 99"/>
                <a:gd name="T27" fmla="*/ 0 h 189"/>
                <a:gd name="T28" fmla="*/ 0 w 99"/>
                <a:gd name="T29" fmla="*/ 0 h 189"/>
                <a:gd name="T30" fmla="*/ 0 w 99"/>
                <a:gd name="T31" fmla="*/ 0 h 189"/>
                <a:gd name="T32" fmla="*/ 0 w 99"/>
                <a:gd name="T33" fmla="*/ 0 h 189"/>
                <a:gd name="T34" fmla="*/ 0 w 99"/>
                <a:gd name="T35" fmla="*/ 0 h 189"/>
                <a:gd name="T36" fmla="*/ 0 w 99"/>
                <a:gd name="T37" fmla="*/ 0 h 189"/>
                <a:gd name="T38" fmla="*/ 0 w 99"/>
                <a:gd name="T39" fmla="*/ 0 h 189"/>
                <a:gd name="T40" fmla="*/ 0 w 99"/>
                <a:gd name="T41" fmla="*/ 0 h 189"/>
                <a:gd name="T42" fmla="*/ 0 w 99"/>
                <a:gd name="T43" fmla="*/ 0 h 189"/>
                <a:gd name="T44" fmla="*/ 0 w 99"/>
                <a:gd name="T45" fmla="*/ 0 h 189"/>
                <a:gd name="T46" fmla="*/ 0 w 99"/>
                <a:gd name="T47" fmla="*/ 0 h 189"/>
                <a:gd name="T48" fmla="*/ 0 w 99"/>
                <a:gd name="T49" fmla="*/ 0 h 189"/>
                <a:gd name="T50" fmla="*/ 0 w 99"/>
                <a:gd name="T51" fmla="*/ 0 h 189"/>
                <a:gd name="T52" fmla="*/ 0 w 99"/>
                <a:gd name="T53" fmla="*/ 0 h 189"/>
                <a:gd name="T54" fmla="*/ 0 w 99"/>
                <a:gd name="T55" fmla="*/ 0 h 189"/>
                <a:gd name="T56" fmla="*/ 0 w 99"/>
                <a:gd name="T57" fmla="*/ 0 h 189"/>
                <a:gd name="T58" fmla="*/ 0 w 99"/>
                <a:gd name="T59" fmla="*/ 0 h 189"/>
                <a:gd name="T60" fmla="*/ 0 w 99"/>
                <a:gd name="T61" fmla="*/ 0 h 1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9"/>
                <a:gd name="T94" fmla="*/ 0 h 189"/>
                <a:gd name="T95" fmla="*/ 99 w 99"/>
                <a:gd name="T96" fmla="*/ 189 h 18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9" h="189">
                  <a:moveTo>
                    <a:pt x="84" y="43"/>
                  </a:moveTo>
                  <a:lnTo>
                    <a:pt x="80" y="40"/>
                  </a:lnTo>
                  <a:lnTo>
                    <a:pt x="75" y="38"/>
                  </a:lnTo>
                  <a:lnTo>
                    <a:pt x="70" y="37"/>
                  </a:lnTo>
                  <a:lnTo>
                    <a:pt x="65" y="37"/>
                  </a:lnTo>
                  <a:lnTo>
                    <a:pt x="60" y="37"/>
                  </a:lnTo>
                  <a:lnTo>
                    <a:pt x="54" y="40"/>
                  </a:lnTo>
                  <a:lnTo>
                    <a:pt x="48" y="43"/>
                  </a:lnTo>
                  <a:lnTo>
                    <a:pt x="44" y="50"/>
                  </a:lnTo>
                  <a:lnTo>
                    <a:pt x="39" y="57"/>
                  </a:lnTo>
                  <a:lnTo>
                    <a:pt x="37" y="65"/>
                  </a:lnTo>
                  <a:lnTo>
                    <a:pt x="35" y="74"/>
                  </a:lnTo>
                  <a:lnTo>
                    <a:pt x="35" y="84"/>
                  </a:lnTo>
                  <a:lnTo>
                    <a:pt x="35" y="189"/>
                  </a:lnTo>
                  <a:lnTo>
                    <a:pt x="0" y="189"/>
                  </a:lnTo>
                  <a:lnTo>
                    <a:pt x="0" y="3"/>
                  </a:lnTo>
                  <a:lnTo>
                    <a:pt x="35" y="3"/>
                  </a:lnTo>
                  <a:lnTo>
                    <a:pt x="35" y="21"/>
                  </a:lnTo>
                  <a:lnTo>
                    <a:pt x="38" y="15"/>
                  </a:lnTo>
                  <a:lnTo>
                    <a:pt x="43" y="12"/>
                  </a:lnTo>
                  <a:lnTo>
                    <a:pt x="46" y="7"/>
                  </a:lnTo>
                  <a:lnTo>
                    <a:pt x="52" y="5"/>
                  </a:lnTo>
                  <a:lnTo>
                    <a:pt x="56" y="3"/>
                  </a:lnTo>
                  <a:lnTo>
                    <a:pt x="62" y="2"/>
                  </a:lnTo>
                  <a:lnTo>
                    <a:pt x="66" y="1"/>
                  </a:lnTo>
                  <a:lnTo>
                    <a:pt x="73" y="0"/>
                  </a:lnTo>
                  <a:lnTo>
                    <a:pt x="81" y="1"/>
                  </a:lnTo>
                  <a:lnTo>
                    <a:pt x="88" y="2"/>
                  </a:lnTo>
                  <a:lnTo>
                    <a:pt x="94" y="4"/>
                  </a:lnTo>
                  <a:lnTo>
                    <a:pt x="99" y="6"/>
                  </a:lnTo>
                  <a:lnTo>
                    <a:pt x="84" y="43"/>
                  </a:lnTo>
                  <a:close/>
                </a:path>
              </a:pathLst>
            </a:custGeom>
            <a:solidFill>
              <a:srgbClr val="666666"/>
            </a:solidFill>
            <a:ln w="9525">
              <a:noFill/>
              <a:round/>
              <a:headEnd/>
              <a:tailEnd/>
            </a:ln>
          </p:spPr>
          <p:txBody>
            <a:bodyPr/>
            <a:lstStyle/>
            <a:p>
              <a:pPr>
                <a:defRPr/>
              </a:pPr>
              <a:endParaRPr lang="de-DE">
                <a:latin typeface="+mj-lt"/>
              </a:endParaRPr>
            </a:p>
          </p:txBody>
        </p:sp>
        <p:sp>
          <p:nvSpPr>
            <p:cNvPr id="2060" name="Freeform 58">
              <a:extLst>
                <a:ext uri="{FF2B5EF4-FFF2-40B4-BE49-F238E27FC236}">
                  <a16:creationId xmlns:a16="http://schemas.microsoft.com/office/drawing/2014/main" id="{6BEB7965-11C0-78C3-42BF-8CF33561C935}"/>
                </a:ext>
              </a:extLst>
            </p:cNvPr>
            <p:cNvSpPr>
              <a:spLocks noChangeAspect="1"/>
            </p:cNvSpPr>
            <p:nvPr/>
          </p:nvSpPr>
          <p:spPr bwMode="auto">
            <a:xfrm>
              <a:off x="3118" y="2292"/>
              <a:ext cx="43" cy="63"/>
            </a:xfrm>
            <a:custGeom>
              <a:avLst/>
              <a:gdLst>
                <a:gd name="T0" fmla="*/ 0 w 127"/>
                <a:gd name="T1" fmla="*/ 0 h 189"/>
                <a:gd name="T2" fmla="*/ 0 w 127"/>
                <a:gd name="T3" fmla="*/ 0 h 189"/>
                <a:gd name="T4" fmla="*/ 0 w 127"/>
                <a:gd name="T5" fmla="*/ 0 h 189"/>
                <a:gd name="T6" fmla="*/ 0 w 127"/>
                <a:gd name="T7" fmla="*/ 0 h 189"/>
                <a:gd name="T8" fmla="*/ 0 w 127"/>
                <a:gd name="T9" fmla="*/ 0 h 189"/>
                <a:gd name="T10" fmla="*/ 0 w 127"/>
                <a:gd name="T11" fmla="*/ 0 h 189"/>
                <a:gd name="T12" fmla="*/ 0 w 127"/>
                <a:gd name="T13" fmla="*/ 0 h 189"/>
                <a:gd name="T14" fmla="*/ 0 w 127"/>
                <a:gd name="T15" fmla="*/ 0 h 189"/>
                <a:gd name="T16" fmla="*/ 0 w 127"/>
                <a:gd name="T17" fmla="*/ 0 h 189"/>
                <a:gd name="T18" fmla="*/ 0 w 127"/>
                <a:gd name="T19" fmla="*/ 0 h 189"/>
                <a:gd name="T20" fmla="*/ 0 w 127"/>
                <a:gd name="T21" fmla="*/ 0 h 189"/>
                <a:gd name="T22" fmla="*/ 0 w 127"/>
                <a:gd name="T23" fmla="*/ 0 h 189"/>
                <a:gd name="T24" fmla="*/ 0 w 127"/>
                <a:gd name="T25" fmla="*/ 0 h 189"/>
                <a:gd name="T26" fmla="*/ 0 w 127"/>
                <a:gd name="T27" fmla="*/ 0 h 189"/>
                <a:gd name="T28" fmla="*/ 0 w 127"/>
                <a:gd name="T29" fmla="*/ 0 h 189"/>
                <a:gd name="T30" fmla="*/ 0 w 127"/>
                <a:gd name="T31" fmla="*/ 0 h 189"/>
                <a:gd name="T32" fmla="*/ 0 w 127"/>
                <a:gd name="T33" fmla="*/ 0 h 189"/>
                <a:gd name="T34" fmla="*/ 0 w 127"/>
                <a:gd name="T35" fmla="*/ 0 h 189"/>
                <a:gd name="T36" fmla="*/ 0 w 127"/>
                <a:gd name="T37" fmla="*/ 0 h 189"/>
                <a:gd name="T38" fmla="*/ 0 w 127"/>
                <a:gd name="T39" fmla="*/ 0 h 189"/>
                <a:gd name="T40" fmla="*/ 0 w 127"/>
                <a:gd name="T41" fmla="*/ 0 h 189"/>
                <a:gd name="T42" fmla="*/ 0 w 127"/>
                <a:gd name="T43" fmla="*/ 0 h 189"/>
                <a:gd name="T44" fmla="*/ 0 w 127"/>
                <a:gd name="T45" fmla="*/ 0 h 189"/>
                <a:gd name="T46" fmla="*/ 0 w 127"/>
                <a:gd name="T47" fmla="*/ 0 h 189"/>
                <a:gd name="T48" fmla="*/ 0 w 127"/>
                <a:gd name="T49" fmla="*/ 0 h 189"/>
                <a:gd name="T50" fmla="*/ 0 w 127"/>
                <a:gd name="T51" fmla="*/ 0 h 189"/>
                <a:gd name="T52" fmla="*/ 0 w 127"/>
                <a:gd name="T53" fmla="*/ 0 h 189"/>
                <a:gd name="T54" fmla="*/ 0 w 127"/>
                <a:gd name="T55" fmla="*/ 0 h 189"/>
                <a:gd name="T56" fmla="*/ 0 w 127"/>
                <a:gd name="T57" fmla="*/ 0 h 189"/>
                <a:gd name="T58" fmla="*/ 0 w 127"/>
                <a:gd name="T59" fmla="*/ 0 h 189"/>
                <a:gd name="T60" fmla="*/ 0 w 127"/>
                <a:gd name="T61" fmla="*/ 0 h 189"/>
                <a:gd name="T62" fmla="*/ 0 w 127"/>
                <a:gd name="T63" fmla="*/ 0 h 189"/>
                <a:gd name="T64" fmla="*/ 0 w 127"/>
                <a:gd name="T65" fmla="*/ 0 h 189"/>
                <a:gd name="T66" fmla="*/ 0 w 127"/>
                <a:gd name="T67" fmla="*/ 0 h 189"/>
                <a:gd name="T68" fmla="*/ 0 w 127"/>
                <a:gd name="T69" fmla="*/ 0 h 189"/>
                <a:gd name="T70" fmla="*/ 0 w 127"/>
                <a:gd name="T71" fmla="*/ 0 h 189"/>
                <a:gd name="T72" fmla="*/ 0 w 127"/>
                <a:gd name="T73" fmla="*/ 0 h 189"/>
                <a:gd name="T74" fmla="*/ 0 w 127"/>
                <a:gd name="T75" fmla="*/ 0 h 189"/>
                <a:gd name="T76" fmla="*/ 0 w 127"/>
                <a:gd name="T77" fmla="*/ 0 h 189"/>
                <a:gd name="T78" fmla="*/ 0 w 127"/>
                <a:gd name="T79" fmla="*/ 0 h 189"/>
                <a:gd name="T80" fmla="*/ 0 w 127"/>
                <a:gd name="T81" fmla="*/ 0 h 189"/>
                <a:gd name="T82" fmla="*/ 0 w 127"/>
                <a:gd name="T83" fmla="*/ 0 h 189"/>
                <a:gd name="T84" fmla="*/ 0 w 127"/>
                <a:gd name="T85" fmla="*/ 0 h 189"/>
                <a:gd name="T86" fmla="*/ 0 w 127"/>
                <a:gd name="T87" fmla="*/ 0 h 189"/>
                <a:gd name="T88" fmla="*/ 0 w 127"/>
                <a:gd name="T89" fmla="*/ 0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7"/>
                <a:gd name="T136" fmla="*/ 0 h 189"/>
                <a:gd name="T137" fmla="*/ 127 w 127"/>
                <a:gd name="T138" fmla="*/ 189 h 18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7" h="189">
                  <a:moveTo>
                    <a:pt x="93" y="189"/>
                  </a:moveTo>
                  <a:lnTo>
                    <a:pt x="93" y="81"/>
                  </a:lnTo>
                  <a:lnTo>
                    <a:pt x="93" y="70"/>
                  </a:lnTo>
                  <a:lnTo>
                    <a:pt x="91" y="61"/>
                  </a:lnTo>
                  <a:lnTo>
                    <a:pt x="89" y="53"/>
                  </a:lnTo>
                  <a:lnTo>
                    <a:pt x="87" y="47"/>
                  </a:lnTo>
                  <a:lnTo>
                    <a:pt x="82" y="42"/>
                  </a:lnTo>
                  <a:lnTo>
                    <a:pt x="76" y="39"/>
                  </a:lnTo>
                  <a:lnTo>
                    <a:pt x="71" y="37"/>
                  </a:lnTo>
                  <a:lnTo>
                    <a:pt x="63" y="37"/>
                  </a:lnTo>
                  <a:lnTo>
                    <a:pt x="59" y="37"/>
                  </a:lnTo>
                  <a:lnTo>
                    <a:pt x="55" y="38"/>
                  </a:lnTo>
                  <a:lnTo>
                    <a:pt x="51" y="39"/>
                  </a:lnTo>
                  <a:lnTo>
                    <a:pt x="47" y="41"/>
                  </a:lnTo>
                  <a:lnTo>
                    <a:pt x="39" y="48"/>
                  </a:lnTo>
                  <a:lnTo>
                    <a:pt x="34" y="54"/>
                  </a:lnTo>
                  <a:lnTo>
                    <a:pt x="34" y="189"/>
                  </a:lnTo>
                  <a:lnTo>
                    <a:pt x="0" y="189"/>
                  </a:lnTo>
                  <a:lnTo>
                    <a:pt x="0" y="3"/>
                  </a:lnTo>
                  <a:lnTo>
                    <a:pt x="24" y="3"/>
                  </a:lnTo>
                  <a:lnTo>
                    <a:pt x="30" y="21"/>
                  </a:lnTo>
                  <a:lnTo>
                    <a:pt x="34" y="16"/>
                  </a:lnTo>
                  <a:lnTo>
                    <a:pt x="38" y="12"/>
                  </a:lnTo>
                  <a:lnTo>
                    <a:pt x="43" y="8"/>
                  </a:lnTo>
                  <a:lnTo>
                    <a:pt x="47" y="5"/>
                  </a:lnTo>
                  <a:lnTo>
                    <a:pt x="53" y="3"/>
                  </a:lnTo>
                  <a:lnTo>
                    <a:pt x="59" y="2"/>
                  </a:lnTo>
                  <a:lnTo>
                    <a:pt x="64" y="1"/>
                  </a:lnTo>
                  <a:lnTo>
                    <a:pt x="71" y="0"/>
                  </a:lnTo>
                  <a:lnTo>
                    <a:pt x="78" y="1"/>
                  </a:lnTo>
                  <a:lnTo>
                    <a:pt x="83" y="1"/>
                  </a:lnTo>
                  <a:lnTo>
                    <a:pt x="89" y="3"/>
                  </a:lnTo>
                  <a:lnTo>
                    <a:pt x="94" y="5"/>
                  </a:lnTo>
                  <a:lnTo>
                    <a:pt x="99" y="7"/>
                  </a:lnTo>
                  <a:lnTo>
                    <a:pt x="105" y="11"/>
                  </a:lnTo>
                  <a:lnTo>
                    <a:pt x="108" y="15"/>
                  </a:lnTo>
                  <a:lnTo>
                    <a:pt x="112" y="20"/>
                  </a:lnTo>
                  <a:lnTo>
                    <a:pt x="116" y="25"/>
                  </a:lnTo>
                  <a:lnTo>
                    <a:pt x="119" y="31"/>
                  </a:lnTo>
                  <a:lnTo>
                    <a:pt x="121" y="37"/>
                  </a:lnTo>
                  <a:lnTo>
                    <a:pt x="124" y="43"/>
                  </a:lnTo>
                  <a:lnTo>
                    <a:pt x="126" y="58"/>
                  </a:lnTo>
                  <a:lnTo>
                    <a:pt x="127" y="75"/>
                  </a:lnTo>
                  <a:lnTo>
                    <a:pt x="127" y="189"/>
                  </a:lnTo>
                  <a:lnTo>
                    <a:pt x="93" y="189"/>
                  </a:lnTo>
                  <a:close/>
                </a:path>
              </a:pathLst>
            </a:custGeom>
            <a:solidFill>
              <a:srgbClr val="666666"/>
            </a:solidFill>
            <a:ln w="9525">
              <a:noFill/>
              <a:round/>
              <a:headEnd/>
              <a:tailEnd/>
            </a:ln>
          </p:spPr>
          <p:txBody>
            <a:bodyPr/>
            <a:lstStyle/>
            <a:p>
              <a:pPr>
                <a:defRPr/>
              </a:pPr>
              <a:endParaRPr lang="de-DE">
                <a:latin typeface="+mj-lt"/>
              </a:endParaRPr>
            </a:p>
          </p:txBody>
        </p:sp>
        <p:sp>
          <p:nvSpPr>
            <p:cNvPr id="2061" name="Freeform 59">
              <a:extLst>
                <a:ext uri="{FF2B5EF4-FFF2-40B4-BE49-F238E27FC236}">
                  <a16:creationId xmlns:a16="http://schemas.microsoft.com/office/drawing/2014/main" id="{21AEF1D3-669D-29D5-5968-3187A11E272D}"/>
                </a:ext>
              </a:extLst>
            </p:cNvPr>
            <p:cNvSpPr>
              <a:spLocks noChangeAspect="1" noEditPoints="1"/>
            </p:cNvSpPr>
            <p:nvPr/>
          </p:nvSpPr>
          <p:spPr bwMode="auto">
            <a:xfrm>
              <a:off x="3170" y="2292"/>
              <a:ext cx="47" cy="65"/>
            </a:xfrm>
            <a:custGeom>
              <a:avLst/>
              <a:gdLst>
                <a:gd name="T0" fmla="*/ 0 w 142"/>
                <a:gd name="T1" fmla="*/ 0 h 193"/>
                <a:gd name="T2" fmla="*/ 0 w 142"/>
                <a:gd name="T3" fmla="*/ 0 h 193"/>
                <a:gd name="T4" fmla="*/ 0 w 142"/>
                <a:gd name="T5" fmla="*/ 0 h 193"/>
                <a:gd name="T6" fmla="*/ 0 w 142"/>
                <a:gd name="T7" fmla="*/ 0 h 193"/>
                <a:gd name="T8" fmla="*/ 0 w 142"/>
                <a:gd name="T9" fmla="*/ 0 h 193"/>
                <a:gd name="T10" fmla="*/ 0 w 142"/>
                <a:gd name="T11" fmla="*/ 0 h 193"/>
                <a:gd name="T12" fmla="*/ 0 w 142"/>
                <a:gd name="T13" fmla="*/ 0 h 193"/>
                <a:gd name="T14" fmla="*/ 0 w 142"/>
                <a:gd name="T15" fmla="*/ 0 h 193"/>
                <a:gd name="T16" fmla="*/ 0 w 142"/>
                <a:gd name="T17" fmla="*/ 0 h 193"/>
                <a:gd name="T18" fmla="*/ 0 w 142"/>
                <a:gd name="T19" fmla="*/ 0 h 193"/>
                <a:gd name="T20" fmla="*/ 0 w 142"/>
                <a:gd name="T21" fmla="*/ 0 h 193"/>
                <a:gd name="T22" fmla="*/ 0 w 142"/>
                <a:gd name="T23" fmla="*/ 0 h 193"/>
                <a:gd name="T24" fmla="*/ 0 w 142"/>
                <a:gd name="T25" fmla="*/ 0 h 193"/>
                <a:gd name="T26" fmla="*/ 0 w 142"/>
                <a:gd name="T27" fmla="*/ 0 h 193"/>
                <a:gd name="T28" fmla="*/ 0 w 142"/>
                <a:gd name="T29" fmla="*/ 0 h 193"/>
                <a:gd name="T30" fmla="*/ 0 w 142"/>
                <a:gd name="T31" fmla="*/ 0 h 193"/>
                <a:gd name="T32" fmla="*/ 0 w 142"/>
                <a:gd name="T33" fmla="*/ 0 h 193"/>
                <a:gd name="T34" fmla="*/ 0 w 142"/>
                <a:gd name="T35" fmla="*/ 0 h 193"/>
                <a:gd name="T36" fmla="*/ 0 w 142"/>
                <a:gd name="T37" fmla="*/ 0 h 193"/>
                <a:gd name="T38" fmla="*/ 0 w 142"/>
                <a:gd name="T39" fmla="*/ 0 h 193"/>
                <a:gd name="T40" fmla="*/ 0 w 142"/>
                <a:gd name="T41" fmla="*/ 0 h 193"/>
                <a:gd name="T42" fmla="*/ 0 w 142"/>
                <a:gd name="T43" fmla="*/ 0 h 193"/>
                <a:gd name="T44" fmla="*/ 0 w 142"/>
                <a:gd name="T45" fmla="*/ 0 h 193"/>
                <a:gd name="T46" fmla="*/ 0 w 142"/>
                <a:gd name="T47" fmla="*/ 0 h 193"/>
                <a:gd name="T48" fmla="*/ 0 w 142"/>
                <a:gd name="T49" fmla="*/ 0 h 193"/>
                <a:gd name="T50" fmla="*/ 0 w 142"/>
                <a:gd name="T51" fmla="*/ 0 h 193"/>
                <a:gd name="T52" fmla="*/ 0 w 142"/>
                <a:gd name="T53" fmla="*/ 0 h 193"/>
                <a:gd name="T54" fmla="*/ 0 w 142"/>
                <a:gd name="T55" fmla="*/ 0 h 193"/>
                <a:gd name="T56" fmla="*/ 0 w 142"/>
                <a:gd name="T57" fmla="*/ 0 h 193"/>
                <a:gd name="T58" fmla="*/ 0 w 142"/>
                <a:gd name="T59" fmla="*/ 0 h 193"/>
                <a:gd name="T60" fmla="*/ 0 w 142"/>
                <a:gd name="T61" fmla="*/ 0 h 193"/>
                <a:gd name="T62" fmla="*/ 0 w 142"/>
                <a:gd name="T63" fmla="*/ 0 h 193"/>
                <a:gd name="T64" fmla="*/ 0 w 142"/>
                <a:gd name="T65" fmla="*/ 0 h 193"/>
                <a:gd name="T66" fmla="*/ 0 w 142"/>
                <a:gd name="T67" fmla="*/ 0 h 193"/>
                <a:gd name="T68" fmla="*/ 0 w 142"/>
                <a:gd name="T69" fmla="*/ 0 h 193"/>
                <a:gd name="T70" fmla="*/ 0 w 142"/>
                <a:gd name="T71" fmla="*/ 0 h 193"/>
                <a:gd name="T72" fmla="*/ 0 w 142"/>
                <a:gd name="T73" fmla="*/ 0 h 193"/>
                <a:gd name="T74" fmla="*/ 0 w 142"/>
                <a:gd name="T75" fmla="*/ 0 h 193"/>
                <a:gd name="T76" fmla="*/ 0 w 142"/>
                <a:gd name="T77" fmla="*/ 0 h 193"/>
                <a:gd name="T78" fmla="*/ 0 w 142"/>
                <a:gd name="T79" fmla="*/ 0 h 193"/>
                <a:gd name="T80" fmla="*/ 0 w 142"/>
                <a:gd name="T81" fmla="*/ 0 h 193"/>
                <a:gd name="T82" fmla="*/ 0 w 142"/>
                <a:gd name="T83" fmla="*/ 0 h 193"/>
                <a:gd name="T84" fmla="*/ 0 w 142"/>
                <a:gd name="T85" fmla="*/ 0 h 193"/>
                <a:gd name="T86" fmla="*/ 0 w 142"/>
                <a:gd name="T87" fmla="*/ 0 h 193"/>
                <a:gd name="T88" fmla="*/ 0 w 142"/>
                <a:gd name="T89" fmla="*/ 0 h 193"/>
                <a:gd name="T90" fmla="*/ 0 w 142"/>
                <a:gd name="T91" fmla="*/ 0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2"/>
                <a:gd name="T139" fmla="*/ 0 h 193"/>
                <a:gd name="T140" fmla="*/ 142 w 142"/>
                <a:gd name="T141" fmla="*/ 193 h 19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2" h="193">
                  <a:moveTo>
                    <a:pt x="140" y="109"/>
                  </a:moveTo>
                  <a:lnTo>
                    <a:pt x="36" y="109"/>
                  </a:lnTo>
                  <a:lnTo>
                    <a:pt x="37" y="120"/>
                  </a:lnTo>
                  <a:lnTo>
                    <a:pt x="39" y="130"/>
                  </a:lnTo>
                  <a:lnTo>
                    <a:pt x="43" y="138"/>
                  </a:lnTo>
                  <a:lnTo>
                    <a:pt x="48" y="144"/>
                  </a:lnTo>
                  <a:lnTo>
                    <a:pt x="54" y="149"/>
                  </a:lnTo>
                  <a:lnTo>
                    <a:pt x="60" y="153"/>
                  </a:lnTo>
                  <a:lnTo>
                    <a:pt x="68" y="155"/>
                  </a:lnTo>
                  <a:lnTo>
                    <a:pt x="77" y="157"/>
                  </a:lnTo>
                  <a:lnTo>
                    <a:pt x="89" y="155"/>
                  </a:lnTo>
                  <a:lnTo>
                    <a:pt x="98" y="152"/>
                  </a:lnTo>
                  <a:lnTo>
                    <a:pt x="102" y="150"/>
                  </a:lnTo>
                  <a:lnTo>
                    <a:pt x="106" y="148"/>
                  </a:lnTo>
                  <a:lnTo>
                    <a:pt x="110" y="144"/>
                  </a:lnTo>
                  <a:lnTo>
                    <a:pt x="113" y="141"/>
                  </a:lnTo>
                  <a:lnTo>
                    <a:pt x="126" y="173"/>
                  </a:lnTo>
                  <a:lnTo>
                    <a:pt x="121" y="178"/>
                  </a:lnTo>
                  <a:lnTo>
                    <a:pt x="115" y="182"/>
                  </a:lnTo>
                  <a:lnTo>
                    <a:pt x="110" y="185"/>
                  </a:lnTo>
                  <a:lnTo>
                    <a:pt x="104" y="188"/>
                  </a:lnTo>
                  <a:lnTo>
                    <a:pt x="96" y="190"/>
                  </a:lnTo>
                  <a:lnTo>
                    <a:pt x="90" y="191"/>
                  </a:lnTo>
                  <a:lnTo>
                    <a:pt x="81" y="193"/>
                  </a:lnTo>
                  <a:lnTo>
                    <a:pt x="73" y="193"/>
                  </a:lnTo>
                  <a:lnTo>
                    <a:pt x="64" y="193"/>
                  </a:lnTo>
                  <a:lnTo>
                    <a:pt x="57" y="191"/>
                  </a:lnTo>
                  <a:lnTo>
                    <a:pt x="49" y="189"/>
                  </a:lnTo>
                  <a:lnTo>
                    <a:pt x="43" y="186"/>
                  </a:lnTo>
                  <a:lnTo>
                    <a:pt x="36" y="182"/>
                  </a:lnTo>
                  <a:lnTo>
                    <a:pt x="30" y="178"/>
                  </a:lnTo>
                  <a:lnTo>
                    <a:pt x="25" y="173"/>
                  </a:lnTo>
                  <a:lnTo>
                    <a:pt x="20" y="168"/>
                  </a:lnTo>
                  <a:lnTo>
                    <a:pt x="16" y="161"/>
                  </a:lnTo>
                  <a:lnTo>
                    <a:pt x="11" y="154"/>
                  </a:lnTo>
                  <a:lnTo>
                    <a:pt x="8" y="147"/>
                  </a:lnTo>
                  <a:lnTo>
                    <a:pt x="6" y="138"/>
                  </a:lnTo>
                  <a:lnTo>
                    <a:pt x="3" y="129"/>
                  </a:lnTo>
                  <a:lnTo>
                    <a:pt x="2" y="120"/>
                  </a:lnTo>
                  <a:lnTo>
                    <a:pt x="1" y="109"/>
                  </a:lnTo>
                  <a:lnTo>
                    <a:pt x="0" y="98"/>
                  </a:lnTo>
                  <a:lnTo>
                    <a:pt x="1" y="87"/>
                  </a:lnTo>
                  <a:lnTo>
                    <a:pt x="2" y="77"/>
                  </a:lnTo>
                  <a:lnTo>
                    <a:pt x="3" y="68"/>
                  </a:lnTo>
                  <a:lnTo>
                    <a:pt x="6" y="59"/>
                  </a:lnTo>
                  <a:lnTo>
                    <a:pt x="9" y="50"/>
                  </a:lnTo>
                  <a:lnTo>
                    <a:pt x="12" y="42"/>
                  </a:lnTo>
                  <a:lnTo>
                    <a:pt x="17" y="34"/>
                  </a:lnTo>
                  <a:lnTo>
                    <a:pt x="21" y="28"/>
                  </a:lnTo>
                  <a:lnTo>
                    <a:pt x="27" y="21"/>
                  </a:lnTo>
                  <a:lnTo>
                    <a:pt x="32" y="15"/>
                  </a:lnTo>
                  <a:lnTo>
                    <a:pt x="39" y="11"/>
                  </a:lnTo>
                  <a:lnTo>
                    <a:pt x="45" y="6"/>
                  </a:lnTo>
                  <a:lnTo>
                    <a:pt x="52" y="4"/>
                  </a:lnTo>
                  <a:lnTo>
                    <a:pt x="58" y="2"/>
                  </a:lnTo>
                  <a:lnTo>
                    <a:pt x="65" y="1"/>
                  </a:lnTo>
                  <a:lnTo>
                    <a:pt x="73" y="0"/>
                  </a:lnTo>
                  <a:lnTo>
                    <a:pt x="81" y="1"/>
                  </a:lnTo>
                  <a:lnTo>
                    <a:pt x="87" y="2"/>
                  </a:lnTo>
                  <a:lnTo>
                    <a:pt x="95" y="3"/>
                  </a:lnTo>
                  <a:lnTo>
                    <a:pt x="101" y="6"/>
                  </a:lnTo>
                  <a:lnTo>
                    <a:pt x="108" y="10"/>
                  </a:lnTo>
                  <a:lnTo>
                    <a:pt x="113" y="13"/>
                  </a:lnTo>
                  <a:lnTo>
                    <a:pt x="119" y="19"/>
                  </a:lnTo>
                  <a:lnTo>
                    <a:pt x="123" y="24"/>
                  </a:lnTo>
                  <a:lnTo>
                    <a:pt x="128" y="30"/>
                  </a:lnTo>
                  <a:lnTo>
                    <a:pt x="132" y="37"/>
                  </a:lnTo>
                  <a:lnTo>
                    <a:pt x="136" y="44"/>
                  </a:lnTo>
                  <a:lnTo>
                    <a:pt x="138" y="51"/>
                  </a:lnTo>
                  <a:lnTo>
                    <a:pt x="140" y="59"/>
                  </a:lnTo>
                  <a:lnTo>
                    <a:pt x="141" y="68"/>
                  </a:lnTo>
                  <a:lnTo>
                    <a:pt x="142" y="76"/>
                  </a:lnTo>
                  <a:lnTo>
                    <a:pt x="142" y="85"/>
                  </a:lnTo>
                  <a:lnTo>
                    <a:pt x="142" y="95"/>
                  </a:lnTo>
                  <a:lnTo>
                    <a:pt x="140" y="109"/>
                  </a:lnTo>
                  <a:close/>
                  <a:moveTo>
                    <a:pt x="37" y="77"/>
                  </a:moveTo>
                  <a:lnTo>
                    <a:pt x="109" y="77"/>
                  </a:lnTo>
                  <a:lnTo>
                    <a:pt x="108" y="67"/>
                  </a:lnTo>
                  <a:lnTo>
                    <a:pt x="105" y="59"/>
                  </a:lnTo>
                  <a:lnTo>
                    <a:pt x="102" y="52"/>
                  </a:lnTo>
                  <a:lnTo>
                    <a:pt x="99" y="47"/>
                  </a:lnTo>
                  <a:lnTo>
                    <a:pt x="93" y="42"/>
                  </a:lnTo>
                  <a:lnTo>
                    <a:pt x="87" y="39"/>
                  </a:lnTo>
                  <a:lnTo>
                    <a:pt x="81" y="37"/>
                  </a:lnTo>
                  <a:lnTo>
                    <a:pt x="73" y="37"/>
                  </a:lnTo>
                  <a:lnTo>
                    <a:pt x="66" y="37"/>
                  </a:lnTo>
                  <a:lnTo>
                    <a:pt x="60" y="39"/>
                  </a:lnTo>
                  <a:lnTo>
                    <a:pt x="55" y="42"/>
                  </a:lnTo>
                  <a:lnTo>
                    <a:pt x="49" y="47"/>
                  </a:lnTo>
                  <a:lnTo>
                    <a:pt x="46" y="52"/>
                  </a:lnTo>
                  <a:lnTo>
                    <a:pt x="43" y="59"/>
                  </a:lnTo>
                  <a:lnTo>
                    <a:pt x="39" y="67"/>
                  </a:lnTo>
                  <a:lnTo>
                    <a:pt x="37" y="77"/>
                  </a:lnTo>
                  <a:close/>
                </a:path>
              </a:pathLst>
            </a:custGeom>
            <a:solidFill>
              <a:srgbClr val="666666"/>
            </a:solidFill>
            <a:ln w="9525">
              <a:noFill/>
              <a:round/>
              <a:headEnd/>
              <a:tailEnd/>
            </a:ln>
          </p:spPr>
          <p:txBody>
            <a:bodyPr/>
            <a:lstStyle/>
            <a:p>
              <a:pPr>
                <a:defRPr/>
              </a:pPr>
              <a:endParaRPr lang="de-DE">
                <a:latin typeface="+mj-lt"/>
              </a:endParaRPr>
            </a:p>
          </p:txBody>
        </p:sp>
        <p:sp>
          <p:nvSpPr>
            <p:cNvPr id="2062" name="Freeform 60">
              <a:extLst>
                <a:ext uri="{FF2B5EF4-FFF2-40B4-BE49-F238E27FC236}">
                  <a16:creationId xmlns:a16="http://schemas.microsoft.com/office/drawing/2014/main" id="{4F19F830-578D-EE41-A6D2-B1A2ED8CF964}"/>
                </a:ext>
              </a:extLst>
            </p:cNvPr>
            <p:cNvSpPr>
              <a:spLocks noChangeAspect="1"/>
            </p:cNvSpPr>
            <p:nvPr/>
          </p:nvSpPr>
          <p:spPr bwMode="auto">
            <a:xfrm>
              <a:off x="3226" y="2293"/>
              <a:ext cx="43" cy="64"/>
            </a:xfrm>
            <a:custGeom>
              <a:avLst/>
              <a:gdLst>
                <a:gd name="T0" fmla="*/ 0 w 127"/>
                <a:gd name="T1" fmla="*/ 0 h 190"/>
                <a:gd name="T2" fmla="*/ 0 w 127"/>
                <a:gd name="T3" fmla="*/ 0 h 190"/>
                <a:gd name="T4" fmla="*/ 0 w 127"/>
                <a:gd name="T5" fmla="*/ 0 h 190"/>
                <a:gd name="T6" fmla="*/ 0 w 127"/>
                <a:gd name="T7" fmla="*/ 0 h 190"/>
                <a:gd name="T8" fmla="*/ 0 w 127"/>
                <a:gd name="T9" fmla="*/ 0 h 190"/>
                <a:gd name="T10" fmla="*/ 0 w 127"/>
                <a:gd name="T11" fmla="*/ 0 h 190"/>
                <a:gd name="T12" fmla="*/ 0 w 127"/>
                <a:gd name="T13" fmla="*/ 0 h 190"/>
                <a:gd name="T14" fmla="*/ 0 w 127"/>
                <a:gd name="T15" fmla="*/ 0 h 190"/>
                <a:gd name="T16" fmla="*/ 0 w 127"/>
                <a:gd name="T17" fmla="*/ 0 h 190"/>
                <a:gd name="T18" fmla="*/ 0 w 127"/>
                <a:gd name="T19" fmla="*/ 0 h 190"/>
                <a:gd name="T20" fmla="*/ 0 w 127"/>
                <a:gd name="T21" fmla="*/ 0 h 190"/>
                <a:gd name="T22" fmla="*/ 0 w 127"/>
                <a:gd name="T23" fmla="*/ 0 h 190"/>
                <a:gd name="T24" fmla="*/ 0 w 127"/>
                <a:gd name="T25" fmla="*/ 0 h 190"/>
                <a:gd name="T26" fmla="*/ 0 w 127"/>
                <a:gd name="T27" fmla="*/ 0 h 190"/>
                <a:gd name="T28" fmla="*/ 0 w 127"/>
                <a:gd name="T29" fmla="*/ 0 h 190"/>
                <a:gd name="T30" fmla="*/ 0 w 127"/>
                <a:gd name="T31" fmla="*/ 0 h 190"/>
                <a:gd name="T32" fmla="*/ 0 w 127"/>
                <a:gd name="T33" fmla="*/ 0 h 190"/>
                <a:gd name="T34" fmla="*/ 0 w 127"/>
                <a:gd name="T35" fmla="*/ 0 h 190"/>
                <a:gd name="T36" fmla="*/ 0 w 127"/>
                <a:gd name="T37" fmla="*/ 0 h 190"/>
                <a:gd name="T38" fmla="*/ 0 w 127"/>
                <a:gd name="T39" fmla="*/ 0 h 190"/>
                <a:gd name="T40" fmla="*/ 0 w 127"/>
                <a:gd name="T41" fmla="*/ 0 h 190"/>
                <a:gd name="T42" fmla="*/ 0 w 127"/>
                <a:gd name="T43" fmla="*/ 0 h 190"/>
                <a:gd name="T44" fmla="*/ 0 w 127"/>
                <a:gd name="T45" fmla="*/ 0 h 190"/>
                <a:gd name="T46" fmla="*/ 0 w 127"/>
                <a:gd name="T47" fmla="*/ 0 h 190"/>
                <a:gd name="T48" fmla="*/ 0 w 127"/>
                <a:gd name="T49" fmla="*/ 0 h 190"/>
                <a:gd name="T50" fmla="*/ 0 w 127"/>
                <a:gd name="T51" fmla="*/ 0 h 190"/>
                <a:gd name="T52" fmla="*/ 0 w 127"/>
                <a:gd name="T53" fmla="*/ 0 h 190"/>
                <a:gd name="T54" fmla="*/ 0 w 127"/>
                <a:gd name="T55" fmla="*/ 0 h 190"/>
                <a:gd name="T56" fmla="*/ 0 w 127"/>
                <a:gd name="T57" fmla="*/ 0 h 190"/>
                <a:gd name="T58" fmla="*/ 0 w 127"/>
                <a:gd name="T59" fmla="*/ 0 h 190"/>
                <a:gd name="T60" fmla="*/ 0 w 127"/>
                <a:gd name="T61" fmla="*/ 0 h 190"/>
                <a:gd name="T62" fmla="*/ 0 w 127"/>
                <a:gd name="T63" fmla="*/ 0 h 190"/>
                <a:gd name="T64" fmla="*/ 0 w 127"/>
                <a:gd name="T65" fmla="*/ 0 h 190"/>
                <a:gd name="T66" fmla="*/ 0 w 127"/>
                <a:gd name="T67" fmla="*/ 0 h 190"/>
                <a:gd name="T68" fmla="*/ 0 w 127"/>
                <a:gd name="T69" fmla="*/ 0 h 190"/>
                <a:gd name="T70" fmla="*/ 0 w 127"/>
                <a:gd name="T71" fmla="*/ 0 h 190"/>
                <a:gd name="T72" fmla="*/ 0 w 127"/>
                <a:gd name="T73" fmla="*/ 0 h 190"/>
                <a:gd name="T74" fmla="*/ 0 w 127"/>
                <a:gd name="T75" fmla="*/ 0 h 190"/>
                <a:gd name="T76" fmla="*/ 0 w 127"/>
                <a:gd name="T77" fmla="*/ 0 h 190"/>
                <a:gd name="T78" fmla="*/ 0 w 127"/>
                <a:gd name="T79" fmla="*/ 0 h 190"/>
                <a:gd name="T80" fmla="*/ 0 w 127"/>
                <a:gd name="T81" fmla="*/ 0 h 190"/>
                <a:gd name="T82" fmla="*/ 0 w 127"/>
                <a:gd name="T83" fmla="*/ 0 h 190"/>
                <a:gd name="T84" fmla="*/ 0 w 127"/>
                <a:gd name="T85" fmla="*/ 0 h 190"/>
                <a:gd name="T86" fmla="*/ 0 w 127"/>
                <a:gd name="T87" fmla="*/ 0 h 190"/>
                <a:gd name="T88" fmla="*/ 0 w 127"/>
                <a:gd name="T89" fmla="*/ 0 h 190"/>
                <a:gd name="T90" fmla="*/ 0 w 127"/>
                <a:gd name="T91" fmla="*/ 0 h 190"/>
                <a:gd name="T92" fmla="*/ 0 w 127"/>
                <a:gd name="T93" fmla="*/ 0 h 1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7"/>
                <a:gd name="T142" fmla="*/ 0 h 190"/>
                <a:gd name="T143" fmla="*/ 127 w 127"/>
                <a:gd name="T144" fmla="*/ 190 h 1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7" h="190">
                  <a:moveTo>
                    <a:pt x="94" y="186"/>
                  </a:moveTo>
                  <a:lnTo>
                    <a:pt x="94" y="170"/>
                  </a:lnTo>
                  <a:lnTo>
                    <a:pt x="90" y="174"/>
                  </a:lnTo>
                  <a:lnTo>
                    <a:pt x="86" y="178"/>
                  </a:lnTo>
                  <a:lnTo>
                    <a:pt x="80" y="181"/>
                  </a:lnTo>
                  <a:lnTo>
                    <a:pt x="74" y="184"/>
                  </a:lnTo>
                  <a:lnTo>
                    <a:pt x="68" y="186"/>
                  </a:lnTo>
                  <a:lnTo>
                    <a:pt x="62" y="188"/>
                  </a:lnTo>
                  <a:lnTo>
                    <a:pt x="57" y="190"/>
                  </a:lnTo>
                  <a:lnTo>
                    <a:pt x="51" y="190"/>
                  </a:lnTo>
                  <a:lnTo>
                    <a:pt x="44" y="190"/>
                  </a:lnTo>
                  <a:lnTo>
                    <a:pt x="39" y="188"/>
                  </a:lnTo>
                  <a:lnTo>
                    <a:pt x="33" y="187"/>
                  </a:lnTo>
                  <a:lnTo>
                    <a:pt x="28" y="185"/>
                  </a:lnTo>
                  <a:lnTo>
                    <a:pt x="24" y="183"/>
                  </a:lnTo>
                  <a:lnTo>
                    <a:pt x="20" y="179"/>
                  </a:lnTo>
                  <a:lnTo>
                    <a:pt x="16" y="176"/>
                  </a:lnTo>
                  <a:lnTo>
                    <a:pt x="13" y="173"/>
                  </a:lnTo>
                  <a:lnTo>
                    <a:pt x="9" y="168"/>
                  </a:lnTo>
                  <a:lnTo>
                    <a:pt x="7" y="163"/>
                  </a:lnTo>
                  <a:lnTo>
                    <a:pt x="5" y="157"/>
                  </a:lnTo>
                  <a:lnTo>
                    <a:pt x="3" y="151"/>
                  </a:lnTo>
                  <a:lnTo>
                    <a:pt x="0" y="137"/>
                  </a:lnTo>
                  <a:lnTo>
                    <a:pt x="0" y="121"/>
                  </a:lnTo>
                  <a:lnTo>
                    <a:pt x="0" y="0"/>
                  </a:lnTo>
                  <a:lnTo>
                    <a:pt x="34" y="0"/>
                  </a:lnTo>
                  <a:lnTo>
                    <a:pt x="34" y="118"/>
                  </a:lnTo>
                  <a:lnTo>
                    <a:pt x="34" y="126"/>
                  </a:lnTo>
                  <a:lnTo>
                    <a:pt x="35" y="133"/>
                  </a:lnTo>
                  <a:lnTo>
                    <a:pt x="37" y="139"/>
                  </a:lnTo>
                  <a:lnTo>
                    <a:pt x="41" y="145"/>
                  </a:lnTo>
                  <a:lnTo>
                    <a:pt x="44" y="148"/>
                  </a:lnTo>
                  <a:lnTo>
                    <a:pt x="49" y="151"/>
                  </a:lnTo>
                  <a:lnTo>
                    <a:pt x="53" y="152"/>
                  </a:lnTo>
                  <a:lnTo>
                    <a:pt x="59" y="154"/>
                  </a:lnTo>
                  <a:lnTo>
                    <a:pt x="64" y="152"/>
                  </a:lnTo>
                  <a:lnTo>
                    <a:pt x="70" y="151"/>
                  </a:lnTo>
                  <a:lnTo>
                    <a:pt x="76" y="149"/>
                  </a:lnTo>
                  <a:lnTo>
                    <a:pt x="80" y="146"/>
                  </a:lnTo>
                  <a:lnTo>
                    <a:pt x="86" y="141"/>
                  </a:lnTo>
                  <a:lnTo>
                    <a:pt x="89" y="137"/>
                  </a:lnTo>
                  <a:lnTo>
                    <a:pt x="91" y="132"/>
                  </a:lnTo>
                  <a:lnTo>
                    <a:pt x="94" y="128"/>
                  </a:lnTo>
                  <a:lnTo>
                    <a:pt x="94" y="0"/>
                  </a:lnTo>
                  <a:lnTo>
                    <a:pt x="127" y="0"/>
                  </a:lnTo>
                  <a:lnTo>
                    <a:pt x="127" y="186"/>
                  </a:lnTo>
                  <a:lnTo>
                    <a:pt x="94" y="186"/>
                  </a:lnTo>
                  <a:close/>
                </a:path>
              </a:pathLst>
            </a:custGeom>
            <a:solidFill>
              <a:srgbClr val="666666"/>
            </a:solidFill>
            <a:ln w="9525">
              <a:noFill/>
              <a:round/>
              <a:headEnd/>
              <a:tailEnd/>
            </a:ln>
          </p:spPr>
          <p:txBody>
            <a:bodyPr/>
            <a:lstStyle/>
            <a:p>
              <a:pPr>
                <a:defRPr/>
              </a:pPr>
              <a:endParaRPr lang="de-DE">
                <a:latin typeface="+mj-lt"/>
              </a:endParaRPr>
            </a:p>
          </p:txBody>
        </p:sp>
        <p:sp>
          <p:nvSpPr>
            <p:cNvPr id="2063" name="Freeform 61">
              <a:extLst>
                <a:ext uri="{FF2B5EF4-FFF2-40B4-BE49-F238E27FC236}">
                  <a16:creationId xmlns:a16="http://schemas.microsoft.com/office/drawing/2014/main" id="{8194663F-58F7-1D2B-9E64-2F918CD58C06}"/>
                </a:ext>
              </a:extLst>
            </p:cNvPr>
            <p:cNvSpPr>
              <a:spLocks noChangeAspect="1" noEditPoints="1"/>
            </p:cNvSpPr>
            <p:nvPr/>
          </p:nvSpPr>
          <p:spPr bwMode="auto">
            <a:xfrm>
              <a:off x="3278" y="2292"/>
              <a:ext cx="48" cy="65"/>
            </a:xfrm>
            <a:custGeom>
              <a:avLst/>
              <a:gdLst>
                <a:gd name="T0" fmla="*/ 0 w 143"/>
                <a:gd name="T1" fmla="*/ 0 h 193"/>
                <a:gd name="T2" fmla="*/ 0 w 143"/>
                <a:gd name="T3" fmla="*/ 0 h 193"/>
                <a:gd name="T4" fmla="*/ 0 w 143"/>
                <a:gd name="T5" fmla="*/ 0 h 193"/>
                <a:gd name="T6" fmla="*/ 0 w 143"/>
                <a:gd name="T7" fmla="*/ 0 h 193"/>
                <a:gd name="T8" fmla="*/ 0 w 143"/>
                <a:gd name="T9" fmla="*/ 0 h 193"/>
                <a:gd name="T10" fmla="*/ 0 w 143"/>
                <a:gd name="T11" fmla="*/ 0 h 193"/>
                <a:gd name="T12" fmla="*/ 0 w 143"/>
                <a:gd name="T13" fmla="*/ 0 h 193"/>
                <a:gd name="T14" fmla="*/ 0 w 143"/>
                <a:gd name="T15" fmla="*/ 0 h 193"/>
                <a:gd name="T16" fmla="*/ 0 w 143"/>
                <a:gd name="T17" fmla="*/ 0 h 193"/>
                <a:gd name="T18" fmla="*/ 0 w 143"/>
                <a:gd name="T19" fmla="*/ 0 h 193"/>
                <a:gd name="T20" fmla="*/ 0 w 143"/>
                <a:gd name="T21" fmla="*/ 0 h 193"/>
                <a:gd name="T22" fmla="*/ 0 w 143"/>
                <a:gd name="T23" fmla="*/ 0 h 193"/>
                <a:gd name="T24" fmla="*/ 0 w 143"/>
                <a:gd name="T25" fmla="*/ 0 h 193"/>
                <a:gd name="T26" fmla="*/ 0 w 143"/>
                <a:gd name="T27" fmla="*/ 0 h 193"/>
                <a:gd name="T28" fmla="*/ 0 w 143"/>
                <a:gd name="T29" fmla="*/ 0 h 193"/>
                <a:gd name="T30" fmla="*/ 0 w 143"/>
                <a:gd name="T31" fmla="*/ 0 h 193"/>
                <a:gd name="T32" fmla="*/ 0 w 143"/>
                <a:gd name="T33" fmla="*/ 0 h 193"/>
                <a:gd name="T34" fmla="*/ 0 w 143"/>
                <a:gd name="T35" fmla="*/ 0 h 193"/>
                <a:gd name="T36" fmla="*/ 0 w 143"/>
                <a:gd name="T37" fmla="*/ 0 h 193"/>
                <a:gd name="T38" fmla="*/ 0 w 143"/>
                <a:gd name="T39" fmla="*/ 0 h 193"/>
                <a:gd name="T40" fmla="*/ 0 w 143"/>
                <a:gd name="T41" fmla="*/ 0 h 193"/>
                <a:gd name="T42" fmla="*/ 0 w 143"/>
                <a:gd name="T43" fmla="*/ 0 h 193"/>
                <a:gd name="T44" fmla="*/ 0 w 143"/>
                <a:gd name="T45" fmla="*/ 0 h 193"/>
                <a:gd name="T46" fmla="*/ 0 w 143"/>
                <a:gd name="T47" fmla="*/ 0 h 193"/>
                <a:gd name="T48" fmla="*/ 0 w 143"/>
                <a:gd name="T49" fmla="*/ 0 h 193"/>
                <a:gd name="T50" fmla="*/ 0 w 143"/>
                <a:gd name="T51" fmla="*/ 0 h 193"/>
                <a:gd name="T52" fmla="*/ 0 w 143"/>
                <a:gd name="T53" fmla="*/ 0 h 193"/>
                <a:gd name="T54" fmla="*/ 0 w 143"/>
                <a:gd name="T55" fmla="*/ 0 h 193"/>
                <a:gd name="T56" fmla="*/ 0 w 143"/>
                <a:gd name="T57" fmla="*/ 0 h 193"/>
                <a:gd name="T58" fmla="*/ 0 w 143"/>
                <a:gd name="T59" fmla="*/ 0 h 193"/>
                <a:gd name="T60" fmla="*/ 0 w 143"/>
                <a:gd name="T61" fmla="*/ 0 h 193"/>
                <a:gd name="T62" fmla="*/ 0 w 143"/>
                <a:gd name="T63" fmla="*/ 0 h 193"/>
                <a:gd name="T64" fmla="*/ 0 w 143"/>
                <a:gd name="T65" fmla="*/ 0 h 193"/>
                <a:gd name="T66" fmla="*/ 0 w 143"/>
                <a:gd name="T67" fmla="*/ 0 h 193"/>
                <a:gd name="T68" fmla="*/ 0 w 143"/>
                <a:gd name="T69" fmla="*/ 0 h 193"/>
                <a:gd name="T70" fmla="*/ 0 w 143"/>
                <a:gd name="T71" fmla="*/ 0 h 193"/>
                <a:gd name="T72" fmla="*/ 0 w 143"/>
                <a:gd name="T73" fmla="*/ 0 h 193"/>
                <a:gd name="T74" fmla="*/ 0 w 143"/>
                <a:gd name="T75" fmla="*/ 0 h 193"/>
                <a:gd name="T76" fmla="*/ 0 w 143"/>
                <a:gd name="T77" fmla="*/ 0 h 193"/>
                <a:gd name="T78" fmla="*/ 0 w 143"/>
                <a:gd name="T79" fmla="*/ 0 h 193"/>
                <a:gd name="T80" fmla="*/ 0 w 143"/>
                <a:gd name="T81" fmla="*/ 0 h 193"/>
                <a:gd name="T82" fmla="*/ 0 w 143"/>
                <a:gd name="T83" fmla="*/ 0 h 193"/>
                <a:gd name="T84" fmla="*/ 0 w 143"/>
                <a:gd name="T85" fmla="*/ 0 h 193"/>
                <a:gd name="T86" fmla="*/ 0 w 143"/>
                <a:gd name="T87" fmla="*/ 0 h 193"/>
                <a:gd name="T88" fmla="*/ 0 w 143"/>
                <a:gd name="T89" fmla="*/ 0 h 193"/>
                <a:gd name="T90" fmla="*/ 0 w 143"/>
                <a:gd name="T91" fmla="*/ 0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3"/>
                <a:gd name="T139" fmla="*/ 0 h 193"/>
                <a:gd name="T140" fmla="*/ 143 w 143"/>
                <a:gd name="T141" fmla="*/ 193 h 19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3" h="193">
                  <a:moveTo>
                    <a:pt x="139" y="109"/>
                  </a:moveTo>
                  <a:lnTo>
                    <a:pt x="35" y="109"/>
                  </a:lnTo>
                  <a:lnTo>
                    <a:pt x="36" y="120"/>
                  </a:lnTo>
                  <a:lnTo>
                    <a:pt x="38" y="130"/>
                  </a:lnTo>
                  <a:lnTo>
                    <a:pt x="43" y="138"/>
                  </a:lnTo>
                  <a:lnTo>
                    <a:pt x="47" y="144"/>
                  </a:lnTo>
                  <a:lnTo>
                    <a:pt x="53" y="149"/>
                  </a:lnTo>
                  <a:lnTo>
                    <a:pt x="61" y="153"/>
                  </a:lnTo>
                  <a:lnTo>
                    <a:pt x="69" y="155"/>
                  </a:lnTo>
                  <a:lnTo>
                    <a:pt x="77" y="157"/>
                  </a:lnTo>
                  <a:lnTo>
                    <a:pt x="88" y="155"/>
                  </a:lnTo>
                  <a:lnTo>
                    <a:pt x="98" y="152"/>
                  </a:lnTo>
                  <a:lnTo>
                    <a:pt x="101" y="150"/>
                  </a:lnTo>
                  <a:lnTo>
                    <a:pt x="106" y="148"/>
                  </a:lnTo>
                  <a:lnTo>
                    <a:pt x="109" y="144"/>
                  </a:lnTo>
                  <a:lnTo>
                    <a:pt x="112" y="141"/>
                  </a:lnTo>
                  <a:lnTo>
                    <a:pt x="126" y="173"/>
                  </a:lnTo>
                  <a:lnTo>
                    <a:pt x="120" y="178"/>
                  </a:lnTo>
                  <a:lnTo>
                    <a:pt x="116" y="182"/>
                  </a:lnTo>
                  <a:lnTo>
                    <a:pt x="110" y="185"/>
                  </a:lnTo>
                  <a:lnTo>
                    <a:pt x="103" y="188"/>
                  </a:lnTo>
                  <a:lnTo>
                    <a:pt x="97" y="190"/>
                  </a:lnTo>
                  <a:lnTo>
                    <a:pt x="89" y="191"/>
                  </a:lnTo>
                  <a:lnTo>
                    <a:pt x="81" y="193"/>
                  </a:lnTo>
                  <a:lnTo>
                    <a:pt x="72" y="193"/>
                  </a:lnTo>
                  <a:lnTo>
                    <a:pt x="64" y="193"/>
                  </a:lnTo>
                  <a:lnTo>
                    <a:pt x="56" y="191"/>
                  </a:lnTo>
                  <a:lnTo>
                    <a:pt x="48" y="189"/>
                  </a:lnTo>
                  <a:lnTo>
                    <a:pt x="42" y="186"/>
                  </a:lnTo>
                  <a:lnTo>
                    <a:pt x="36" y="182"/>
                  </a:lnTo>
                  <a:lnTo>
                    <a:pt x="29" y="178"/>
                  </a:lnTo>
                  <a:lnTo>
                    <a:pt x="25" y="173"/>
                  </a:lnTo>
                  <a:lnTo>
                    <a:pt x="19" y="168"/>
                  </a:lnTo>
                  <a:lnTo>
                    <a:pt x="15" y="161"/>
                  </a:lnTo>
                  <a:lnTo>
                    <a:pt x="10" y="154"/>
                  </a:lnTo>
                  <a:lnTo>
                    <a:pt x="7" y="147"/>
                  </a:lnTo>
                  <a:lnTo>
                    <a:pt x="5" y="138"/>
                  </a:lnTo>
                  <a:lnTo>
                    <a:pt x="2" y="129"/>
                  </a:lnTo>
                  <a:lnTo>
                    <a:pt x="1" y="120"/>
                  </a:lnTo>
                  <a:lnTo>
                    <a:pt x="0" y="109"/>
                  </a:lnTo>
                  <a:lnTo>
                    <a:pt x="0" y="98"/>
                  </a:lnTo>
                  <a:lnTo>
                    <a:pt x="0" y="87"/>
                  </a:lnTo>
                  <a:lnTo>
                    <a:pt x="1" y="77"/>
                  </a:lnTo>
                  <a:lnTo>
                    <a:pt x="2" y="68"/>
                  </a:lnTo>
                  <a:lnTo>
                    <a:pt x="5" y="59"/>
                  </a:lnTo>
                  <a:lnTo>
                    <a:pt x="8" y="50"/>
                  </a:lnTo>
                  <a:lnTo>
                    <a:pt x="11" y="42"/>
                  </a:lnTo>
                  <a:lnTo>
                    <a:pt x="16" y="34"/>
                  </a:lnTo>
                  <a:lnTo>
                    <a:pt x="22" y="28"/>
                  </a:lnTo>
                  <a:lnTo>
                    <a:pt x="27" y="21"/>
                  </a:lnTo>
                  <a:lnTo>
                    <a:pt x="33" y="15"/>
                  </a:lnTo>
                  <a:lnTo>
                    <a:pt x="38" y="11"/>
                  </a:lnTo>
                  <a:lnTo>
                    <a:pt x="45" y="6"/>
                  </a:lnTo>
                  <a:lnTo>
                    <a:pt x="51" y="4"/>
                  </a:lnTo>
                  <a:lnTo>
                    <a:pt x="57" y="2"/>
                  </a:lnTo>
                  <a:lnTo>
                    <a:pt x="65" y="1"/>
                  </a:lnTo>
                  <a:lnTo>
                    <a:pt x="72" y="0"/>
                  </a:lnTo>
                  <a:lnTo>
                    <a:pt x="80" y="1"/>
                  </a:lnTo>
                  <a:lnTo>
                    <a:pt x="88" y="2"/>
                  </a:lnTo>
                  <a:lnTo>
                    <a:pt x="94" y="3"/>
                  </a:lnTo>
                  <a:lnTo>
                    <a:pt x="101" y="6"/>
                  </a:lnTo>
                  <a:lnTo>
                    <a:pt x="107" y="10"/>
                  </a:lnTo>
                  <a:lnTo>
                    <a:pt x="112" y="13"/>
                  </a:lnTo>
                  <a:lnTo>
                    <a:pt x="118" y="19"/>
                  </a:lnTo>
                  <a:lnTo>
                    <a:pt x="124" y="24"/>
                  </a:lnTo>
                  <a:lnTo>
                    <a:pt x="128" y="30"/>
                  </a:lnTo>
                  <a:lnTo>
                    <a:pt x="132" y="37"/>
                  </a:lnTo>
                  <a:lnTo>
                    <a:pt x="135" y="44"/>
                  </a:lnTo>
                  <a:lnTo>
                    <a:pt x="137" y="51"/>
                  </a:lnTo>
                  <a:lnTo>
                    <a:pt x="139" y="59"/>
                  </a:lnTo>
                  <a:lnTo>
                    <a:pt x="142" y="68"/>
                  </a:lnTo>
                  <a:lnTo>
                    <a:pt x="142" y="76"/>
                  </a:lnTo>
                  <a:lnTo>
                    <a:pt x="143" y="85"/>
                  </a:lnTo>
                  <a:lnTo>
                    <a:pt x="142" y="95"/>
                  </a:lnTo>
                  <a:lnTo>
                    <a:pt x="139" y="109"/>
                  </a:lnTo>
                  <a:close/>
                  <a:moveTo>
                    <a:pt x="36" y="77"/>
                  </a:moveTo>
                  <a:lnTo>
                    <a:pt x="108" y="77"/>
                  </a:lnTo>
                  <a:lnTo>
                    <a:pt x="107" y="67"/>
                  </a:lnTo>
                  <a:lnTo>
                    <a:pt x="105" y="59"/>
                  </a:lnTo>
                  <a:lnTo>
                    <a:pt x="101" y="52"/>
                  </a:lnTo>
                  <a:lnTo>
                    <a:pt x="98" y="47"/>
                  </a:lnTo>
                  <a:lnTo>
                    <a:pt x="92" y="42"/>
                  </a:lnTo>
                  <a:lnTo>
                    <a:pt x="87" y="39"/>
                  </a:lnTo>
                  <a:lnTo>
                    <a:pt x="80" y="37"/>
                  </a:lnTo>
                  <a:lnTo>
                    <a:pt x="73" y="37"/>
                  </a:lnTo>
                  <a:lnTo>
                    <a:pt x="66" y="37"/>
                  </a:lnTo>
                  <a:lnTo>
                    <a:pt x="60" y="39"/>
                  </a:lnTo>
                  <a:lnTo>
                    <a:pt x="54" y="42"/>
                  </a:lnTo>
                  <a:lnTo>
                    <a:pt x="50" y="47"/>
                  </a:lnTo>
                  <a:lnTo>
                    <a:pt x="45" y="52"/>
                  </a:lnTo>
                  <a:lnTo>
                    <a:pt x="42" y="59"/>
                  </a:lnTo>
                  <a:lnTo>
                    <a:pt x="38" y="67"/>
                  </a:lnTo>
                  <a:lnTo>
                    <a:pt x="36" y="77"/>
                  </a:lnTo>
                  <a:close/>
                </a:path>
              </a:pathLst>
            </a:custGeom>
            <a:solidFill>
              <a:srgbClr val="666666"/>
            </a:solidFill>
            <a:ln w="9525">
              <a:noFill/>
              <a:round/>
              <a:headEnd/>
              <a:tailEnd/>
            </a:ln>
          </p:spPr>
          <p:txBody>
            <a:bodyPr/>
            <a:lstStyle/>
            <a:p>
              <a:pPr>
                <a:defRPr/>
              </a:pPr>
              <a:endParaRPr lang="de-DE">
                <a:latin typeface="+mj-lt"/>
              </a:endParaRPr>
            </a:p>
          </p:txBody>
        </p:sp>
        <p:sp>
          <p:nvSpPr>
            <p:cNvPr id="2064" name="Freeform 62">
              <a:extLst>
                <a:ext uri="{FF2B5EF4-FFF2-40B4-BE49-F238E27FC236}">
                  <a16:creationId xmlns:a16="http://schemas.microsoft.com/office/drawing/2014/main" id="{3DD7A45F-2A00-AFD8-840C-EF8F748CF740}"/>
                </a:ext>
              </a:extLst>
            </p:cNvPr>
            <p:cNvSpPr>
              <a:spLocks noChangeAspect="1"/>
            </p:cNvSpPr>
            <p:nvPr/>
          </p:nvSpPr>
          <p:spPr bwMode="auto">
            <a:xfrm>
              <a:off x="3335" y="2292"/>
              <a:ext cx="32" cy="63"/>
            </a:xfrm>
            <a:custGeom>
              <a:avLst/>
              <a:gdLst>
                <a:gd name="T0" fmla="*/ 0 w 98"/>
                <a:gd name="T1" fmla="*/ 0 h 189"/>
                <a:gd name="T2" fmla="*/ 0 w 98"/>
                <a:gd name="T3" fmla="*/ 0 h 189"/>
                <a:gd name="T4" fmla="*/ 0 w 98"/>
                <a:gd name="T5" fmla="*/ 0 h 189"/>
                <a:gd name="T6" fmla="*/ 0 w 98"/>
                <a:gd name="T7" fmla="*/ 0 h 189"/>
                <a:gd name="T8" fmla="*/ 0 w 98"/>
                <a:gd name="T9" fmla="*/ 0 h 189"/>
                <a:gd name="T10" fmla="*/ 0 w 98"/>
                <a:gd name="T11" fmla="*/ 0 h 189"/>
                <a:gd name="T12" fmla="*/ 0 w 98"/>
                <a:gd name="T13" fmla="*/ 0 h 189"/>
                <a:gd name="T14" fmla="*/ 0 w 98"/>
                <a:gd name="T15" fmla="*/ 0 h 189"/>
                <a:gd name="T16" fmla="*/ 0 w 98"/>
                <a:gd name="T17" fmla="*/ 0 h 189"/>
                <a:gd name="T18" fmla="*/ 0 w 98"/>
                <a:gd name="T19" fmla="*/ 0 h 189"/>
                <a:gd name="T20" fmla="*/ 0 w 98"/>
                <a:gd name="T21" fmla="*/ 0 h 189"/>
                <a:gd name="T22" fmla="*/ 0 w 98"/>
                <a:gd name="T23" fmla="*/ 0 h 189"/>
                <a:gd name="T24" fmla="*/ 0 w 98"/>
                <a:gd name="T25" fmla="*/ 0 h 189"/>
                <a:gd name="T26" fmla="*/ 0 w 98"/>
                <a:gd name="T27" fmla="*/ 0 h 189"/>
                <a:gd name="T28" fmla="*/ 0 w 98"/>
                <a:gd name="T29" fmla="*/ 0 h 189"/>
                <a:gd name="T30" fmla="*/ 0 w 98"/>
                <a:gd name="T31" fmla="*/ 0 h 189"/>
                <a:gd name="T32" fmla="*/ 0 w 98"/>
                <a:gd name="T33" fmla="*/ 0 h 189"/>
                <a:gd name="T34" fmla="*/ 0 w 98"/>
                <a:gd name="T35" fmla="*/ 0 h 189"/>
                <a:gd name="T36" fmla="*/ 0 w 98"/>
                <a:gd name="T37" fmla="*/ 0 h 189"/>
                <a:gd name="T38" fmla="*/ 0 w 98"/>
                <a:gd name="T39" fmla="*/ 0 h 189"/>
                <a:gd name="T40" fmla="*/ 0 w 98"/>
                <a:gd name="T41" fmla="*/ 0 h 189"/>
                <a:gd name="T42" fmla="*/ 0 w 98"/>
                <a:gd name="T43" fmla="*/ 0 h 189"/>
                <a:gd name="T44" fmla="*/ 0 w 98"/>
                <a:gd name="T45" fmla="*/ 0 h 189"/>
                <a:gd name="T46" fmla="*/ 0 w 98"/>
                <a:gd name="T47" fmla="*/ 0 h 189"/>
                <a:gd name="T48" fmla="*/ 0 w 98"/>
                <a:gd name="T49" fmla="*/ 0 h 189"/>
                <a:gd name="T50" fmla="*/ 0 w 98"/>
                <a:gd name="T51" fmla="*/ 0 h 189"/>
                <a:gd name="T52" fmla="*/ 0 w 98"/>
                <a:gd name="T53" fmla="*/ 0 h 189"/>
                <a:gd name="T54" fmla="*/ 0 w 98"/>
                <a:gd name="T55" fmla="*/ 0 h 189"/>
                <a:gd name="T56" fmla="*/ 0 w 98"/>
                <a:gd name="T57" fmla="*/ 0 h 189"/>
                <a:gd name="T58" fmla="*/ 0 w 98"/>
                <a:gd name="T59" fmla="*/ 0 h 189"/>
                <a:gd name="T60" fmla="*/ 0 w 98"/>
                <a:gd name="T61" fmla="*/ 0 h 1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8"/>
                <a:gd name="T94" fmla="*/ 0 h 189"/>
                <a:gd name="T95" fmla="*/ 98 w 98"/>
                <a:gd name="T96" fmla="*/ 189 h 18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8" h="189">
                  <a:moveTo>
                    <a:pt x="84" y="43"/>
                  </a:moveTo>
                  <a:lnTo>
                    <a:pt x="79" y="40"/>
                  </a:lnTo>
                  <a:lnTo>
                    <a:pt x="74" y="38"/>
                  </a:lnTo>
                  <a:lnTo>
                    <a:pt x="69" y="37"/>
                  </a:lnTo>
                  <a:lnTo>
                    <a:pt x="64" y="37"/>
                  </a:lnTo>
                  <a:lnTo>
                    <a:pt x="58" y="37"/>
                  </a:lnTo>
                  <a:lnTo>
                    <a:pt x="52" y="40"/>
                  </a:lnTo>
                  <a:lnTo>
                    <a:pt x="48" y="43"/>
                  </a:lnTo>
                  <a:lnTo>
                    <a:pt x="42" y="50"/>
                  </a:lnTo>
                  <a:lnTo>
                    <a:pt x="39" y="57"/>
                  </a:lnTo>
                  <a:lnTo>
                    <a:pt x="36" y="65"/>
                  </a:lnTo>
                  <a:lnTo>
                    <a:pt x="34" y="74"/>
                  </a:lnTo>
                  <a:lnTo>
                    <a:pt x="33" y="84"/>
                  </a:lnTo>
                  <a:lnTo>
                    <a:pt x="33" y="189"/>
                  </a:lnTo>
                  <a:lnTo>
                    <a:pt x="0" y="189"/>
                  </a:lnTo>
                  <a:lnTo>
                    <a:pt x="0" y="3"/>
                  </a:lnTo>
                  <a:lnTo>
                    <a:pt x="33" y="3"/>
                  </a:lnTo>
                  <a:lnTo>
                    <a:pt x="33" y="21"/>
                  </a:lnTo>
                  <a:lnTo>
                    <a:pt x="37" y="15"/>
                  </a:lnTo>
                  <a:lnTo>
                    <a:pt x="41" y="12"/>
                  </a:lnTo>
                  <a:lnTo>
                    <a:pt x="46" y="7"/>
                  </a:lnTo>
                  <a:lnTo>
                    <a:pt x="50" y="5"/>
                  </a:lnTo>
                  <a:lnTo>
                    <a:pt x="55" y="3"/>
                  </a:lnTo>
                  <a:lnTo>
                    <a:pt x="60" y="2"/>
                  </a:lnTo>
                  <a:lnTo>
                    <a:pt x="66" y="1"/>
                  </a:lnTo>
                  <a:lnTo>
                    <a:pt x="71" y="0"/>
                  </a:lnTo>
                  <a:lnTo>
                    <a:pt x="79" y="1"/>
                  </a:lnTo>
                  <a:lnTo>
                    <a:pt x="87" y="2"/>
                  </a:lnTo>
                  <a:lnTo>
                    <a:pt x="93" y="4"/>
                  </a:lnTo>
                  <a:lnTo>
                    <a:pt x="98" y="6"/>
                  </a:lnTo>
                  <a:lnTo>
                    <a:pt x="84" y="43"/>
                  </a:lnTo>
                  <a:close/>
                </a:path>
              </a:pathLst>
            </a:custGeom>
            <a:solidFill>
              <a:srgbClr val="666666"/>
            </a:solidFill>
            <a:ln w="9525">
              <a:noFill/>
              <a:round/>
              <a:headEnd/>
              <a:tailEnd/>
            </a:ln>
          </p:spPr>
          <p:txBody>
            <a:bodyPr/>
            <a:lstStyle/>
            <a:p>
              <a:pPr>
                <a:defRPr/>
              </a:pPr>
              <a:endParaRPr lang="de-DE">
                <a:latin typeface="+mj-lt"/>
              </a:endParaRPr>
            </a:p>
          </p:txBody>
        </p:sp>
        <p:sp>
          <p:nvSpPr>
            <p:cNvPr id="2065" name="Freeform 63">
              <a:extLst>
                <a:ext uri="{FF2B5EF4-FFF2-40B4-BE49-F238E27FC236}">
                  <a16:creationId xmlns:a16="http://schemas.microsoft.com/office/drawing/2014/main" id="{976D1EB5-A266-35FE-7448-C73BD25B69DB}"/>
                </a:ext>
              </a:extLst>
            </p:cNvPr>
            <p:cNvSpPr>
              <a:spLocks noChangeAspect="1" noEditPoints="1"/>
            </p:cNvSpPr>
            <p:nvPr/>
          </p:nvSpPr>
          <p:spPr bwMode="auto">
            <a:xfrm>
              <a:off x="3373" y="2267"/>
              <a:ext cx="45" cy="90"/>
            </a:xfrm>
            <a:custGeom>
              <a:avLst/>
              <a:gdLst>
                <a:gd name="T0" fmla="*/ 0 w 136"/>
                <a:gd name="T1" fmla="*/ 0 h 269"/>
                <a:gd name="T2" fmla="*/ 0 w 136"/>
                <a:gd name="T3" fmla="*/ 0 h 269"/>
                <a:gd name="T4" fmla="*/ 0 w 136"/>
                <a:gd name="T5" fmla="*/ 0 h 269"/>
                <a:gd name="T6" fmla="*/ 0 w 136"/>
                <a:gd name="T7" fmla="*/ 0 h 269"/>
                <a:gd name="T8" fmla="*/ 0 w 136"/>
                <a:gd name="T9" fmla="*/ 0 h 269"/>
                <a:gd name="T10" fmla="*/ 0 w 136"/>
                <a:gd name="T11" fmla="*/ 0 h 269"/>
                <a:gd name="T12" fmla="*/ 0 w 136"/>
                <a:gd name="T13" fmla="*/ 0 h 269"/>
                <a:gd name="T14" fmla="*/ 0 w 136"/>
                <a:gd name="T15" fmla="*/ 0 h 269"/>
                <a:gd name="T16" fmla="*/ 0 w 136"/>
                <a:gd name="T17" fmla="*/ 0 h 269"/>
                <a:gd name="T18" fmla="*/ 0 w 136"/>
                <a:gd name="T19" fmla="*/ 0 h 269"/>
                <a:gd name="T20" fmla="*/ 0 w 136"/>
                <a:gd name="T21" fmla="*/ 0 h 269"/>
                <a:gd name="T22" fmla="*/ 0 w 136"/>
                <a:gd name="T23" fmla="*/ 0 h 269"/>
                <a:gd name="T24" fmla="*/ 0 w 136"/>
                <a:gd name="T25" fmla="*/ 0 h 269"/>
                <a:gd name="T26" fmla="*/ 0 w 136"/>
                <a:gd name="T27" fmla="*/ 0 h 269"/>
                <a:gd name="T28" fmla="*/ 0 w 136"/>
                <a:gd name="T29" fmla="*/ 0 h 269"/>
                <a:gd name="T30" fmla="*/ 0 w 136"/>
                <a:gd name="T31" fmla="*/ 0 h 269"/>
                <a:gd name="T32" fmla="*/ 0 w 136"/>
                <a:gd name="T33" fmla="*/ 0 h 269"/>
                <a:gd name="T34" fmla="*/ 0 w 136"/>
                <a:gd name="T35" fmla="*/ 0 h 269"/>
                <a:gd name="T36" fmla="*/ 0 w 136"/>
                <a:gd name="T37" fmla="*/ 0 h 269"/>
                <a:gd name="T38" fmla="*/ 0 w 136"/>
                <a:gd name="T39" fmla="*/ 0 h 269"/>
                <a:gd name="T40" fmla="*/ 0 w 136"/>
                <a:gd name="T41" fmla="*/ 0 h 269"/>
                <a:gd name="T42" fmla="*/ 0 w 136"/>
                <a:gd name="T43" fmla="*/ 0 h 269"/>
                <a:gd name="T44" fmla="*/ 0 w 136"/>
                <a:gd name="T45" fmla="*/ 0 h 269"/>
                <a:gd name="T46" fmla="*/ 0 w 136"/>
                <a:gd name="T47" fmla="*/ 0 h 269"/>
                <a:gd name="T48" fmla="*/ 0 w 136"/>
                <a:gd name="T49" fmla="*/ 0 h 269"/>
                <a:gd name="T50" fmla="*/ 0 w 136"/>
                <a:gd name="T51" fmla="*/ 0 h 269"/>
                <a:gd name="T52" fmla="*/ 0 w 136"/>
                <a:gd name="T53" fmla="*/ 0 h 269"/>
                <a:gd name="T54" fmla="*/ 0 w 136"/>
                <a:gd name="T55" fmla="*/ 0 h 269"/>
                <a:gd name="T56" fmla="*/ 0 w 136"/>
                <a:gd name="T57" fmla="*/ 0 h 269"/>
                <a:gd name="T58" fmla="*/ 0 w 136"/>
                <a:gd name="T59" fmla="*/ 0 h 269"/>
                <a:gd name="T60" fmla="*/ 0 w 136"/>
                <a:gd name="T61" fmla="*/ 0 h 269"/>
                <a:gd name="T62" fmla="*/ 0 w 136"/>
                <a:gd name="T63" fmla="*/ 0 h 269"/>
                <a:gd name="T64" fmla="*/ 0 w 136"/>
                <a:gd name="T65" fmla="*/ 0 h 269"/>
                <a:gd name="T66" fmla="*/ 0 w 136"/>
                <a:gd name="T67" fmla="*/ 0 h 269"/>
                <a:gd name="T68" fmla="*/ 0 w 136"/>
                <a:gd name="T69" fmla="*/ 0 h 269"/>
                <a:gd name="T70" fmla="*/ 0 w 136"/>
                <a:gd name="T71" fmla="*/ 0 h 269"/>
                <a:gd name="T72" fmla="*/ 0 w 136"/>
                <a:gd name="T73" fmla="*/ 0 h 2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6"/>
                <a:gd name="T112" fmla="*/ 0 h 269"/>
                <a:gd name="T113" fmla="*/ 136 w 136"/>
                <a:gd name="T114" fmla="*/ 269 h 2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6" h="269">
                  <a:moveTo>
                    <a:pt x="27" y="255"/>
                  </a:moveTo>
                  <a:lnTo>
                    <a:pt x="20" y="269"/>
                  </a:lnTo>
                  <a:lnTo>
                    <a:pt x="0" y="269"/>
                  </a:lnTo>
                  <a:lnTo>
                    <a:pt x="0" y="10"/>
                  </a:lnTo>
                  <a:lnTo>
                    <a:pt x="35" y="0"/>
                  </a:lnTo>
                  <a:lnTo>
                    <a:pt x="35" y="87"/>
                  </a:lnTo>
                  <a:lnTo>
                    <a:pt x="42" y="82"/>
                  </a:lnTo>
                  <a:lnTo>
                    <a:pt x="48" y="79"/>
                  </a:lnTo>
                  <a:lnTo>
                    <a:pt x="56" y="77"/>
                  </a:lnTo>
                  <a:lnTo>
                    <a:pt x="64" y="76"/>
                  </a:lnTo>
                  <a:lnTo>
                    <a:pt x="72" y="77"/>
                  </a:lnTo>
                  <a:lnTo>
                    <a:pt x="80" y="78"/>
                  </a:lnTo>
                  <a:lnTo>
                    <a:pt x="87" y="80"/>
                  </a:lnTo>
                  <a:lnTo>
                    <a:pt x="93" y="82"/>
                  </a:lnTo>
                  <a:lnTo>
                    <a:pt x="99" y="86"/>
                  </a:lnTo>
                  <a:lnTo>
                    <a:pt x="106" y="90"/>
                  </a:lnTo>
                  <a:lnTo>
                    <a:pt x="111" y="96"/>
                  </a:lnTo>
                  <a:lnTo>
                    <a:pt x="116" y="101"/>
                  </a:lnTo>
                  <a:lnTo>
                    <a:pt x="120" y="108"/>
                  </a:lnTo>
                  <a:lnTo>
                    <a:pt x="125" y="116"/>
                  </a:lnTo>
                  <a:lnTo>
                    <a:pt x="128" y="123"/>
                  </a:lnTo>
                  <a:lnTo>
                    <a:pt x="130" y="130"/>
                  </a:lnTo>
                  <a:lnTo>
                    <a:pt x="133" y="139"/>
                  </a:lnTo>
                  <a:lnTo>
                    <a:pt x="134" y="148"/>
                  </a:lnTo>
                  <a:lnTo>
                    <a:pt x="135" y="157"/>
                  </a:lnTo>
                  <a:lnTo>
                    <a:pt x="136" y="168"/>
                  </a:lnTo>
                  <a:lnTo>
                    <a:pt x="135" y="179"/>
                  </a:lnTo>
                  <a:lnTo>
                    <a:pt x="134" y="190"/>
                  </a:lnTo>
                  <a:lnTo>
                    <a:pt x="133" y="200"/>
                  </a:lnTo>
                  <a:lnTo>
                    <a:pt x="130" y="209"/>
                  </a:lnTo>
                  <a:lnTo>
                    <a:pt x="128" y="218"/>
                  </a:lnTo>
                  <a:lnTo>
                    <a:pt x="125" y="227"/>
                  </a:lnTo>
                  <a:lnTo>
                    <a:pt x="120" y="234"/>
                  </a:lnTo>
                  <a:lnTo>
                    <a:pt x="116" y="242"/>
                  </a:lnTo>
                  <a:lnTo>
                    <a:pt x="110" y="247"/>
                  </a:lnTo>
                  <a:lnTo>
                    <a:pt x="105" y="253"/>
                  </a:lnTo>
                  <a:lnTo>
                    <a:pt x="99" y="257"/>
                  </a:lnTo>
                  <a:lnTo>
                    <a:pt x="92" y="262"/>
                  </a:lnTo>
                  <a:lnTo>
                    <a:pt x="85" y="265"/>
                  </a:lnTo>
                  <a:lnTo>
                    <a:pt x="79" y="266"/>
                  </a:lnTo>
                  <a:lnTo>
                    <a:pt x="71" y="269"/>
                  </a:lnTo>
                  <a:lnTo>
                    <a:pt x="62" y="269"/>
                  </a:lnTo>
                  <a:lnTo>
                    <a:pt x="53" y="267"/>
                  </a:lnTo>
                  <a:lnTo>
                    <a:pt x="44" y="265"/>
                  </a:lnTo>
                  <a:lnTo>
                    <a:pt x="35" y="261"/>
                  </a:lnTo>
                  <a:lnTo>
                    <a:pt x="27" y="255"/>
                  </a:lnTo>
                  <a:close/>
                  <a:moveTo>
                    <a:pt x="35" y="124"/>
                  </a:moveTo>
                  <a:lnTo>
                    <a:pt x="35" y="220"/>
                  </a:lnTo>
                  <a:lnTo>
                    <a:pt x="38" y="226"/>
                  </a:lnTo>
                  <a:lnTo>
                    <a:pt x="44" y="229"/>
                  </a:lnTo>
                  <a:lnTo>
                    <a:pt x="48" y="231"/>
                  </a:lnTo>
                  <a:lnTo>
                    <a:pt x="55" y="231"/>
                  </a:lnTo>
                  <a:lnTo>
                    <a:pt x="66" y="230"/>
                  </a:lnTo>
                  <a:lnTo>
                    <a:pt x="77" y="228"/>
                  </a:lnTo>
                  <a:lnTo>
                    <a:pt x="80" y="226"/>
                  </a:lnTo>
                  <a:lnTo>
                    <a:pt x="83" y="224"/>
                  </a:lnTo>
                  <a:lnTo>
                    <a:pt x="87" y="220"/>
                  </a:lnTo>
                  <a:lnTo>
                    <a:pt x="90" y="217"/>
                  </a:lnTo>
                  <a:lnTo>
                    <a:pt x="94" y="208"/>
                  </a:lnTo>
                  <a:lnTo>
                    <a:pt x="98" y="198"/>
                  </a:lnTo>
                  <a:lnTo>
                    <a:pt x="99" y="184"/>
                  </a:lnTo>
                  <a:lnTo>
                    <a:pt x="100" y="169"/>
                  </a:lnTo>
                  <a:lnTo>
                    <a:pt x="99" y="156"/>
                  </a:lnTo>
                  <a:lnTo>
                    <a:pt x="98" y="144"/>
                  </a:lnTo>
                  <a:lnTo>
                    <a:pt x="94" y="135"/>
                  </a:lnTo>
                  <a:lnTo>
                    <a:pt x="90" y="127"/>
                  </a:lnTo>
                  <a:lnTo>
                    <a:pt x="83" y="120"/>
                  </a:lnTo>
                  <a:lnTo>
                    <a:pt x="77" y="116"/>
                  </a:lnTo>
                  <a:lnTo>
                    <a:pt x="68" y="114"/>
                  </a:lnTo>
                  <a:lnTo>
                    <a:pt x="57" y="113"/>
                  </a:lnTo>
                  <a:lnTo>
                    <a:pt x="51" y="114"/>
                  </a:lnTo>
                  <a:lnTo>
                    <a:pt x="44" y="116"/>
                  </a:lnTo>
                  <a:lnTo>
                    <a:pt x="39" y="119"/>
                  </a:lnTo>
                  <a:lnTo>
                    <a:pt x="35" y="124"/>
                  </a:lnTo>
                  <a:close/>
                </a:path>
              </a:pathLst>
            </a:custGeom>
            <a:solidFill>
              <a:srgbClr val="666666"/>
            </a:solidFill>
            <a:ln w="9525">
              <a:noFill/>
              <a:round/>
              <a:headEnd/>
              <a:tailEnd/>
            </a:ln>
          </p:spPr>
          <p:txBody>
            <a:bodyPr/>
            <a:lstStyle/>
            <a:p>
              <a:pPr>
                <a:defRPr/>
              </a:pPr>
              <a:endParaRPr lang="de-DE">
                <a:latin typeface="+mj-lt"/>
              </a:endParaRPr>
            </a:p>
          </p:txBody>
        </p:sp>
        <p:sp>
          <p:nvSpPr>
            <p:cNvPr id="2066" name="Freeform 64">
              <a:extLst>
                <a:ext uri="{FF2B5EF4-FFF2-40B4-BE49-F238E27FC236}">
                  <a16:creationId xmlns:a16="http://schemas.microsoft.com/office/drawing/2014/main" id="{D9B55774-CCFD-C674-C41B-0871FE6416D7}"/>
                </a:ext>
              </a:extLst>
            </p:cNvPr>
            <p:cNvSpPr>
              <a:spLocks noChangeAspect="1" noEditPoints="1"/>
            </p:cNvSpPr>
            <p:nvPr/>
          </p:nvSpPr>
          <p:spPr bwMode="auto">
            <a:xfrm>
              <a:off x="3425" y="2292"/>
              <a:ext cx="44" cy="65"/>
            </a:xfrm>
            <a:custGeom>
              <a:avLst/>
              <a:gdLst>
                <a:gd name="T0" fmla="*/ 0 w 133"/>
                <a:gd name="T1" fmla="*/ 0 h 193"/>
                <a:gd name="T2" fmla="*/ 0 w 133"/>
                <a:gd name="T3" fmla="*/ 0 h 193"/>
                <a:gd name="T4" fmla="*/ 0 w 133"/>
                <a:gd name="T5" fmla="*/ 0 h 193"/>
                <a:gd name="T6" fmla="*/ 0 w 133"/>
                <a:gd name="T7" fmla="*/ 0 h 193"/>
                <a:gd name="T8" fmla="*/ 0 w 133"/>
                <a:gd name="T9" fmla="*/ 0 h 193"/>
                <a:gd name="T10" fmla="*/ 0 w 133"/>
                <a:gd name="T11" fmla="*/ 0 h 193"/>
                <a:gd name="T12" fmla="*/ 0 w 133"/>
                <a:gd name="T13" fmla="*/ 0 h 193"/>
                <a:gd name="T14" fmla="*/ 0 w 133"/>
                <a:gd name="T15" fmla="*/ 0 h 193"/>
                <a:gd name="T16" fmla="*/ 0 w 133"/>
                <a:gd name="T17" fmla="*/ 0 h 193"/>
                <a:gd name="T18" fmla="*/ 0 w 133"/>
                <a:gd name="T19" fmla="*/ 0 h 193"/>
                <a:gd name="T20" fmla="*/ 0 w 133"/>
                <a:gd name="T21" fmla="*/ 0 h 193"/>
                <a:gd name="T22" fmla="*/ 0 w 133"/>
                <a:gd name="T23" fmla="*/ 0 h 193"/>
                <a:gd name="T24" fmla="*/ 0 w 133"/>
                <a:gd name="T25" fmla="*/ 0 h 193"/>
                <a:gd name="T26" fmla="*/ 0 w 133"/>
                <a:gd name="T27" fmla="*/ 0 h 193"/>
                <a:gd name="T28" fmla="*/ 0 w 133"/>
                <a:gd name="T29" fmla="*/ 0 h 193"/>
                <a:gd name="T30" fmla="*/ 0 w 133"/>
                <a:gd name="T31" fmla="*/ 0 h 193"/>
                <a:gd name="T32" fmla="*/ 0 w 133"/>
                <a:gd name="T33" fmla="*/ 0 h 193"/>
                <a:gd name="T34" fmla="*/ 0 w 133"/>
                <a:gd name="T35" fmla="*/ 0 h 193"/>
                <a:gd name="T36" fmla="*/ 0 w 133"/>
                <a:gd name="T37" fmla="*/ 0 h 193"/>
                <a:gd name="T38" fmla="*/ 0 w 133"/>
                <a:gd name="T39" fmla="*/ 0 h 193"/>
                <a:gd name="T40" fmla="*/ 0 w 133"/>
                <a:gd name="T41" fmla="*/ 0 h 193"/>
                <a:gd name="T42" fmla="*/ 0 w 133"/>
                <a:gd name="T43" fmla="*/ 0 h 193"/>
                <a:gd name="T44" fmla="*/ 0 w 133"/>
                <a:gd name="T45" fmla="*/ 0 h 193"/>
                <a:gd name="T46" fmla="*/ 0 w 133"/>
                <a:gd name="T47" fmla="*/ 0 h 193"/>
                <a:gd name="T48" fmla="*/ 0 w 133"/>
                <a:gd name="T49" fmla="*/ 0 h 193"/>
                <a:gd name="T50" fmla="*/ 0 w 133"/>
                <a:gd name="T51" fmla="*/ 0 h 193"/>
                <a:gd name="T52" fmla="*/ 0 w 133"/>
                <a:gd name="T53" fmla="*/ 0 h 193"/>
                <a:gd name="T54" fmla="*/ 0 w 133"/>
                <a:gd name="T55" fmla="*/ 0 h 193"/>
                <a:gd name="T56" fmla="*/ 0 w 133"/>
                <a:gd name="T57" fmla="*/ 0 h 193"/>
                <a:gd name="T58" fmla="*/ 0 w 133"/>
                <a:gd name="T59" fmla="*/ 0 h 193"/>
                <a:gd name="T60" fmla="*/ 0 w 133"/>
                <a:gd name="T61" fmla="*/ 0 h 193"/>
                <a:gd name="T62" fmla="*/ 0 w 133"/>
                <a:gd name="T63" fmla="*/ 0 h 193"/>
                <a:gd name="T64" fmla="*/ 0 w 133"/>
                <a:gd name="T65" fmla="*/ 0 h 193"/>
                <a:gd name="T66" fmla="*/ 0 w 133"/>
                <a:gd name="T67" fmla="*/ 0 h 193"/>
                <a:gd name="T68" fmla="*/ 0 w 133"/>
                <a:gd name="T69" fmla="*/ 0 h 193"/>
                <a:gd name="T70" fmla="*/ 0 w 133"/>
                <a:gd name="T71" fmla="*/ 0 h 193"/>
                <a:gd name="T72" fmla="*/ 0 w 133"/>
                <a:gd name="T73" fmla="*/ 0 h 193"/>
                <a:gd name="T74" fmla="*/ 0 w 133"/>
                <a:gd name="T75" fmla="*/ 0 h 193"/>
                <a:gd name="T76" fmla="*/ 0 w 133"/>
                <a:gd name="T77" fmla="*/ 0 h 193"/>
                <a:gd name="T78" fmla="*/ 0 w 133"/>
                <a:gd name="T79" fmla="*/ 0 h 193"/>
                <a:gd name="T80" fmla="*/ 0 w 133"/>
                <a:gd name="T81" fmla="*/ 0 h 193"/>
                <a:gd name="T82" fmla="*/ 0 w 133"/>
                <a:gd name="T83" fmla="*/ 0 h 193"/>
                <a:gd name="T84" fmla="*/ 0 w 133"/>
                <a:gd name="T85" fmla="*/ 0 h 193"/>
                <a:gd name="T86" fmla="*/ 0 w 133"/>
                <a:gd name="T87" fmla="*/ 0 h 193"/>
                <a:gd name="T88" fmla="*/ 0 w 133"/>
                <a:gd name="T89" fmla="*/ 0 h 193"/>
                <a:gd name="T90" fmla="*/ 0 w 133"/>
                <a:gd name="T91" fmla="*/ 0 h 193"/>
                <a:gd name="T92" fmla="*/ 0 w 133"/>
                <a:gd name="T93" fmla="*/ 0 h 193"/>
                <a:gd name="T94" fmla="*/ 0 w 133"/>
                <a:gd name="T95" fmla="*/ 0 h 193"/>
                <a:gd name="T96" fmla="*/ 0 w 133"/>
                <a:gd name="T97" fmla="*/ 0 h 193"/>
                <a:gd name="T98" fmla="*/ 0 w 133"/>
                <a:gd name="T99" fmla="*/ 0 h 193"/>
                <a:gd name="T100" fmla="*/ 0 w 133"/>
                <a:gd name="T101" fmla="*/ 0 h 193"/>
                <a:gd name="T102" fmla="*/ 0 w 133"/>
                <a:gd name="T103" fmla="*/ 0 h 193"/>
                <a:gd name="T104" fmla="*/ 0 w 133"/>
                <a:gd name="T105" fmla="*/ 0 h 193"/>
                <a:gd name="T106" fmla="*/ 0 w 133"/>
                <a:gd name="T107" fmla="*/ 0 h 193"/>
                <a:gd name="T108" fmla="*/ 0 w 133"/>
                <a:gd name="T109" fmla="*/ 0 h 193"/>
                <a:gd name="T110" fmla="*/ 0 w 133"/>
                <a:gd name="T111" fmla="*/ 0 h 193"/>
                <a:gd name="T112" fmla="*/ 0 w 133"/>
                <a:gd name="T113" fmla="*/ 0 h 193"/>
                <a:gd name="T114" fmla="*/ 0 w 133"/>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
                <a:gd name="T175" fmla="*/ 0 h 193"/>
                <a:gd name="T176" fmla="*/ 133 w 133"/>
                <a:gd name="T177" fmla="*/ 193 h 19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 h="193">
                  <a:moveTo>
                    <a:pt x="90" y="170"/>
                  </a:moveTo>
                  <a:lnTo>
                    <a:pt x="88" y="175"/>
                  </a:lnTo>
                  <a:lnTo>
                    <a:pt x="84" y="179"/>
                  </a:lnTo>
                  <a:lnTo>
                    <a:pt x="80" y="182"/>
                  </a:lnTo>
                  <a:lnTo>
                    <a:pt x="74" y="186"/>
                  </a:lnTo>
                  <a:lnTo>
                    <a:pt x="69" y="189"/>
                  </a:lnTo>
                  <a:lnTo>
                    <a:pt x="63" y="191"/>
                  </a:lnTo>
                  <a:lnTo>
                    <a:pt x="56" y="193"/>
                  </a:lnTo>
                  <a:lnTo>
                    <a:pt x="51" y="193"/>
                  </a:lnTo>
                  <a:lnTo>
                    <a:pt x="39" y="191"/>
                  </a:lnTo>
                  <a:lnTo>
                    <a:pt x="29" y="189"/>
                  </a:lnTo>
                  <a:lnTo>
                    <a:pt x="25" y="187"/>
                  </a:lnTo>
                  <a:lnTo>
                    <a:pt x="20" y="184"/>
                  </a:lnTo>
                  <a:lnTo>
                    <a:pt x="17" y="181"/>
                  </a:lnTo>
                  <a:lnTo>
                    <a:pt x="14" y="178"/>
                  </a:lnTo>
                  <a:lnTo>
                    <a:pt x="7" y="169"/>
                  </a:lnTo>
                  <a:lnTo>
                    <a:pt x="4" y="159"/>
                  </a:lnTo>
                  <a:lnTo>
                    <a:pt x="0" y="148"/>
                  </a:lnTo>
                  <a:lnTo>
                    <a:pt x="0" y="135"/>
                  </a:lnTo>
                  <a:lnTo>
                    <a:pt x="0" y="127"/>
                  </a:lnTo>
                  <a:lnTo>
                    <a:pt x="1" y="120"/>
                  </a:lnTo>
                  <a:lnTo>
                    <a:pt x="2" y="113"/>
                  </a:lnTo>
                  <a:lnTo>
                    <a:pt x="5" y="106"/>
                  </a:lnTo>
                  <a:lnTo>
                    <a:pt x="7" y="101"/>
                  </a:lnTo>
                  <a:lnTo>
                    <a:pt x="10" y="95"/>
                  </a:lnTo>
                  <a:lnTo>
                    <a:pt x="15" y="89"/>
                  </a:lnTo>
                  <a:lnTo>
                    <a:pt x="19" y="85"/>
                  </a:lnTo>
                  <a:lnTo>
                    <a:pt x="24" y="80"/>
                  </a:lnTo>
                  <a:lnTo>
                    <a:pt x="29" y="77"/>
                  </a:lnTo>
                  <a:lnTo>
                    <a:pt x="35" y="74"/>
                  </a:lnTo>
                  <a:lnTo>
                    <a:pt x="42" y="71"/>
                  </a:lnTo>
                  <a:lnTo>
                    <a:pt x="48" y="69"/>
                  </a:lnTo>
                  <a:lnTo>
                    <a:pt x="56" y="68"/>
                  </a:lnTo>
                  <a:lnTo>
                    <a:pt x="64" y="67"/>
                  </a:lnTo>
                  <a:lnTo>
                    <a:pt x="73" y="67"/>
                  </a:lnTo>
                  <a:lnTo>
                    <a:pt x="79" y="67"/>
                  </a:lnTo>
                  <a:lnTo>
                    <a:pt x="87" y="69"/>
                  </a:lnTo>
                  <a:lnTo>
                    <a:pt x="87" y="61"/>
                  </a:lnTo>
                  <a:lnTo>
                    <a:pt x="84" y="54"/>
                  </a:lnTo>
                  <a:lnTo>
                    <a:pt x="82" y="49"/>
                  </a:lnTo>
                  <a:lnTo>
                    <a:pt x="79" y="44"/>
                  </a:lnTo>
                  <a:lnTo>
                    <a:pt x="74" y="41"/>
                  </a:lnTo>
                  <a:lnTo>
                    <a:pt x="69" y="38"/>
                  </a:lnTo>
                  <a:lnTo>
                    <a:pt x="62" y="37"/>
                  </a:lnTo>
                  <a:lnTo>
                    <a:pt x="54" y="37"/>
                  </a:lnTo>
                  <a:lnTo>
                    <a:pt x="45" y="37"/>
                  </a:lnTo>
                  <a:lnTo>
                    <a:pt x="37" y="38"/>
                  </a:lnTo>
                  <a:lnTo>
                    <a:pt x="29" y="41"/>
                  </a:lnTo>
                  <a:lnTo>
                    <a:pt x="23" y="44"/>
                  </a:lnTo>
                  <a:lnTo>
                    <a:pt x="15" y="11"/>
                  </a:lnTo>
                  <a:lnTo>
                    <a:pt x="24" y="6"/>
                  </a:lnTo>
                  <a:lnTo>
                    <a:pt x="34" y="3"/>
                  </a:lnTo>
                  <a:lnTo>
                    <a:pt x="45" y="1"/>
                  </a:lnTo>
                  <a:lnTo>
                    <a:pt x="56" y="0"/>
                  </a:lnTo>
                  <a:lnTo>
                    <a:pt x="65" y="1"/>
                  </a:lnTo>
                  <a:lnTo>
                    <a:pt x="72" y="1"/>
                  </a:lnTo>
                  <a:lnTo>
                    <a:pt x="79" y="3"/>
                  </a:lnTo>
                  <a:lnTo>
                    <a:pt x="85" y="5"/>
                  </a:lnTo>
                  <a:lnTo>
                    <a:pt x="91" y="7"/>
                  </a:lnTo>
                  <a:lnTo>
                    <a:pt x="97" y="11"/>
                  </a:lnTo>
                  <a:lnTo>
                    <a:pt x="101" y="15"/>
                  </a:lnTo>
                  <a:lnTo>
                    <a:pt x="106" y="20"/>
                  </a:lnTo>
                  <a:lnTo>
                    <a:pt x="109" y="24"/>
                  </a:lnTo>
                  <a:lnTo>
                    <a:pt x="112" y="31"/>
                  </a:lnTo>
                  <a:lnTo>
                    <a:pt x="115" y="39"/>
                  </a:lnTo>
                  <a:lnTo>
                    <a:pt x="117" y="47"/>
                  </a:lnTo>
                  <a:lnTo>
                    <a:pt x="119" y="57"/>
                  </a:lnTo>
                  <a:lnTo>
                    <a:pt x="120" y="68"/>
                  </a:lnTo>
                  <a:lnTo>
                    <a:pt x="120" y="79"/>
                  </a:lnTo>
                  <a:lnTo>
                    <a:pt x="121" y="93"/>
                  </a:lnTo>
                  <a:lnTo>
                    <a:pt x="121" y="132"/>
                  </a:lnTo>
                  <a:lnTo>
                    <a:pt x="121" y="149"/>
                  </a:lnTo>
                  <a:lnTo>
                    <a:pt x="124" y="162"/>
                  </a:lnTo>
                  <a:lnTo>
                    <a:pt x="126" y="168"/>
                  </a:lnTo>
                  <a:lnTo>
                    <a:pt x="128" y="172"/>
                  </a:lnTo>
                  <a:lnTo>
                    <a:pt x="130" y="176"/>
                  </a:lnTo>
                  <a:lnTo>
                    <a:pt x="133" y="179"/>
                  </a:lnTo>
                  <a:lnTo>
                    <a:pt x="130" y="182"/>
                  </a:lnTo>
                  <a:lnTo>
                    <a:pt x="128" y="186"/>
                  </a:lnTo>
                  <a:lnTo>
                    <a:pt x="126" y="189"/>
                  </a:lnTo>
                  <a:lnTo>
                    <a:pt x="124" y="190"/>
                  </a:lnTo>
                  <a:lnTo>
                    <a:pt x="118" y="191"/>
                  </a:lnTo>
                  <a:lnTo>
                    <a:pt x="111" y="193"/>
                  </a:lnTo>
                  <a:lnTo>
                    <a:pt x="108" y="193"/>
                  </a:lnTo>
                  <a:lnTo>
                    <a:pt x="104" y="190"/>
                  </a:lnTo>
                  <a:lnTo>
                    <a:pt x="101" y="188"/>
                  </a:lnTo>
                  <a:lnTo>
                    <a:pt x="98" y="186"/>
                  </a:lnTo>
                  <a:lnTo>
                    <a:pt x="93" y="178"/>
                  </a:lnTo>
                  <a:lnTo>
                    <a:pt x="90" y="170"/>
                  </a:lnTo>
                  <a:close/>
                  <a:moveTo>
                    <a:pt x="87" y="102"/>
                  </a:moveTo>
                  <a:lnTo>
                    <a:pt x="80" y="99"/>
                  </a:lnTo>
                  <a:lnTo>
                    <a:pt x="74" y="99"/>
                  </a:lnTo>
                  <a:lnTo>
                    <a:pt x="64" y="99"/>
                  </a:lnTo>
                  <a:lnTo>
                    <a:pt x="56" y="102"/>
                  </a:lnTo>
                  <a:lnTo>
                    <a:pt x="50" y="104"/>
                  </a:lnTo>
                  <a:lnTo>
                    <a:pt x="44" y="107"/>
                  </a:lnTo>
                  <a:lnTo>
                    <a:pt x="39" y="113"/>
                  </a:lnTo>
                  <a:lnTo>
                    <a:pt x="36" y="118"/>
                  </a:lnTo>
                  <a:lnTo>
                    <a:pt x="35" y="125"/>
                  </a:lnTo>
                  <a:lnTo>
                    <a:pt x="34" y="133"/>
                  </a:lnTo>
                  <a:lnTo>
                    <a:pt x="34" y="139"/>
                  </a:lnTo>
                  <a:lnTo>
                    <a:pt x="35" y="144"/>
                  </a:lnTo>
                  <a:lnTo>
                    <a:pt x="37" y="148"/>
                  </a:lnTo>
                  <a:lnTo>
                    <a:pt x="39" y="152"/>
                  </a:lnTo>
                  <a:lnTo>
                    <a:pt x="43" y="154"/>
                  </a:lnTo>
                  <a:lnTo>
                    <a:pt x="46" y="157"/>
                  </a:lnTo>
                  <a:lnTo>
                    <a:pt x="51" y="158"/>
                  </a:lnTo>
                  <a:lnTo>
                    <a:pt x="56" y="158"/>
                  </a:lnTo>
                  <a:lnTo>
                    <a:pt x="64" y="158"/>
                  </a:lnTo>
                  <a:lnTo>
                    <a:pt x="70" y="155"/>
                  </a:lnTo>
                  <a:lnTo>
                    <a:pt x="75" y="152"/>
                  </a:lnTo>
                  <a:lnTo>
                    <a:pt x="80" y="148"/>
                  </a:lnTo>
                  <a:lnTo>
                    <a:pt x="83" y="143"/>
                  </a:lnTo>
                  <a:lnTo>
                    <a:pt x="85" y="136"/>
                  </a:lnTo>
                  <a:lnTo>
                    <a:pt x="87" y="129"/>
                  </a:lnTo>
                  <a:lnTo>
                    <a:pt x="87" y="118"/>
                  </a:lnTo>
                  <a:lnTo>
                    <a:pt x="87" y="102"/>
                  </a:lnTo>
                  <a:close/>
                </a:path>
              </a:pathLst>
            </a:custGeom>
            <a:solidFill>
              <a:srgbClr val="666666"/>
            </a:solidFill>
            <a:ln w="9525">
              <a:noFill/>
              <a:round/>
              <a:headEnd/>
              <a:tailEnd/>
            </a:ln>
          </p:spPr>
          <p:txBody>
            <a:bodyPr/>
            <a:lstStyle/>
            <a:p>
              <a:pPr>
                <a:defRPr/>
              </a:pPr>
              <a:endParaRPr lang="de-DE">
                <a:latin typeface="+mj-lt"/>
              </a:endParaRPr>
            </a:p>
          </p:txBody>
        </p:sp>
        <p:sp>
          <p:nvSpPr>
            <p:cNvPr id="2067" name="Freeform 65">
              <a:extLst>
                <a:ext uri="{FF2B5EF4-FFF2-40B4-BE49-F238E27FC236}">
                  <a16:creationId xmlns:a16="http://schemas.microsoft.com/office/drawing/2014/main" id="{593EA140-3FFC-5473-FF7F-CB7B61AB0BF5}"/>
                </a:ext>
              </a:extLst>
            </p:cNvPr>
            <p:cNvSpPr>
              <a:spLocks noChangeAspect="1"/>
            </p:cNvSpPr>
            <p:nvPr/>
          </p:nvSpPr>
          <p:spPr bwMode="auto">
            <a:xfrm>
              <a:off x="3477" y="2292"/>
              <a:ext cx="33" cy="63"/>
            </a:xfrm>
            <a:custGeom>
              <a:avLst/>
              <a:gdLst>
                <a:gd name="T0" fmla="*/ 0 w 99"/>
                <a:gd name="T1" fmla="*/ 0 h 189"/>
                <a:gd name="T2" fmla="*/ 0 w 99"/>
                <a:gd name="T3" fmla="*/ 0 h 189"/>
                <a:gd name="T4" fmla="*/ 0 w 99"/>
                <a:gd name="T5" fmla="*/ 0 h 189"/>
                <a:gd name="T6" fmla="*/ 0 w 99"/>
                <a:gd name="T7" fmla="*/ 0 h 189"/>
                <a:gd name="T8" fmla="*/ 0 w 99"/>
                <a:gd name="T9" fmla="*/ 0 h 189"/>
                <a:gd name="T10" fmla="*/ 0 w 99"/>
                <a:gd name="T11" fmla="*/ 0 h 189"/>
                <a:gd name="T12" fmla="*/ 0 w 99"/>
                <a:gd name="T13" fmla="*/ 0 h 189"/>
                <a:gd name="T14" fmla="*/ 0 w 99"/>
                <a:gd name="T15" fmla="*/ 0 h 189"/>
                <a:gd name="T16" fmla="*/ 0 w 99"/>
                <a:gd name="T17" fmla="*/ 0 h 189"/>
                <a:gd name="T18" fmla="*/ 0 w 99"/>
                <a:gd name="T19" fmla="*/ 0 h 189"/>
                <a:gd name="T20" fmla="*/ 0 w 99"/>
                <a:gd name="T21" fmla="*/ 0 h 189"/>
                <a:gd name="T22" fmla="*/ 0 w 99"/>
                <a:gd name="T23" fmla="*/ 0 h 189"/>
                <a:gd name="T24" fmla="*/ 0 w 99"/>
                <a:gd name="T25" fmla="*/ 0 h 189"/>
                <a:gd name="T26" fmla="*/ 0 w 99"/>
                <a:gd name="T27" fmla="*/ 0 h 189"/>
                <a:gd name="T28" fmla="*/ 0 w 99"/>
                <a:gd name="T29" fmla="*/ 0 h 189"/>
                <a:gd name="T30" fmla="*/ 0 w 99"/>
                <a:gd name="T31" fmla="*/ 0 h 189"/>
                <a:gd name="T32" fmla="*/ 0 w 99"/>
                <a:gd name="T33" fmla="*/ 0 h 189"/>
                <a:gd name="T34" fmla="*/ 0 w 99"/>
                <a:gd name="T35" fmla="*/ 0 h 189"/>
                <a:gd name="T36" fmla="*/ 0 w 99"/>
                <a:gd name="T37" fmla="*/ 0 h 189"/>
                <a:gd name="T38" fmla="*/ 0 w 99"/>
                <a:gd name="T39" fmla="*/ 0 h 189"/>
                <a:gd name="T40" fmla="*/ 0 w 99"/>
                <a:gd name="T41" fmla="*/ 0 h 189"/>
                <a:gd name="T42" fmla="*/ 0 w 99"/>
                <a:gd name="T43" fmla="*/ 0 h 189"/>
                <a:gd name="T44" fmla="*/ 0 w 99"/>
                <a:gd name="T45" fmla="*/ 0 h 189"/>
                <a:gd name="T46" fmla="*/ 0 w 99"/>
                <a:gd name="T47" fmla="*/ 0 h 189"/>
                <a:gd name="T48" fmla="*/ 0 w 99"/>
                <a:gd name="T49" fmla="*/ 0 h 189"/>
                <a:gd name="T50" fmla="*/ 0 w 99"/>
                <a:gd name="T51" fmla="*/ 0 h 189"/>
                <a:gd name="T52" fmla="*/ 0 w 99"/>
                <a:gd name="T53" fmla="*/ 0 h 189"/>
                <a:gd name="T54" fmla="*/ 0 w 99"/>
                <a:gd name="T55" fmla="*/ 0 h 189"/>
                <a:gd name="T56" fmla="*/ 0 w 99"/>
                <a:gd name="T57" fmla="*/ 0 h 189"/>
                <a:gd name="T58" fmla="*/ 0 w 99"/>
                <a:gd name="T59" fmla="*/ 0 h 189"/>
                <a:gd name="T60" fmla="*/ 0 w 99"/>
                <a:gd name="T61" fmla="*/ 0 h 1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9"/>
                <a:gd name="T94" fmla="*/ 0 h 189"/>
                <a:gd name="T95" fmla="*/ 99 w 99"/>
                <a:gd name="T96" fmla="*/ 189 h 18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9" h="189">
                  <a:moveTo>
                    <a:pt x="84" y="43"/>
                  </a:moveTo>
                  <a:lnTo>
                    <a:pt x="80" y="40"/>
                  </a:lnTo>
                  <a:lnTo>
                    <a:pt x="75" y="38"/>
                  </a:lnTo>
                  <a:lnTo>
                    <a:pt x="70" y="37"/>
                  </a:lnTo>
                  <a:lnTo>
                    <a:pt x="65" y="37"/>
                  </a:lnTo>
                  <a:lnTo>
                    <a:pt x="59" y="37"/>
                  </a:lnTo>
                  <a:lnTo>
                    <a:pt x="54" y="40"/>
                  </a:lnTo>
                  <a:lnTo>
                    <a:pt x="48" y="43"/>
                  </a:lnTo>
                  <a:lnTo>
                    <a:pt x="44" y="50"/>
                  </a:lnTo>
                  <a:lnTo>
                    <a:pt x="39" y="57"/>
                  </a:lnTo>
                  <a:lnTo>
                    <a:pt x="37" y="65"/>
                  </a:lnTo>
                  <a:lnTo>
                    <a:pt x="35" y="74"/>
                  </a:lnTo>
                  <a:lnTo>
                    <a:pt x="35" y="84"/>
                  </a:lnTo>
                  <a:lnTo>
                    <a:pt x="35" y="189"/>
                  </a:lnTo>
                  <a:lnTo>
                    <a:pt x="0" y="189"/>
                  </a:lnTo>
                  <a:lnTo>
                    <a:pt x="0" y="3"/>
                  </a:lnTo>
                  <a:lnTo>
                    <a:pt x="35" y="3"/>
                  </a:lnTo>
                  <a:lnTo>
                    <a:pt x="35" y="21"/>
                  </a:lnTo>
                  <a:lnTo>
                    <a:pt x="38" y="15"/>
                  </a:lnTo>
                  <a:lnTo>
                    <a:pt x="43" y="12"/>
                  </a:lnTo>
                  <a:lnTo>
                    <a:pt x="46" y="7"/>
                  </a:lnTo>
                  <a:lnTo>
                    <a:pt x="51" y="5"/>
                  </a:lnTo>
                  <a:lnTo>
                    <a:pt x="56" y="3"/>
                  </a:lnTo>
                  <a:lnTo>
                    <a:pt x="61" y="2"/>
                  </a:lnTo>
                  <a:lnTo>
                    <a:pt x="66" y="1"/>
                  </a:lnTo>
                  <a:lnTo>
                    <a:pt x="72" y="0"/>
                  </a:lnTo>
                  <a:lnTo>
                    <a:pt x="81" y="1"/>
                  </a:lnTo>
                  <a:lnTo>
                    <a:pt x="88" y="2"/>
                  </a:lnTo>
                  <a:lnTo>
                    <a:pt x="94" y="4"/>
                  </a:lnTo>
                  <a:lnTo>
                    <a:pt x="99" y="6"/>
                  </a:lnTo>
                  <a:lnTo>
                    <a:pt x="84" y="43"/>
                  </a:lnTo>
                  <a:close/>
                </a:path>
              </a:pathLst>
            </a:custGeom>
            <a:solidFill>
              <a:srgbClr val="666666"/>
            </a:solidFill>
            <a:ln w="9525">
              <a:noFill/>
              <a:round/>
              <a:headEnd/>
              <a:tailEnd/>
            </a:ln>
          </p:spPr>
          <p:txBody>
            <a:bodyPr/>
            <a:lstStyle/>
            <a:p>
              <a:pPr>
                <a:defRPr/>
              </a:pPr>
              <a:endParaRPr lang="de-DE">
                <a:latin typeface="+mj-lt"/>
              </a:endParaRPr>
            </a:p>
          </p:txBody>
        </p:sp>
        <p:sp>
          <p:nvSpPr>
            <p:cNvPr id="2068" name="Freeform 66">
              <a:extLst>
                <a:ext uri="{FF2B5EF4-FFF2-40B4-BE49-F238E27FC236}">
                  <a16:creationId xmlns:a16="http://schemas.microsoft.com/office/drawing/2014/main" id="{2074A3FE-C135-B526-A008-B1283FC82D9D}"/>
                </a:ext>
              </a:extLst>
            </p:cNvPr>
            <p:cNvSpPr>
              <a:spLocks noChangeAspect="1" noEditPoints="1"/>
            </p:cNvSpPr>
            <p:nvPr/>
          </p:nvSpPr>
          <p:spPr bwMode="auto">
            <a:xfrm>
              <a:off x="3514" y="2292"/>
              <a:ext cx="48" cy="65"/>
            </a:xfrm>
            <a:custGeom>
              <a:avLst/>
              <a:gdLst>
                <a:gd name="T0" fmla="*/ 0 w 143"/>
                <a:gd name="T1" fmla="*/ 0 h 193"/>
                <a:gd name="T2" fmla="*/ 0 w 143"/>
                <a:gd name="T3" fmla="*/ 0 h 193"/>
                <a:gd name="T4" fmla="*/ 0 w 143"/>
                <a:gd name="T5" fmla="*/ 0 h 193"/>
                <a:gd name="T6" fmla="*/ 0 w 143"/>
                <a:gd name="T7" fmla="*/ 0 h 193"/>
                <a:gd name="T8" fmla="*/ 0 w 143"/>
                <a:gd name="T9" fmla="*/ 0 h 193"/>
                <a:gd name="T10" fmla="*/ 0 w 143"/>
                <a:gd name="T11" fmla="*/ 0 h 193"/>
                <a:gd name="T12" fmla="*/ 0 w 143"/>
                <a:gd name="T13" fmla="*/ 0 h 193"/>
                <a:gd name="T14" fmla="*/ 0 w 143"/>
                <a:gd name="T15" fmla="*/ 0 h 193"/>
                <a:gd name="T16" fmla="*/ 0 w 143"/>
                <a:gd name="T17" fmla="*/ 0 h 193"/>
                <a:gd name="T18" fmla="*/ 0 w 143"/>
                <a:gd name="T19" fmla="*/ 0 h 193"/>
                <a:gd name="T20" fmla="*/ 0 w 143"/>
                <a:gd name="T21" fmla="*/ 0 h 193"/>
                <a:gd name="T22" fmla="*/ 0 w 143"/>
                <a:gd name="T23" fmla="*/ 0 h 193"/>
                <a:gd name="T24" fmla="*/ 0 w 143"/>
                <a:gd name="T25" fmla="*/ 0 h 193"/>
                <a:gd name="T26" fmla="*/ 0 w 143"/>
                <a:gd name="T27" fmla="*/ 0 h 193"/>
                <a:gd name="T28" fmla="*/ 0 w 143"/>
                <a:gd name="T29" fmla="*/ 0 h 193"/>
                <a:gd name="T30" fmla="*/ 0 w 143"/>
                <a:gd name="T31" fmla="*/ 0 h 193"/>
                <a:gd name="T32" fmla="*/ 0 w 143"/>
                <a:gd name="T33" fmla="*/ 0 h 193"/>
                <a:gd name="T34" fmla="*/ 0 w 143"/>
                <a:gd name="T35" fmla="*/ 0 h 193"/>
                <a:gd name="T36" fmla="*/ 0 w 143"/>
                <a:gd name="T37" fmla="*/ 0 h 193"/>
                <a:gd name="T38" fmla="*/ 0 w 143"/>
                <a:gd name="T39" fmla="*/ 0 h 193"/>
                <a:gd name="T40" fmla="*/ 0 w 143"/>
                <a:gd name="T41" fmla="*/ 0 h 193"/>
                <a:gd name="T42" fmla="*/ 0 w 143"/>
                <a:gd name="T43" fmla="*/ 0 h 193"/>
                <a:gd name="T44" fmla="*/ 0 w 143"/>
                <a:gd name="T45" fmla="*/ 0 h 193"/>
                <a:gd name="T46" fmla="*/ 0 w 143"/>
                <a:gd name="T47" fmla="*/ 0 h 193"/>
                <a:gd name="T48" fmla="*/ 0 w 143"/>
                <a:gd name="T49" fmla="*/ 0 h 193"/>
                <a:gd name="T50" fmla="*/ 0 w 143"/>
                <a:gd name="T51" fmla="*/ 0 h 193"/>
                <a:gd name="T52" fmla="*/ 0 w 143"/>
                <a:gd name="T53" fmla="*/ 0 h 193"/>
                <a:gd name="T54" fmla="*/ 0 w 143"/>
                <a:gd name="T55" fmla="*/ 0 h 193"/>
                <a:gd name="T56" fmla="*/ 0 w 143"/>
                <a:gd name="T57" fmla="*/ 0 h 193"/>
                <a:gd name="T58" fmla="*/ 0 w 143"/>
                <a:gd name="T59" fmla="*/ 0 h 193"/>
                <a:gd name="T60" fmla="*/ 0 w 143"/>
                <a:gd name="T61" fmla="*/ 0 h 193"/>
                <a:gd name="T62" fmla="*/ 0 w 143"/>
                <a:gd name="T63" fmla="*/ 0 h 193"/>
                <a:gd name="T64" fmla="*/ 0 w 143"/>
                <a:gd name="T65" fmla="*/ 0 h 193"/>
                <a:gd name="T66" fmla="*/ 0 w 143"/>
                <a:gd name="T67" fmla="*/ 0 h 193"/>
                <a:gd name="T68" fmla="*/ 0 w 143"/>
                <a:gd name="T69" fmla="*/ 0 h 193"/>
                <a:gd name="T70" fmla="*/ 0 w 143"/>
                <a:gd name="T71" fmla="*/ 0 h 193"/>
                <a:gd name="T72" fmla="*/ 0 w 143"/>
                <a:gd name="T73" fmla="*/ 0 h 193"/>
                <a:gd name="T74" fmla="*/ 0 w 143"/>
                <a:gd name="T75" fmla="*/ 0 h 193"/>
                <a:gd name="T76" fmla="*/ 0 w 143"/>
                <a:gd name="T77" fmla="*/ 0 h 193"/>
                <a:gd name="T78" fmla="*/ 0 w 143"/>
                <a:gd name="T79" fmla="*/ 0 h 193"/>
                <a:gd name="T80" fmla="*/ 0 w 143"/>
                <a:gd name="T81" fmla="*/ 0 h 193"/>
                <a:gd name="T82" fmla="*/ 0 w 143"/>
                <a:gd name="T83" fmla="*/ 0 h 193"/>
                <a:gd name="T84" fmla="*/ 0 w 143"/>
                <a:gd name="T85" fmla="*/ 0 h 193"/>
                <a:gd name="T86" fmla="*/ 0 w 143"/>
                <a:gd name="T87" fmla="*/ 0 h 193"/>
                <a:gd name="T88" fmla="*/ 0 w 143"/>
                <a:gd name="T89" fmla="*/ 0 h 193"/>
                <a:gd name="T90" fmla="*/ 0 w 143"/>
                <a:gd name="T91" fmla="*/ 0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3"/>
                <a:gd name="T139" fmla="*/ 0 h 193"/>
                <a:gd name="T140" fmla="*/ 143 w 143"/>
                <a:gd name="T141" fmla="*/ 193 h 19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3" h="193">
                  <a:moveTo>
                    <a:pt x="139" y="109"/>
                  </a:moveTo>
                  <a:lnTo>
                    <a:pt x="36" y="109"/>
                  </a:lnTo>
                  <a:lnTo>
                    <a:pt x="37" y="120"/>
                  </a:lnTo>
                  <a:lnTo>
                    <a:pt x="39" y="130"/>
                  </a:lnTo>
                  <a:lnTo>
                    <a:pt x="43" y="138"/>
                  </a:lnTo>
                  <a:lnTo>
                    <a:pt x="47" y="144"/>
                  </a:lnTo>
                  <a:lnTo>
                    <a:pt x="54" y="149"/>
                  </a:lnTo>
                  <a:lnTo>
                    <a:pt x="61" y="153"/>
                  </a:lnTo>
                  <a:lnTo>
                    <a:pt x="69" y="155"/>
                  </a:lnTo>
                  <a:lnTo>
                    <a:pt x="78" y="157"/>
                  </a:lnTo>
                  <a:lnTo>
                    <a:pt x="88" y="155"/>
                  </a:lnTo>
                  <a:lnTo>
                    <a:pt x="98" y="152"/>
                  </a:lnTo>
                  <a:lnTo>
                    <a:pt x="102" y="150"/>
                  </a:lnTo>
                  <a:lnTo>
                    <a:pt x="106" y="148"/>
                  </a:lnTo>
                  <a:lnTo>
                    <a:pt x="109" y="144"/>
                  </a:lnTo>
                  <a:lnTo>
                    <a:pt x="112" y="141"/>
                  </a:lnTo>
                  <a:lnTo>
                    <a:pt x="126" y="173"/>
                  </a:lnTo>
                  <a:lnTo>
                    <a:pt x="121" y="178"/>
                  </a:lnTo>
                  <a:lnTo>
                    <a:pt x="116" y="182"/>
                  </a:lnTo>
                  <a:lnTo>
                    <a:pt x="110" y="185"/>
                  </a:lnTo>
                  <a:lnTo>
                    <a:pt x="103" y="188"/>
                  </a:lnTo>
                  <a:lnTo>
                    <a:pt x="97" y="190"/>
                  </a:lnTo>
                  <a:lnTo>
                    <a:pt x="89" y="191"/>
                  </a:lnTo>
                  <a:lnTo>
                    <a:pt x="81" y="193"/>
                  </a:lnTo>
                  <a:lnTo>
                    <a:pt x="72" y="193"/>
                  </a:lnTo>
                  <a:lnTo>
                    <a:pt x="64" y="193"/>
                  </a:lnTo>
                  <a:lnTo>
                    <a:pt x="56" y="191"/>
                  </a:lnTo>
                  <a:lnTo>
                    <a:pt x="50" y="189"/>
                  </a:lnTo>
                  <a:lnTo>
                    <a:pt x="43" y="186"/>
                  </a:lnTo>
                  <a:lnTo>
                    <a:pt x="36" y="182"/>
                  </a:lnTo>
                  <a:lnTo>
                    <a:pt x="30" y="178"/>
                  </a:lnTo>
                  <a:lnTo>
                    <a:pt x="25" y="173"/>
                  </a:lnTo>
                  <a:lnTo>
                    <a:pt x="19" y="168"/>
                  </a:lnTo>
                  <a:lnTo>
                    <a:pt x="15" y="161"/>
                  </a:lnTo>
                  <a:lnTo>
                    <a:pt x="11" y="154"/>
                  </a:lnTo>
                  <a:lnTo>
                    <a:pt x="8" y="147"/>
                  </a:lnTo>
                  <a:lnTo>
                    <a:pt x="5" y="138"/>
                  </a:lnTo>
                  <a:lnTo>
                    <a:pt x="2" y="129"/>
                  </a:lnTo>
                  <a:lnTo>
                    <a:pt x="1" y="120"/>
                  </a:lnTo>
                  <a:lnTo>
                    <a:pt x="0" y="109"/>
                  </a:lnTo>
                  <a:lnTo>
                    <a:pt x="0" y="98"/>
                  </a:lnTo>
                  <a:lnTo>
                    <a:pt x="0" y="87"/>
                  </a:lnTo>
                  <a:lnTo>
                    <a:pt x="1" y="77"/>
                  </a:lnTo>
                  <a:lnTo>
                    <a:pt x="4" y="68"/>
                  </a:lnTo>
                  <a:lnTo>
                    <a:pt x="6" y="59"/>
                  </a:lnTo>
                  <a:lnTo>
                    <a:pt x="8" y="50"/>
                  </a:lnTo>
                  <a:lnTo>
                    <a:pt x="13" y="42"/>
                  </a:lnTo>
                  <a:lnTo>
                    <a:pt x="16" y="34"/>
                  </a:lnTo>
                  <a:lnTo>
                    <a:pt x="21" y="28"/>
                  </a:lnTo>
                  <a:lnTo>
                    <a:pt x="27" y="21"/>
                  </a:lnTo>
                  <a:lnTo>
                    <a:pt x="33" y="15"/>
                  </a:lnTo>
                  <a:lnTo>
                    <a:pt x="38" y="11"/>
                  </a:lnTo>
                  <a:lnTo>
                    <a:pt x="45" y="6"/>
                  </a:lnTo>
                  <a:lnTo>
                    <a:pt x="52" y="4"/>
                  </a:lnTo>
                  <a:lnTo>
                    <a:pt x="59" y="2"/>
                  </a:lnTo>
                  <a:lnTo>
                    <a:pt x="65" y="1"/>
                  </a:lnTo>
                  <a:lnTo>
                    <a:pt x="72" y="0"/>
                  </a:lnTo>
                  <a:lnTo>
                    <a:pt x="80" y="1"/>
                  </a:lnTo>
                  <a:lnTo>
                    <a:pt x="88" y="2"/>
                  </a:lnTo>
                  <a:lnTo>
                    <a:pt x="94" y="3"/>
                  </a:lnTo>
                  <a:lnTo>
                    <a:pt x="101" y="6"/>
                  </a:lnTo>
                  <a:lnTo>
                    <a:pt x="107" y="10"/>
                  </a:lnTo>
                  <a:lnTo>
                    <a:pt x="112" y="13"/>
                  </a:lnTo>
                  <a:lnTo>
                    <a:pt x="118" y="19"/>
                  </a:lnTo>
                  <a:lnTo>
                    <a:pt x="124" y="24"/>
                  </a:lnTo>
                  <a:lnTo>
                    <a:pt x="128" y="30"/>
                  </a:lnTo>
                  <a:lnTo>
                    <a:pt x="131" y="37"/>
                  </a:lnTo>
                  <a:lnTo>
                    <a:pt x="135" y="44"/>
                  </a:lnTo>
                  <a:lnTo>
                    <a:pt x="138" y="51"/>
                  </a:lnTo>
                  <a:lnTo>
                    <a:pt x="139" y="59"/>
                  </a:lnTo>
                  <a:lnTo>
                    <a:pt x="142" y="68"/>
                  </a:lnTo>
                  <a:lnTo>
                    <a:pt x="143" y="76"/>
                  </a:lnTo>
                  <a:lnTo>
                    <a:pt x="143" y="85"/>
                  </a:lnTo>
                  <a:lnTo>
                    <a:pt x="142" y="95"/>
                  </a:lnTo>
                  <a:lnTo>
                    <a:pt x="139" y="109"/>
                  </a:lnTo>
                  <a:close/>
                  <a:moveTo>
                    <a:pt x="37" y="77"/>
                  </a:moveTo>
                  <a:lnTo>
                    <a:pt x="108" y="77"/>
                  </a:lnTo>
                  <a:lnTo>
                    <a:pt x="107" y="67"/>
                  </a:lnTo>
                  <a:lnTo>
                    <a:pt x="105" y="59"/>
                  </a:lnTo>
                  <a:lnTo>
                    <a:pt x="101" y="52"/>
                  </a:lnTo>
                  <a:lnTo>
                    <a:pt x="98" y="47"/>
                  </a:lnTo>
                  <a:lnTo>
                    <a:pt x="93" y="42"/>
                  </a:lnTo>
                  <a:lnTo>
                    <a:pt x="87" y="39"/>
                  </a:lnTo>
                  <a:lnTo>
                    <a:pt x="81" y="37"/>
                  </a:lnTo>
                  <a:lnTo>
                    <a:pt x="73" y="37"/>
                  </a:lnTo>
                  <a:lnTo>
                    <a:pt x="66" y="37"/>
                  </a:lnTo>
                  <a:lnTo>
                    <a:pt x="60" y="39"/>
                  </a:lnTo>
                  <a:lnTo>
                    <a:pt x="54" y="42"/>
                  </a:lnTo>
                  <a:lnTo>
                    <a:pt x="50" y="47"/>
                  </a:lnTo>
                  <a:lnTo>
                    <a:pt x="45" y="52"/>
                  </a:lnTo>
                  <a:lnTo>
                    <a:pt x="42" y="59"/>
                  </a:lnTo>
                  <a:lnTo>
                    <a:pt x="38" y="67"/>
                  </a:lnTo>
                  <a:lnTo>
                    <a:pt x="37" y="77"/>
                  </a:lnTo>
                  <a:close/>
                </a:path>
              </a:pathLst>
            </a:custGeom>
            <a:solidFill>
              <a:srgbClr val="666666"/>
            </a:solidFill>
            <a:ln w="9525">
              <a:noFill/>
              <a:round/>
              <a:headEnd/>
              <a:tailEnd/>
            </a:ln>
          </p:spPr>
          <p:txBody>
            <a:bodyPr/>
            <a:lstStyle/>
            <a:p>
              <a:pPr>
                <a:defRPr/>
              </a:pPr>
              <a:endParaRPr lang="de-DE">
                <a:latin typeface="+mj-lt"/>
              </a:endParaRPr>
            </a:p>
          </p:txBody>
        </p:sp>
        <p:sp>
          <p:nvSpPr>
            <p:cNvPr id="2069" name="Freeform 67">
              <a:extLst>
                <a:ext uri="{FF2B5EF4-FFF2-40B4-BE49-F238E27FC236}">
                  <a16:creationId xmlns:a16="http://schemas.microsoft.com/office/drawing/2014/main" id="{0C2F1978-01ED-2FA4-0F99-1E61B89FD90E}"/>
                </a:ext>
              </a:extLst>
            </p:cNvPr>
            <p:cNvSpPr>
              <a:spLocks noChangeAspect="1"/>
            </p:cNvSpPr>
            <p:nvPr/>
          </p:nvSpPr>
          <p:spPr bwMode="auto">
            <a:xfrm>
              <a:off x="3283" y="1987"/>
              <a:ext cx="412" cy="353"/>
            </a:xfrm>
            <a:custGeom>
              <a:avLst/>
              <a:gdLst>
                <a:gd name="T0" fmla="*/ 0 w 1235"/>
                <a:gd name="T1" fmla="*/ 0 h 1057"/>
                <a:gd name="T2" fmla="*/ 0 w 1235"/>
                <a:gd name="T3" fmla="*/ 0 h 1057"/>
                <a:gd name="T4" fmla="*/ 0 w 1235"/>
                <a:gd name="T5" fmla="*/ 0 h 1057"/>
                <a:gd name="T6" fmla="*/ 0 w 1235"/>
                <a:gd name="T7" fmla="*/ 0 h 1057"/>
                <a:gd name="T8" fmla="*/ 0 w 1235"/>
                <a:gd name="T9" fmla="*/ 0 h 1057"/>
                <a:gd name="T10" fmla="*/ 0 w 1235"/>
                <a:gd name="T11" fmla="*/ 0 h 1057"/>
                <a:gd name="T12" fmla="*/ 0 w 1235"/>
                <a:gd name="T13" fmla="*/ 0 h 1057"/>
                <a:gd name="T14" fmla="*/ 0 w 1235"/>
                <a:gd name="T15" fmla="*/ 0 h 1057"/>
                <a:gd name="T16" fmla="*/ 0 w 1235"/>
                <a:gd name="T17" fmla="*/ 0 h 1057"/>
                <a:gd name="T18" fmla="*/ 0 w 1235"/>
                <a:gd name="T19" fmla="*/ 0 h 1057"/>
                <a:gd name="T20" fmla="*/ 0 w 1235"/>
                <a:gd name="T21" fmla="*/ 0 h 1057"/>
                <a:gd name="T22" fmla="*/ 0 w 1235"/>
                <a:gd name="T23" fmla="*/ 0 h 1057"/>
                <a:gd name="T24" fmla="*/ 0 w 1235"/>
                <a:gd name="T25" fmla="*/ 0 h 1057"/>
                <a:gd name="T26" fmla="*/ 0 w 1235"/>
                <a:gd name="T27" fmla="*/ 0 h 1057"/>
                <a:gd name="T28" fmla="*/ 0 w 1235"/>
                <a:gd name="T29" fmla="*/ 0 h 1057"/>
                <a:gd name="T30" fmla="*/ 0 w 1235"/>
                <a:gd name="T31" fmla="*/ 0 h 1057"/>
                <a:gd name="T32" fmla="*/ 0 w 1235"/>
                <a:gd name="T33" fmla="*/ 0 h 1057"/>
                <a:gd name="T34" fmla="*/ 0 w 1235"/>
                <a:gd name="T35" fmla="*/ 0 h 1057"/>
                <a:gd name="T36" fmla="*/ 0 w 1235"/>
                <a:gd name="T37" fmla="*/ 0 h 1057"/>
                <a:gd name="T38" fmla="*/ 0 w 1235"/>
                <a:gd name="T39" fmla="*/ 0 h 1057"/>
                <a:gd name="T40" fmla="*/ 0 w 1235"/>
                <a:gd name="T41" fmla="*/ 0 h 1057"/>
                <a:gd name="T42" fmla="*/ 0 w 1235"/>
                <a:gd name="T43" fmla="*/ 0 h 1057"/>
                <a:gd name="T44" fmla="*/ 0 w 1235"/>
                <a:gd name="T45" fmla="*/ 0 h 1057"/>
                <a:gd name="T46" fmla="*/ 0 w 1235"/>
                <a:gd name="T47" fmla="*/ 0 h 1057"/>
                <a:gd name="T48" fmla="*/ 0 w 1235"/>
                <a:gd name="T49" fmla="*/ 0 h 1057"/>
                <a:gd name="T50" fmla="*/ 0 w 1235"/>
                <a:gd name="T51" fmla="*/ 0 h 1057"/>
                <a:gd name="T52" fmla="*/ 0 w 1235"/>
                <a:gd name="T53" fmla="*/ 0 h 1057"/>
                <a:gd name="T54" fmla="*/ 0 w 1235"/>
                <a:gd name="T55" fmla="*/ 0 h 1057"/>
                <a:gd name="T56" fmla="*/ 0 w 1235"/>
                <a:gd name="T57" fmla="*/ 0 h 1057"/>
                <a:gd name="T58" fmla="*/ 0 w 1235"/>
                <a:gd name="T59" fmla="*/ 0 h 1057"/>
                <a:gd name="T60" fmla="*/ 0 w 1235"/>
                <a:gd name="T61" fmla="*/ 0 h 1057"/>
                <a:gd name="T62" fmla="*/ 0 w 1235"/>
                <a:gd name="T63" fmla="*/ 0 h 1057"/>
                <a:gd name="T64" fmla="*/ 0 w 1235"/>
                <a:gd name="T65" fmla="*/ 0 h 1057"/>
                <a:gd name="T66" fmla="*/ 0 w 1235"/>
                <a:gd name="T67" fmla="*/ 0 h 1057"/>
                <a:gd name="T68" fmla="*/ 0 w 1235"/>
                <a:gd name="T69" fmla="*/ 0 h 1057"/>
                <a:gd name="T70" fmla="*/ 0 w 1235"/>
                <a:gd name="T71" fmla="*/ 0 h 1057"/>
                <a:gd name="T72" fmla="*/ 0 w 1235"/>
                <a:gd name="T73" fmla="*/ 0 h 1057"/>
                <a:gd name="T74" fmla="*/ 0 w 1235"/>
                <a:gd name="T75" fmla="*/ 0 h 1057"/>
                <a:gd name="T76" fmla="*/ 0 w 1235"/>
                <a:gd name="T77" fmla="*/ 0 h 1057"/>
                <a:gd name="T78" fmla="*/ 0 w 1235"/>
                <a:gd name="T79" fmla="*/ 0 h 1057"/>
                <a:gd name="T80" fmla="*/ 0 w 1235"/>
                <a:gd name="T81" fmla="*/ 0 h 1057"/>
                <a:gd name="T82" fmla="*/ 0 w 1235"/>
                <a:gd name="T83" fmla="*/ 0 h 1057"/>
                <a:gd name="T84" fmla="*/ 0 w 1235"/>
                <a:gd name="T85" fmla="*/ 0 h 1057"/>
                <a:gd name="T86" fmla="*/ 0 w 1235"/>
                <a:gd name="T87" fmla="*/ 0 h 1057"/>
                <a:gd name="T88" fmla="*/ 0 w 1235"/>
                <a:gd name="T89" fmla="*/ 0 h 1057"/>
                <a:gd name="T90" fmla="*/ 0 w 1235"/>
                <a:gd name="T91" fmla="*/ 0 h 1057"/>
                <a:gd name="T92" fmla="*/ 0 w 1235"/>
                <a:gd name="T93" fmla="*/ 0 h 1057"/>
                <a:gd name="T94" fmla="*/ 0 w 1235"/>
                <a:gd name="T95" fmla="*/ 0 h 1057"/>
                <a:gd name="T96" fmla="*/ 0 w 1235"/>
                <a:gd name="T97" fmla="*/ 0 h 1057"/>
                <a:gd name="T98" fmla="*/ 0 w 1235"/>
                <a:gd name="T99" fmla="*/ 0 h 1057"/>
                <a:gd name="T100" fmla="*/ 0 w 1235"/>
                <a:gd name="T101" fmla="*/ 0 h 1057"/>
                <a:gd name="T102" fmla="*/ 0 w 1235"/>
                <a:gd name="T103" fmla="*/ 0 h 1057"/>
                <a:gd name="T104" fmla="*/ 0 w 1235"/>
                <a:gd name="T105" fmla="*/ 0 h 1057"/>
                <a:gd name="T106" fmla="*/ 0 w 1235"/>
                <a:gd name="T107" fmla="*/ 0 h 10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35"/>
                <a:gd name="T163" fmla="*/ 0 h 1057"/>
                <a:gd name="T164" fmla="*/ 1235 w 1235"/>
                <a:gd name="T165" fmla="*/ 1057 h 10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35" h="1057">
                  <a:moveTo>
                    <a:pt x="0" y="0"/>
                  </a:moveTo>
                  <a:lnTo>
                    <a:pt x="9" y="0"/>
                  </a:lnTo>
                  <a:lnTo>
                    <a:pt x="119" y="7"/>
                  </a:lnTo>
                  <a:lnTo>
                    <a:pt x="228" y="18"/>
                  </a:lnTo>
                  <a:lnTo>
                    <a:pt x="332" y="43"/>
                  </a:lnTo>
                  <a:lnTo>
                    <a:pt x="434" y="75"/>
                  </a:lnTo>
                  <a:lnTo>
                    <a:pt x="533" y="114"/>
                  </a:lnTo>
                  <a:lnTo>
                    <a:pt x="629" y="165"/>
                  </a:lnTo>
                  <a:lnTo>
                    <a:pt x="716" y="219"/>
                  </a:lnTo>
                  <a:lnTo>
                    <a:pt x="803" y="283"/>
                  </a:lnTo>
                  <a:lnTo>
                    <a:pt x="881" y="355"/>
                  </a:lnTo>
                  <a:lnTo>
                    <a:pt x="952" y="430"/>
                  </a:lnTo>
                  <a:lnTo>
                    <a:pt x="1019" y="513"/>
                  </a:lnTo>
                  <a:lnTo>
                    <a:pt x="1079" y="600"/>
                  </a:lnTo>
                  <a:lnTo>
                    <a:pt x="1130" y="696"/>
                  </a:lnTo>
                  <a:lnTo>
                    <a:pt x="1172" y="796"/>
                  </a:lnTo>
                  <a:lnTo>
                    <a:pt x="1208" y="897"/>
                  </a:lnTo>
                  <a:lnTo>
                    <a:pt x="1235" y="1005"/>
                  </a:lnTo>
                  <a:lnTo>
                    <a:pt x="975" y="1057"/>
                  </a:lnTo>
                  <a:lnTo>
                    <a:pt x="965" y="1016"/>
                  </a:lnTo>
                  <a:lnTo>
                    <a:pt x="954" y="975"/>
                  </a:lnTo>
                  <a:lnTo>
                    <a:pt x="941" y="936"/>
                  </a:lnTo>
                  <a:lnTo>
                    <a:pt x="927" y="897"/>
                  </a:lnTo>
                  <a:lnTo>
                    <a:pt x="910" y="858"/>
                  </a:lnTo>
                  <a:lnTo>
                    <a:pt x="892" y="821"/>
                  </a:lnTo>
                  <a:lnTo>
                    <a:pt x="873" y="784"/>
                  </a:lnTo>
                  <a:lnTo>
                    <a:pt x="851" y="750"/>
                  </a:lnTo>
                  <a:lnTo>
                    <a:pt x="829" y="715"/>
                  </a:lnTo>
                  <a:lnTo>
                    <a:pt x="805" y="681"/>
                  </a:lnTo>
                  <a:lnTo>
                    <a:pt x="781" y="649"/>
                  </a:lnTo>
                  <a:lnTo>
                    <a:pt x="754" y="617"/>
                  </a:lnTo>
                  <a:lnTo>
                    <a:pt x="726" y="587"/>
                  </a:lnTo>
                  <a:lnTo>
                    <a:pt x="697" y="558"/>
                  </a:lnTo>
                  <a:lnTo>
                    <a:pt x="666" y="530"/>
                  </a:lnTo>
                  <a:lnTo>
                    <a:pt x="635" y="503"/>
                  </a:lnTo>
                  <a:lnTo>
                    <a:pt x="602" y="478"/>
                  </a:lnTo>
                  <a:lnTo>
                    <a:pt x="570" y="453"/>
                  </a:lnTo>
                  <a:lnTo>
                    <a:pt x="535" y="431"/>
                  </a:lnTo>
                  <a:lnTo>
                    <a:pt x="499" y="410"/>
                  </a:lnTo>
                  <a:lnTo>
                    <a:pt x="462" y="389"/>
                  </a:lnTo>
                  <a:lnTo>
                    <a:pt x="425" y="371"/>
                  </a:lnTo>
                  <a:lnTo>
                    <a:pt x="386" y="355"/>
                  </a:lnTo>
                  <a:lnTo>
                    <a:pt x="348" y="340"/>
                  </a:lnTo>
                  <a:lnTo>
                    <a:pt x="307" y="326"/>
                  </a:lnTo>
                  <a:lnTo>
                    <a:pt x="266" y="314"/>
                  </a:lnTo>
                  <a:lnTo>
                    <a:pt x="225" y="304"/>
                  </a:lnTo>
                  <a:lnTo>
                    <a:pt x="183" y="295"/>
                  </a:lnTo>
                  <a:lnTo>
                    <a:pt x="140" y="289"/>
                  </a:lnTo>
                  <a:lnTo>
                    <a:pt x="96" y="284"/>
                  </a:lnTo>
                  <a:lnTo>
                    <a:pt x="53" y="282"/>
                  </a:lnTo>
                  <a:lnTo>
                    <a:pt x="9" y="280"/>
                  </a:lnTo>
                  <a:lnTo>
                    <a:pt x="4" y="280"/>
                  </a:lnTo>
                  <a:lnTo>
                    <a:pt x="1" y="280"/>
                  </a:lnTo>
                  <a:lnTo>
                    <a:pt x="0" y="0"/>
                  </a:lnTo>
                  <a:close/>
                </a:path>
              </a:pathLst>
            </a:custGeom>
            <a:solidFill>
              <a:srgbClr val="E2E200"/>
            </a:solidFill>
            <a:ln w="9525">
              <a:noFill/>
              <a:round/>
              <a:headEnd/>
              <a:tailEnd/>
            </a:ln>
          </p:spPr>
          <p:txBody>
            <a:bodyPr/>
            <a:lstStyle/>
            <a:p>
              <a:pPr>
                <a:defRPr/>
              </a:pPr>
              <a:endParaRPr lang="de-DE">
                <a:latin typeface="+mj-lt"/>
              </a:endParaRPr>
            </a:p>
          </p:txBody>
        </p:sp>
        <p:sp>
          <p:nvSpPr>
            <p:cNvPr id="2070" name="Freeform 68">
              <a:extLst>
                <a:ext uri="{FF2B5EF4-FFF2-40B4-BE49-F238E27FC236}">
                  <a16:creationId xmlns:a16="http://schemas.microsoft.com/office/drawing/2014/main" id="{41C54A72-C5B7-DBDB-4700-D082D48E39F1}"/>
                </a:ext>
              </a:extLst>
            </p:cNvPr>
            <p:cNvSpPr>
              <a:spLocks noChangeAspect="1"/>
            </p:cNvSpPr>
            <p:nvPr/>
          </p:nvSpPr>
          <p:spPr bwMode="auto">
            <a:xfrm>
              <a:off x="3470" y="2322"/>
              <a:ext cx="233" cy="426"/>
            </a:xfrm>
            <a:custGeom>
              <a:avLst/>
              <a:gdLst>
                <a:gd name="T0" fmla="*/ 0 w 700"/>
                <a:gd name="T1" fmla="*/ 0 h 1277"/>
                <a:gd name="T2" fmla="*/ 0 w 700"/>
                <a:gd name="T3" fmla="*/ 0 h 1277"/>
                <a:gd name="T4" fmla="*/ 0 w 700"/>
                <a:gd name="T5" fmla="*/ 0 h 1277"/>
                <a:gd name="T6" fmla="*/ 0 w 700"/>
                <a:gd name="T7" fmla="*/ 0 h 1277"/>
                <a:gd name="T8" fmla="*/ 0 w 700"/>
                <a:gd name="T9" fmla="*/ 0 h 1277"/>
                <a:gd name="T10" fmla="*/ 0 w 700"/>
                <a:gd name="T11" fmla="*/ 0 h 1277"/>
                <a:gd name="T12" fmla="*/ 0 w 700"/>
                <a:gd name="T13" fmla="*/ 0 h 1277"/>
                <a:gd name="T14" fmla="*/ 0 w 700"/>
                <a:gd name="T15" fmla="*/ 0 h 1277"/>
                <a:gd name="T16" fmla="*/ 0 w 700"/>
                <a:gd name="T17" fmla="*/ 0 h 1277"/>
                <a:gd name="T18" fmla="*/ 0 w 700"/>
                <a:gd name="T19" fmla="*/ 0 h 1277"/>
                <a:gd name="T20" fmla="*/ 0 w 700"/>
                <a:gd name="T21" fmla="*/ 0 h 1277"/>
                <a:gd name="T22" fmla="*/ 0 w 700"/>
                <a:gd name="T23" fmla="*/ 0 h 1277"/>
                <a:gd name="T24" fmla="*/ 0 w 700"/>
                <a:gd name="T25" fmla="*/ 0 h 1277"/>
                <a:gd name="T26" fmla="*/ 0 w 700"/>
                <a:gd name="T27" fmla="*/ 0 h 1277"/>
                <a:gd name="T28" fmla="*/ 0 w 700"/>
                <a:gd name="T29" fmla="*/ 0 h 1277"/>
                <a:gd name="T30" fmla="*/ 0 w 700"/>
                <a:gd name="T31" fmla="*/ 0 h 1277"/>
                <a:gd name="T32" fmla="*/ 0 w 700"/>
                <a:gd name="T33" fmla="*/ 0 h 1277"/>
                <a:gd name="T34" fmla="*/ 0 w 700"/>
                <a:gd name="T35" fmla="*/ 0 h 1277"/>
                <a:gd name="T36" fmla="*/ 0 w 700"/>
                <a:gd name="T37" fmla="*/ 0 h 1277"/>
                <a:gd name="T38" fmla="*/ 0 w 700"/>
                <a:gd name="T39" fmla="*/ 0 h 1277"/>
                <a:gd name="T40" fmla="*/ 0 w 700"/>
                <a:gd name="T41" fmla="*/ 0 h 1277"/>
                <a:gd name="T42" fmla="*/ 0 w 700"/>
                <a:gd name="T43" fmla="*/ 0 h 1277"/>
                <a:gd name="T44" fmla="*/ 0 w 700"/>
                <a:gd name="T45" fmla="*/ 0 h 1277"/>
                <a:gd name="T46" fmla="*/ 0 w 700"/>
                <a:gd name="T47" fmla="*/ 0 h 1277"/>
                <a:gd name="T48" fmla="*/ 0 w 700"/>
                <a:gd name="T49" fmla="*/ 0 h 1277"/>
                <a:gd name="T50" fmla="*/ 0 w 700"/>
                <a:gd name="T51" fmla="*/ 0 h 1277"/>
                <a:gd name="T52" fmla="*/ 0 w 700"/>
                <a:gd name="T53" fmla="*/ 0 h 1277"/>
                <a:gd name="T54" fmla="*/ 0 w 700"/>
                <a:gd name="T55" fmla="*/ 0 h 1277"/>
                <a:gd name="T56" fmla="*/ 0 w 700"/>
                <a:gd name="T57" fmla="*/ 0 h 1277"/>
                <a:gd name="T58" fmla="*/ 0 w 700"/>
                <a:gd name="T59" fmla="*/ 0 h 1277"/>
                <a:gd name="T60" fmla="*/ 0 w 700"/>
                <a:gd name="T61" fmla="*/ 0 h 1277"/>
                <a:gd name="T62" fmla="*/ 0 w 700"/>
                <a:gd name="T63" fmla="*/ 0 h 1277"/>
                <a:gd name="T64" fmla="*/ 0 w 700"/>
                <a:gd name="T65" fmla="*/ 0 h 1277"/>
                <a:gd name="T66" fmla="*/ 0 w 700"/>
                <a:gd name="T67" fmla="*/ 0 h 1277"/>
                <a:gd name="T68" fmla="*/ 0 w 700"/>
                <a:gd name="T69" fmla="*/ 0 h 1277"/>
                <a:gd name="T70" fmla="*/ 0 w 700"/>
                <a:gd name="T71" fmla="*/ 0 h 1277"/>
                <a:gd name="T72" fmla="*/ 0 w 700"/>
                <a:gd name="T73" fmla="*/ 0 h 1277"/>
                <a:gd name="T74" fmla="*/ 0 w 700"/>
                <a:gd name="T75" fmla="*/ 0 h 1277"/>
                <a:gd name="T76" fmla="*/ 0 w 700"/>
                <a:gd name="T77" fmla="*/ 0 h 1277"/>
                <a:gd name="T78" fmla="*/ 0 w 700"/>
                <a:gd name="T79" fmla="*/ 0 h 1277"/>
                <a:gd name="T80" fmla="*/ 0 w 700"/>
                <a:gd name="T81" fmla="*/ 0 h 1277"/>
                <a:gd name="T82" fmla="*/ 0 w 700"/>
                <a:gd name="T83" fmla="*/ 0 h 1277"/>
                <a:gd name="T84" fmla="*/ 0 w 700"/>
                <a:gd name="T85" fmla="*/ 0 h 1277"/>
                <a:gd name="T86" fmla="*/ 0 w 700"/>
                <a:gd name="T87" fmla="*/ 0 h 1277"/>
                <a:gd name="T88" fmla="*/ 0 w 700"/>
                <a:gd name="T89" fmla="*/ 0 h 1277"/>
                <a:gd name="T90" fmla="*/ 0 w 700"/>
                <a:gd name="T91" fmla="*/ 0 h 1277"/>
                <a:gd name="T92" fmla="*/ 0 w 700"/>
                <a:gd name="T93" fmla="*/ 0 h 1277"/>
                <a:gd name="T94" fmla="*/ 0 w 700"/>
                <a:gd name="T95" fmla="*/ 0 h 1277"/>
                <a:gd name="T96" fmla="*/ 0 w 700"/>
                <a:gd name="T97" fmla="*/ 0 h 1277"/>
                <a:gd name="T98" fmla="*/ 0 w 700"/>
                <a:gd name="T99" fmla="*/ 0 h 1277"/>
                <a:gd name="T100" fmla="*/ 0 w 700"/>
                <a:gd name="T101" fmla="*/ 0 h 1277"/>
                <a:gd name="T102" fmla="*/ 0 w 700"/>
                <a:gd name="T103" fmla="*/ 0 h 1277"/>
                <a:gd name="T104" fmla="*/ 0 w 700"/>
                <a:gd name="T105" fmla="*/ 0 h 1277"/>
                <a:gd name="T106" fmla="*/ 0 w 700"/>
                <a:gd name="T107" fmla="*/ 0 h 1277"/>
                <a:gd name="T108" fmla="*/ 0 w 700"/>
                <a:gd name="T109" fmla="*/ 0 h 1277"/>
                <a:gd name="T110" fmla="*/ 0 w 700"/>
                <a:gd name="T111" fmla="*/ 0 h 1277"/>
                <a:gd name="T112" fmla="*/ 0 w 700"/>
                <a:gd name="T113" fmla="*/ 0 h 1277"/>
                <a:gd name="T114" fmla="*/ 0 w 700"/>
                <a:gd name="T115" fmla="*/ 0 h 1277"/>
                <a:gd name="T116" fmla="*/ 0 w 700"/>
                <a:gd name="T117" fmla="*/ 0 h 1277"/>
                <a:gd name="T118" fmla="*/ 0 w 700"/>
                <a:gd name="T119" fmla="*/ 0 h 1277"/>
                <a:gd name="T120" fmla="*/ 0 w 700"/>
                <a:gd name="T121" fmla="*/ 0 h 1277"/>
                <a:gd name="T122" fmla="*/ 0 w 700"/>
                <a:gd name="T123" fmla="*/ 0 h 127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00"/>
                <a:gd name="T187" fmla="*/ 0 h 1277"/>
                <a:gd name="T188" fmla="*/ 700 w 700"/>
                <a:gd name="T189" fmla="*/ 1277 h 127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00" h="1277">
                  <a:moveTo>
                    <a:pt x="676" y="0"/>
                  </a:moveTo>
                  <a:lnTo>
                    <a:pt x="694" y="123"/>
                  </a:lnTo>
                  <a:lnTo>
                    <a:pt x="696" y="183"/>
                  </a:lnTo>
                  <a:lnTo>
                    <a:pt x="700" y="246"/>
                  </a:lnTo>
                  <a:lnTo>
                    <a:pt x="696" y="324"/>
                  </a:lnTo>
                  <a:lnTo>
                    <a:pt x="691" y="399"/>
                  </a:lnTo>
                  <a:lnTo>
                    <a:pt x="678" y="474"/>
                  </a:lnTo>
                  <a:lnTo>
                    <a:pt x="664" y="549"/>
                  </a:lnTo>
                  <a:lnTo>
                    <a:pt x="643" y="621"/>
                  </a:lnTo>
                  <a:lnTo>
                    <a:pt x="619" y="693"/>
                  </a:lnTo>
                  <a:lnTo>
                    <a:pt x="589" y="761"/>
                  </a:lnTo>
                  <a:lnTo>
                    <a:pt x="556" y="831"/>
                  </a:lnTo>
                  <a:lnTo>
                    <a:pt x="517" y="894"/>
                  </a:lnTo>
                  <a:lnTo>
                    <a:pt x="478" y="957"/>
                  </a:lnTo>
                  <a:lnTo>
                    <a:pt x="433" y="1017"/>
                  </a:lnTo>
                  <a:lnTo>
                    <a:pt x="384" y="1077"/>
                  </a:lnTo>
                  <a:lnTo>
                    <a:pt x="331" y="1130"/>
                  </a:lnTo>
                  <a:lnTo>
                    <a:pt x="277" y="1184"/>
                  </a:lnTo>
                  <a:lnTo>
                    <a:pt x="217" y="1233"/>
                  </a:lnTo>
                  <a:lnTo>
                    <a:pt x="154" y="1277"/>
                  </a:lnTo>
                  <a:lnTo>
                    <a:pt x="0" y="1051"/>
                  </a:lnTo>
                  <a:lnTo>
                    <a:pt x="23" y="1034"/>
                  </a:lnTo>
                  <a:lnTo>
                    <a:pt x="48" y="1017"/>
                  </a:lnTo>
                  <a:lnTo>
                    <a:pt x="70" y="998"/>
                  </a:lnTo>
                  <a:lnTo>
                    <a:pt x="94" y="980"/>
                  </a:lnTo>
                  <a:lnTo>
                    <a:pt x="115" y="960"/>
                  </a:lnTo>
                  <a:lnTo>
                    <a:pt x="137" y="941"/>
                  </a:lnTo>
                  <a:lnTo>
                    <a:pt x="158" y="919"/>
                  </a:lnTo>
                  <a:lnTo>
                    <a:pt x="178" y="898"/>
                  </a:lnTo>
                  <a:lnTo>
                    <a:pt x="198" y="877"/>
                  </a:lnTo>
                  <a:lnTo>
                    <a:pt x="217" y="854"/>
                  </a:lnTo>
                  <a:lnTo>
                    <a:pt x="235" y="831"/>
                  </a:lnTo>
                  <a:lnTo>
                    <a:pt x="253" y="807"/>
                  </a:lnTo>
                  <a:lnTo>
                    <a:pt x="270" y="784"/>
                  </a:lnTo>
                  <a:lnTo>
                    <a:pt x="286" y="759"/>
                  </a:lnTo>
                  <a:lnTo>
                    <a:pt x="301" y="734"/>
                  </a:lnTo>
                  <a:lnTo>
                    <a:pt x="316" y="709"/>
                  </a:lnTo>
                  <a:lnTo>
                    <a:pt x="329" y="683"/>
                  </a:lnTo>
                  <a:lnTo>
                    <a:pt x="343" y="656"/>
                  </a:lnTo>
                  <a:lnTo>
                    <a:pt x="355" y="629"/>
                  </a:lnTo>
                  <a:lnTo>
                    <a:pt x="367" y="602"/>
                  </a:lnTo>
                  <a:lnTo>
                    <a:pt x="378" y="574"/>
                  </a:lnTo>
                  <a:lnTo>
                    <a:pt x="387" y="546"/>
                  </a:lnTo>
                  <a:lnTo>
                    <a:pt x="396" y="517"/>
                  </a:lnTo>
                  <a:lnTo>
                    <a:pt x="405" y="489"/>
                  </a:lnTo>
                  <a:lnTo>
                    <a:pt x="411" y="459"/>
                  </a:lnTo>
                  <a:lnTo>
                    <a:pt x="418" y="429"/>
                  </a:lnTo>
                  <a:lnTo>
                    <a:pt x="423" y="400"/>
                  </a:lnTo>
                  <a:lnTo>
                    <a:pt x="427" y="370"/>
                  </a:lnTo>
                  <a:lnTo>
                    <a:pt x="430" y="339"/>
                  </a:lnTo>
                  <a:lnTo>
                    <a:pt x="434" y="308"/>
                  </a:lnTo>
                  <a:lnTo>
                    <a:pt x="435" y="278"/>
                  </a:lnTo>
                  <a:lnTo>
                    <a:pt x="435" y="246"/>
                  </a:lnTo>
                  <a:lnTo>
                    <a:pt x="435" y="221"/>
                  </a:lnTo>
                  <a:lnTo>
                    <a:pt x="434" y="197"/>
                  </a:lnTo>
                  <a:lnTo>
                    <a:pt x="433" y="172"/>
                  </a:lnTo>
                  <a:lnTo>
                    <a:pt x="430" y="147"/>
                  </a:lnTo>
                  <a:lnTo>
                    <a:pt x="427" y="124"/>
                  </a:lnTo>
                  <a:lnTo>
                    <a:pt x="424" y="99"/>
                  </a:lnTo>
                  <a:lnTo>
                    <a:pt x="420" y="76"/>
                  </a:lnTo>
                  <a:lnTo>
                    <a:pt x="416" y="52"/>
                  </a:lnTo>
                  <a:lnTo>
                    <a:pt x="676" y="0"/>
                  </a:lnTo>
                  <a:close/>
                </a:path>
              </a:pathLst>
            </a:custGeom>
            <a:solidFill>
              <a:srgbClr val="008080"/>
            </a:solidFill>
            <a:ln w="9525">
              <a:noFill/>
              <a:round/>
              <a:headEnd/>
              <a:tailEnd/>
            </a:ln>
          </p:spPr>
          <p:txBody>
            <a:bodyPr/>
            <a:lstStyle/>
            <a:p>
              <a:pPr>
                <a:defRPr/>
              </a:pPr>
              <a:endParaRPr lang="de-DE">
                <a:latin typeface="+mj-lt"/>
              </a:endParaRPr>
            </a:p>
          </p:txBody>
        </p:sp>
        <p:sp>
          <p:nvSpPr>
            <p:cNvPr id="2071" name="Freeform 69">
              <a:extLst>
                <a:ext uri="{FF2B5EF4-FFF2-40B4-BE49-F238E27FC236}">
                  <a16:creationId xmlns:a16="http://schemas.microsoft.com/office/drawing/2014/main" id="{10DF591C-44B7-0137-B69F-9853F8CFE679}"/>
                </a:ext>
              </a:extLst>
            </p:cNvPr>
            <p:cNvSpPr>
              <a:spLocks noChangeAspect="1"/>
            </p:cNvSpPr>
            <p:nvPr/>
          </p:nvSpPr>
          <p:spPr bwMode="auto">
            <a:xfrm>
              <a:off x="3426" y="2673"/>
              <a:ext cx="95" cy="107"/>
            </a:xfrm>
            <a:custGeom>
              <a:avLst/>
              <a:gdLst>
                <a:gd name="T0" fmla="*/ 0 w 284"/>
                <a:gd name="T1" fmla="*/ 0 h 322"/>
                <a:gd name="T2" fmla="*/ 0 w 284"/>
                <a:gd name="T3" fmla="*/ 0 h 322"/>
                <a:gd name="T4" fmla="*/ 0 w 284"/>
                <a:gd name="T5" fmla="*/ 0 h 322"/>
                <a:gd name="T6" fmla="*/ 0 w 284"/>
                <a:gd name="T7" fmla="*/ 0 h 322"/>
                <a:gd name="T8" fmla="*/ 0 w 284"/>
                <a:gd name="T9" fmla="*/ 0 h 322"/>
                <a:gd name="T10" fmla="*/ 0 w 284"/>
                <a:gd name="T11" fmla="*/ 0 h 322"/>
                <a:gd name="T12" fmla="*/ 0 w 284"/>
                <a:gd name="T13" fmla="*/ 0 h 322"/>
                <a:gd name="T14" fmla="*/ 0 w 284"/>
                <a:gd name="T15" fmla="*/ 0 h 322"/>
                <a:gd name="T16" fmla="*/ 0 w 284"/>
                <a:gd name="T17" fmla="*/ 0 h 3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4"/>
                <a:gd name="T28" fmla="*/ 0 h 322"/>
                <a:gd name="T29" fmla="*/ 284 w 284"/>
                <a:gd name="T30" fmla="*/ 322 h 3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4" h="322">
                  <a:moveTo>
                    <a:pt x="284" y="229"/>
                  </a:moveTo>
                  <a:lnTo>
                    <a:pt x="203" y="276"/>
                  </a:lnTo>
                  <a:lnTo>
                    <a:pt x="120" y="322"/>
                  </a:lnTo>
                  <a:lnTo>
                    <a:pt x="0" y="72"/>
                  </a:lnTo>
                  <a:lnTo>
                    <a:pt x="33" y="55"/>
                  </a:lnTo>
                  <a:lnTo>
                    <a:pt x="66" y="38"/>
                  </a:lnTo>
                  <a:lnTo>
                    <a:pt x="97" y="19"/>
                  </a:lnTo>
                  <a:lnTo>
                    <a:pt x="129" y="0"/>
                  </a:lnTo>
                  <a:lnTo>
                    <a:pt x="284" y="229"/>
                  </a:lnTo>
                  <a:close/>
                </a:path>
              </a:pathLst>
            </a:custGeom>
            <a:solidFill>
              <a:srgbClr val="000080"/>
            </a:solidFill>
            <a:ln w="9525">
              <a:noFill/>
              <a:round/>
              <a:headEnd/>
              <a:tailEnd/>
            </a:ln>
          </p:spPr>
          <p:txBody>
            <a:bodyPr/>
            <a:lstStyle/>
            <a:p>
              <a:pPr>
                <a:defRPr/>
              </a:pPr>
              <a:endParaRPr lang="de-DE">
                <a:latin typeface="+mj-lt"/>
              </a:endParaRPr>
            </a:p>
          </p:txBody>
        </p:sp>
        <p:sp>
          <p:nvSpPr>
            <p:cNvPr id="2072" name="Freeform 70">
              <a:extLst>
                <a:ext uri="{FF2B5EF4-FFF2-40B4-BE49-F238E27FC236}">
                  <a16:creationId xmlns:a16="http://schemas.microsoft.com/office/drawing/2014/main" id="{259A46B9-7492-99BF-55A0-3364ACD51B2B}"/>
                </a:ext>
              </a:extLst>
            </p:cNvPr>
            <p:cNvSpPr>
              <a:spLocks noChangeAspect="1"/>
            </p:cNvSpPr>
            <p:nvPr/>
          </p:nvSpPr>
          <p:spPr bwMode="auto">
            <a:xfrm>
              <a:off x="2887" y="2496"/>
              <a:ext cx="579" cy="325"/>
            </a:xfrm>
            <a:custGeom>
              <a:avLst/>
              <a:gdLst>
                <a:gd name="T0" fmla="*/ 0 w 1739"/>
                <a:gd name="T1" fmla="*/ 0 h 974"/>
                <a:gd name="T2" fmla="*/ 0 w 1739"/>
                <a:gd name="T3" fmla="*/ 0 h 974"/>
                <a:gd name="T4" fmla="*/ 0 w 1739"/>
                <a:gd name="T5" fmla="*/ 0 h 974"/>
                <a:gd name="T6" fmla="*/ 0 w 1739"/>
                <a:gd name="T7" fmla="*/ 0 h 974"/>
                <a:gd name="T8" fmla="*/ 0 w 1739"/>
                <a:gd name="T9" fmla="*/ 0 h 974"/>
                <a:gd name="T10" fmla="*/ 0 w 1739"/>
                <a:gd name="T11" fmla="*/ 0 h 974"/>
                <a:gd name="T12" fmla="*/ 0 w 1739"/>
                <a:gd name="T13" fmla="*/ 0 h 974"/>
                <a:gd name="T14" fmla="*/ 0 w 1739"/>
                <a:gd name="T15" fmla="*/ 0 h 974"/>
                <a:gd name="T16" fmla="*/ 0 w 1739"/>
                <a:gd name="T17" fmla="*/ 0 h 974"/>
                <a:gd name="T18" fmla="*/ 0 w 1739"/>
                <a:gd name="T19" fmla="*/ 0 h 974"/>
                <a:gd name="T20" fmla="*/ 0 w 1739"/>
                <a:gd name="T21" fmla="*/ 0 h 974"/>
                <a:gd name="T22" fmla="*/ 0 w 1739"/>
                <a:gd name="T23" fmla="*/ 0 h 974"/>
                <a:gd name="T24" fmla="*/ 0 w 1739"/>
                <a:gd name="T25" fmla="*/ 0 h 974"/>
                <a:gd name="T26" fmla="*/ 0 w 1739"/>
                <a:gd name="T27" fmla="*/ 0 h 974"/>
                <a:gd name="T28" fmla="*/ 0 w 1739"/>
                <a:gd name="T29" fmla="*/ 0 h 974"/>
                <a:gd name="T30" fmla="*/ 0 w 1739"/>
                <a:gd name="T31" fmla="*/ 0 h 974"/>
                <a:gd name="T32" fmla="*/ 0 w 1739"/>
                <a:gd name="T33" fmla="*/ 0 h 974"/>
                <a:gd name="T34" fmla="*/ 0 w 1739"/>
                <a:gd name="T35" fmla="*/ 0 h 974"/>
                <a:gd name="T36" fmla="*/ 0 w 1739"/>
                <a:gd name="T37" fmla="*/ 0 h 974"/>
                <a:gd name="T38" fmla="*/ 0 w 1739"/>
                <a:gd name="T39" fmla="*/ 0 h 974"/>
                <a:gd name="T40" fmla="*/ 0 w 1739"/>
                <a:gd name="T41" fmla="*/ 0 h 974"/>
                <a:gd name="T42" fmla="*/ 0 w 1739"/>
                <a:gd name="T43" fmla="*/ 0 h 974"/>
                <a:gd name="T44" fmla="*/ 0 w 1739"/>
                <a:gd name="T45" fmla="*/ 0 h 974"/>
                <a:gd name="T46" fmla="*/ 0 w 1739"/>
                <a:gd name="T47" fmla="*/ 0 h 974"/>
                <a:gd name="T48" fmla="*/ 0 w 1739"/>
                <a:gd name="T49" fmla="*/ 0 h 974"/>
                <a:gd name="T50" fmla="*/ 0 w 1739"/>
                <a:gd name="T51" fmla="*/ 0 h 974"/>
                <a:gd name="T52" fmla="*/ 0 w 1739"/>
                <a:gd name="T53" fmla="*/ 0 h 974"/>
                <a:gd name="T54" fmla="*/ 0 w 1739"/>
                <a:gd name="T55" fmla="*/ 0 h 974"/>
                <a:gd name="T56" fmla="*/ 0 w 1739"/>
                <a:gd name="T57" fmla="*/ 0 h 974"/>
                <a:gd name="T58" fmla="*/ 0 w 1739"/>
                <a:gd name="T59" fmla="*/ 0 h 974"/>
                <a:gd name="T60" fmla="*/ 0 w 1739"/>
                <a:gd name="T61" fmla="*/ 0 h 974"/>
                <a:gd name="T62" fmla="*/ 0 w 1739"/>
                <a:gd name="T63" fmla="*/ 0 h 974"/>
                <a:gd name="T64" fmla="*/ 0 w 1739"/>
                <a:gd name="T65" fmla="*/ 0 h 974"/>
                <a:gd name="T66" fmla="*/ 0 w 1739"/>
                <a:gd name="T67" fmla="*/ 0 h 974"/>
                <a:gd name="T68" fmla="*/ 0 w 1739"/>
                <a:gd name="T69" fmla="*/ 0 h 974"/>
                <a:gd name="T70" fmla="*/ 0 w 1739"/>
                <a:gd name="T71" fmla="*/ 0 h 974"/>
                <a:gd name="T72" fmla="*/ 0 w 1739"/>
                <a:gd name="T73" fmla="*/ 0 h 97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39"/>
                <a:gd name="T112" fmla="*/ 0 h 974"/>
                <a:gd name="T113" fmla="*/ 1739 w 1739"/>
                <a:gd name="T114" fmla="*/ 974 h 97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39" h="974">
                  <a:moveTo>
                    <a:pt x="1739" y="852"/>
                  </a:moveTo>
                  <a:lnTo>
                    <a:pt x="1676" y="881"/>
                  </a:lnTo>
                  <a:lnTo>
                    <a:pt x="1610" y="906"/>
                  </a:lnTo>
                  <a:lnTo>
                    <a:pt x="1543" y="926"/>
                  </a:lnTo>
                  <a:lnTo>
                    <a:pt x="1474" y="944"/>
                  </a:lnTo>
                  <a:lnTo>
                    <a:pt x="1405" y="956"/>
                  </a:lnTo>
                  <a:lnTo>
                    <a:pt x="1337" y="965"/>
                  </a:lnTo>
                  <a:lnTo>
                    <a:pt x="1267" y="971"/>
                  </a:lnTo>
                  <a:lnTo>
                    <a:pt x="1199" y="974"/>
                  </a:lnTo>
                  <a:lnTo>
                    <a:pt x="1097" y="971"/>
                  </a:lnTo>
                  <a:lnTo>
                    <a:pt x="995" y="956"/>
                  </a:lnTo>
                  <a:lnTo>
                    <a:pt x="896" y="938"/>
                  </a:lnTo>
                  <a:lnTo>
                    <a:pt x="800" y="908"/>
                  </a:lnTo>
                  <a:lnTo>
                    <a:pt x="706" y="872"/>
                  </a:lnTo>
                  <a:lnTo>
                    <a:pt x="617" y="831"/>
                  </a:lnTo>
                  <a:lnTo>
                    <a:pt x="530" y="782"/>
                  </a:lnTo>
                  <a:lnTo>
                    <a:pt x="448" y="725"/>
                  </a:lnTo>
                  <a:lnTo>
                    <a:pt x="374" y="662"/>
                  </a:lnTo>
                  <a:lnTo>
                    <a:pt x="303" y="594"/>
                  </a:lnTo>
                  <a:lnTo>
                    <a:pt x="236" y="519"/>
                  </a:lnTo>
                  <a:lnTo>
                    <a:pt x="174" y="440"/>
                  </a:lnTo>
                  <a:lnTo>
                    <a:pt x="120" y="357"/>
                  </a:lnTo>
                  <a:lnTo>
                    <a:pt x="74" y="266"/>
                  </a:lnTo>
                  <a:lnTo>
                    <a:pt x="32" y="174"/>
                  </a:lnTo>
                  <a:lnTo>
                    <a:pt x="0" y="74"/>
                  </a:lnTo>
                  <a:lnTo>
                    <a:pt x="253" y="0"/>
                  </a:lnTo>
                  <a:lnTo>
                    <a:pt x="266" y="37"/>
                  </a:lnTo>
                  <a:lnTo>
                    <a:pt x="279" y="74"/>
                  </a:lnTo>
                  <a:lnTo>
                    <a:pt x="295" y="110"/>
                  </a:lnTo>
                  <a:lnTo>
                    <a:pt x="310" y="145"/>
                  </a:lnTo>
                  <a:lnTo>
                    <a:pt x="328" y="180"/>
                  </a:lnTo>
                  <a:lnTo>
                    <a:pt x="347" y="213"/>
                  </a:lnTo>
                  <a:lnTo>
                    <a:pt x="368" y="246"/>
                  </a:lnTo>
                  <a:lnTo>
                    <a:pt x="390" y="277"/>
                  </a:lnTo>
                  <a:lnTo>
                    <a:pt x="412" y="309"/>
                  </a:lnTo>
                  <a:lnTo>
                    <a:pt x="437" y="339"/>
                  </a:lnTo>
                  <a:lnTo>
                    <a:pt x="462" y="368"/>
                  </a:lnTo>
                  <a:lnTo>
                    <a:pt x="489" y="396"/>
                  </a:lnTo>
                  <a:lnTo>
                    <a:pt x="516" y="423"/>
                  </a:lnTo>
                  <a:lnTo>
                    <a:pt x="545" y="449"/>
                  </a:lnTo>
                  <a:lnTo>
                    <a:pt x="574" y="474"/>
                  </a:lnTo>
                  <a:lnTo>
                    <a:pt x="604" y="497"/>
                  </a:lnTo>
                  <a:lnTo>
                    <a:pt x="636" y="520"/>
                  </a:lnTo>
                  <a:lnTo>
                    <a:pt x="668" y="541"/>
                  </a:lnTo>
                  <a:lnTo>
                    <a:pt x="702" y="561"/>
                  </a:lnTo>
                  <a:lnTo>
                    <a:pt x="736" y="580"/>
                  </a:lnTo>
                  <a:lnTo>
                    <a:pt x="770" y="598"/>
                  </a:lnTo>
                  <a:lnTo>
                    <a:pt x="806" y="614"/>
                  </a:lnTo>
                  <a:lnTo>
                    <a:pt x="843" y="629"/>
                  </a:lnTo>
                  <a:lnTo>
                    <a:pt x="880" y="642"/>
                  </a:lnTo>
                  <a:lnTo>
                    <a:pt x="917" y="654"/>
                  </a:lnTo>
                  <a:lnTo>
                    <a:pt x="957" y="665"/>
                  </a:lnTo>
                  <a:lnTo>
                    <a:pt x="996" y="674"/>
                  </a:lnTo>
                  <a:lnTo>
                    <a:pt x="1035" y="681"/>
                  </a:lnTo>
                  <a:lnTo>
                    <a:pt x="1076" y="687"/>
                  </a:lnTo>
                  <a:lnTo>
                    <a:pt x="1116" y="691"/>
                  </a:lnTo>
                  <a:lnTo>
                    <a:pt x="1157" y="694"/>
                  </a:lnTo>
                  <a:lnTo>
                    <a:pt x="1199" y="695"/>
                  </a:lnTo>
                  <a:lnTo>
                    <a:pt x="1227" y="694"/>
                  </a:lnTo>
                  <a:lnTo>
                    <a:pt x="1254" y="693"/>
                  </a:lnTo>
                  <a:lnTo>
                    <a:pt x="1282" y="691"/>
                  </a:lnTo>
                  <a:lnTo>
                    <a:pt x="1310" y="688"/>
                  </a:lnTo>
                  <a:lnTo>
                    <a:pt x="1337" y="685"/>
                  </a:lnTo>
                  <a:lnTo>
                    <a:pt x="1364" y="680"/>
                  </a:lnTo>
                  <a:lnTo>
                    <a:pt x="1391" y="676"/>
                  </a:lnTo>
                  <a:lnTo>
                    <a:pt x="1417" y="670"/>
                  </a:lnTo>
                  <a:lnTo>
                    <a:pt x="1444" y="665"/>
                  </a:lnTo>
                  <a:lnTo>
                    <a:pt x="1469" y="657"/>
                  </a:lnTo>
                  <a:lnTo>
                    <a:pt x="1495" y="650"/>
                  </a:lnTo>
                  <a:lnTo>
                    <a:pt x="1520" y="641"/>
                  </a:lnTo>
                  <a:lnTo>
                    <a:pt x="1546" y="632"/>
                  </a:lnTo>
                  <a:lnTo>
                    <a:pt x="1570" y="623"/>
                  </a:lnTo>
                  <a:lnTo>
                    <a:pt x="1595" y="613"/>
                  </a:lnTo>
                  <a:lnTo>
                    <a:pt x="1619" y="602"/>
                  </a:lnTo>
                  <a:lnTo>
                    <a:pt x="1739" y="852"/>
                  </a:lnTo>
                  <a:close/>
                </a:path>
              </a:pathLst>
            </a:custGeom>
            <a:solidFill>
              <a:srgbClr val="800000"/>
            </a:solidFill>
            <a:ln w="9525">
              <a:noFill/>
              <a:round/>
              <a:headEnd/>
              <a:tailEnd/>
            </a:ln>
          </p:spPr>
          <p:txBody>
            <a:bodyPr/>
            <a:lstStyle/>
            <a:p>
              <a:pPr>
                <a:defRPr/>
              </a:pPr>
              <a:endParaRPr lang="de-DE">
                <a:latin typeface="+mj-lt"/>
              </a:endParaRPr>
            </a:p>
          </p:txBody>
        </p:sp>
        <p:sp>
          <p:nvSpPr>
            <p:cNvPr id="2073" name="Freeform 71">
              <a:extLst>
                <a:ext uri="{FF2B5EF4-FFF2-40B4-BE49-F238E27FC236}">
                  <a16:creationId xmlns:a16="http://schemas.microsoft.com/office/drawing/2014/main" id="{1B607784-6045-01F5-D9E5-5BB889F76C75}"/>
                </a:ext>
              </a:extLst>
            </p:cNvPr>
            <p:cNvSpPr>
              <a:spLocks noChangeAspect="1"/>
            </p:cNvSpPr>
            <p:nvPr/>
          </p:nvSpPr>
          <p:spPr bwMode="auto">
            <a:xfrm>
              <a:off x="3016" y="1988"/>
              <a:ext cx="31" cy="88"/>
            </a:xfrm>
            <a:custGeom>
              <a:avLst/>
              <a:gdLst>
                <a:gd name="T0" fmla="*/ 0 w 92"/>
                <a:gd name="T1" fmla="*/ 0 h 265"/>
                <a:gd name="T2" fmla="*/ 0 w 92"/>
                <a:gd name="T3" fmla="*/ 0 h 265"/>
                <a:gd name="T4" fmla="*/ 0 w 92"/>
                <a:gd name="T5" fmla="*/ 0 h 265"/>
                <a:gd name="T6" fmla="*/ 0 w 92"/>
                <a:gd name="T7" fmla="*/ 0 h 265"/>
                <a:gd name="T8" fmla="*/ 0 w 92"/>
                <a:gd name="T9" fmla="*/ 0 h 265"/>
                <a:gd name="T10" fmla="*/ 0 w 92"/>
                <a:gd name="T11" fmla="*/ 0 h 265"/>
                <a:gd name="T12" fmla="*/ 0 w 92"/>
                <a:gd name="T13" fmla="*/ 0 h 265"/>
                <a:gd name="T14" fmla="*/ 0 w 92"/>
                <a:gd name="T15" fmla="*/ 0 h 265"/>
                <a:gd name="T16" fmla="*/ 0 w 92"/>
                <a:gd name="T17" fmla="*/ 0 h 265"/>
                <a:gd name="T18" fmla="*/ 0 w 92"/>
                <a:gd name="T19" fmla="*/ 0 h 265"/>
                <a:gd name="T20" fmla="*/ 0 w 92"/>
                <a:gd name="T21" fmla="*/ 0 h 265"/>
                <a:gd name="T22" fmla="*/ 0 w 92"/>
                <a:gd name="T23" fmla="*/ 0 h 265"/>
                <a:gd name="T24" fmla="*/ 0 w 92"/>
                <a:gd name="T25" fmla="*/ 0 h 265"/>
                <a:gd name="T26" fmla="*/ 0 w 92"/>
                <a:gd name="T27" fmla="*/ 0 h 265"/>
                <a:gd name="T28" fmla="*/ 0 w 92"/>
                <a:gd name="T29" fmla="*/ 0 h 2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2"/>
                <a:gd name="T46" fmla="*/ 0 h 265"/>
                <a:gd name="T47" fmla="*/ 92 w 92"/>
                <a:gd name="T48" fmla="*/ 265 h 2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2" h="265">
                  <a:moveTo>
                    <a:pt x="49" y="265"/>
                  </a:moveTo>
                  <a:lnTo>
                    <a:pt x="49" y="74"/>
                  </a:lnTo>
                  <a:lnTo>
                    <a:pt x="0" y="107"/>
                  </a:lnTo>
                  <a:lnTo>
                    <a:pt x="0" y="62"/>
                  </a:lnTo>
                  <a:lnTo>
                    <a:pt x="11" y="55"/>
                  </a:lnTo>
                  <a:lnTo>
                    <a:pt x="22" y="48"/>
                  </a:lnTo>
                  <a:lnTo>
                    <a:pt x="32" y="42"/>
                  </a:lnTo>
                  <a:lnTo>
                    <a:pt x="43" y="34"/>
                  </a:lnTo>
                  <a:lnTo>
                    <a:pt x="52" y="26"/>
                  </a:lnTo>
                  <a:lnTo>
                    <a:pt x="61" y="18"/>
                  </a:lnTo>
                  <a:lnTo>
                    <a:pt x="68" y="9"/>
                  </a:lnTo>
                  <a:lnTo>
                    <a:pt x="75" y="0"/>
                  </a:lnTo>
                  <a:lnTo>
                    <a:pt x="92" y="0"/>
                  </a:lnTo>
                  <a:lnTo>
                    <a:pt x="92" y="265"/>
                  </a:lnTo>
                  <a:lnTo>
                    <a:pt x="49" y="265"/>
                  </a:lnTo>
                  <a:close/>
                </a:path>
              </a:pathLst>
            </a:custGeom>
            <a:solidFill>
              <a:srgbClr val="666666"/>
            </a:solidFill>
            <a:ln w="9525">
              <a:noFill/>
              <a:round/>
              <a:headEnd/>
              <a:tailEnd/>
            </a:ln>
          </p:spPr>
          <p:txBody>
            <a:bodyPr/>
            <a:lstStyle/>
            <a:p>
              <a:pPr>
                <a:defRPr/>
              </a:pPr>
              <a:endParaRPr lang="de-DE">
                <a:latin typeface="+mj-lt"/>
              </a:endParaRPr>
            </a:p>
          </p:txBody>
        </p:sp>
        <p:sp>
          <p:nvSpPr>
            <p:cNvPr id="2074" name="Freeform 72">
              <a:extLst>
                <a:ext uri="{FF2B5EF4-FFF2-40B4-BE49-F238E27FC236}">
                  <a16:creationId xmlns:a16="http://schemas.microsoft.com/office/drawing/2014/main" id="{5CCE5DAC-B245-3A6C-A5CE-069DA16BEB48}"/>
                </a:ext>
              </a:extLst>
            </p:cNvPr>
            <p:cNvSpPr>
              <a:spLocks noChangeAspect="1" noEditPoints="1"/>
            </p:cNvSpPr>
            <p:nvPr/>
          </p:nvSpPr>
          <p:spPr bwMode="auto">
            <a:xfrm>
              <a:off x="3072" y="1987"/>
              <a:ext cx="58" cy="90"/>
            </a:xfrm>
            <a:custGeom>
              <a:avLst/>
              <a:gdLst>
                <a:gd name="T0" fmla="*/ 0 w 174"/>
                <a:gd name="T1" fmla="*/ 0 h 271"/>
                <a:gd name="T2" fmla="*/ 0 w 174"/>
                <a:gd name="T3" fmla="*/ 0 h 271"/>
                <a:gd name="T4" fmla="*/ 0 w 174"/>
                <a:gd name="T5" fmla="*/ 0 h 271"/>
                <a:gd name="T6" fmla="*/ 0 w 174"/>
                <a:gd name="T7" fmla="*/ 0 h 271"/>
                <a:gd name="T8" fmla="*/ 0 w 174"/>
                <a:gd name="T9" fmla="*/ 0 h 271"/>
                <a:gd name="T10" fmla="*/ 0 w 174"/>
                <a:gd name="T11" fmla="*/ 0 h 271"/>
                <a:gd name="T12" fmla="*/ 0 w 174"/>
                <a:gd name="T13" fmla="*/ 0 h 271"/>
                <a:gd name="T14" fmla="*/ 0 w 174"/>
                <a:gd name="T15" fmla="*/ 0 h 271"/>
                <a:gd name="T16" fmla="*/ 0 w 174"/>
                <a:gd name="T17" fmla="*/ 0 h 271"/>
                <a:gd name="T18" fmla="*/ 0 w 174"/>
                <a:gd name="T19" fmla="*/ 0 h 271"/>
                <a:gd name="T20" fmla="*/ 0 w 174"/>
                <a:gd name="T21" fmla="*/ 0 h 271"/>
                <a:gd name="T22" fmla="*/ 0 w 174"/>
                <a:gd name="T23" fmla="*/ 0 h 271"/>
                <a:gd name="T24" fmla="*/ 0 w 174"/>
                <a:gd name="T25" fmla="*/ 0 h 271"/>
                <a:gd name="T26" fmla="*/ 0 w 174"/>
                <a:gd name="T27" fmla="*/ 0 h 271"/>
                <a:gd name="T28" fmla="*/ 0 w 174"/>
                <a:gd name="T29" fmla="*/ 0 h 271"/>
                <a:gd name="T30" fmla="*/ 0 w 174"/>
                <a:gd name="T31" fmla="*/ 0 h 271"/>
                <a:gd name="T32" fmla="*/ 0 w 174"/>
                <a:gd name="T33" fmla="*/ 0 h 271"/>
                <a:gd name="T34" fmla="*/ 0 w 174"/>
                <a:gd name="T35" fmla="*/ 0 h 271"/>
                <a:gd name="T36" fmla="*/ 0 w 174"/>
                <a:gd name="T37" fmla="*/ 0 h 271"/>
                <a:gd name="T38" fmla="*/ 0 w 174"/>
                <a:gd name="T39" fmla="*/ 0 h 271"/>
                <a:gd name="T40" fmla="*/ 0 w 174"/>
                <a:gd name="T41" fmla="*/ 0 h 271"/>
                <a:gd name="T42" fmla="*/ 0 w 174"/>
                <a:gd name="T43" fmla="*/ 0 h 271"/>
                <a:gd name="T44" fmla="*/ 0 w 174"/>
                <a:gd name="T45" fmla="*/ 0 h 271"/>
                <a:gd name="T46" fmla="*/ 0 w 174"/>
                <a:gd name="T47" fmla="*/ 0 h 271"/>
                <a:gd name="T48" fmla="*/ 0 w 174"/>
                <a:gd name="T49" fmla="*/ 0 h 271"/>
                <a:gd name="T50" fmla="*/ 0 w 174"/>
                <a:gd name="T51" fmla="*/ 0 h 271"/>
                <a:gd name="T52" fmla="*/ 0 w 174"/>
                <a:gd name="T53" fmla="*/ 0 h 271"/>
                <a:gd name="T54" fmla="*/ 0 w 174"/>
                <a:gd name="T55" fmla="*/ 0 h 271"/>
                <a:gd name="T56" fmla="*/ 0 w 174"/>
                <a:gd name="T57" fmla="*/ 0 h 271"/>
                <a:gd name="T58" fmla="*/ 0 w 174"/>
                <a:gd name="T59" fmla="*/ 0 h 271"/>
                <a:gd name="T60" fmla="*/ 0 w 174"/>
                <a:gd name="T61" fmla="*/ 0 h 271"/>
                <a:gd name="T62" fmla="*/ 0 w 174"/>
                <a:gd name="T63" fmla="*/ 0 h 271"/>
                <a:gd name="T64" fmla="*/ 0 w 174"/>
                <a:gd name="T65" fmla="*/ 0 h 271"/>
                <a:gd name="T66" fmla="*/ 0 w 174"/>
                <a:gd name="T67" fmla="*/ 0 h 271"/>
                <a:gd name="T68" fmla="*/ 0 w 174"/>
                <a:gd name="T69" fmla="*/ 0 h 271"/>
                <a:gd name="T70" fmla="*/ 0 w 174"/>
                <a:gd name="T71" fmla="*/ 0 h 271"/>
                <a:gd name="T72" fmla="*/ 0 w 174"/>
                <a:gd name="T73" fmla="*/ 0 h 271"/>
                <a:gd name="T74" fmla="*/ 0 w 174"/>
                <a:gd name="T75" fmla="*/ 0 h 271"/>
                <a:gd name="T76" fmla="*/ 0 w 174"/>
                <a:gd name="T77" fmla="*/ 0 h 271"/>
                <a:gd name="T78" fmla="*/ 0 w 174"/>
                <a:gd name="T79" fmla="*/ 0 h 271"/>
                <a:gd name="T80" fmla="*/ 0 w 174"/>
                <a:gd name="T81" fmla="*/ 0 h 271"/>
                <a:gd name="T82" fmla="*/ 0 w 174"/>
                <a:gd name="T83" fmla="*/ 0 h 271"/>
                <a:gd name="T84" fmla="*/ 0 w 174"/>
                <a:gd name="T85" fmla="*/ 0 h 271"/>
                <a:gd name="T86" fmla="*/ 0 w 174"/>
                <a:gd name="T87" fmla="*/ 0 h 271"/>
                <a:gd name="T88" fmla="*/ 0 w 174"/>
                <a:gd name="T89" fmla="*/ 0 h 271"/>
                <a:gd name="T90" fmla="*/ 0 w 174"/>
                <a:gd name="T91" fmla="*/ 0 h 271"/>
                <a:gd name="T92" fmla="*/ 0 w 174"/>
                <a:gd name="T93" fmla="*/ 0 h 271"/>
                <a:gd name="T94" fmla="*/ 0 w 174"/>
                <a:gd name="T95" fmla="*/ 0 h 271"/>
                <a:gd name="T96" fmla="*/ 0 w 174"/>
                <a:gd name="T97" fmla="*/ 0 h 271"/>
                <a:gd name="T98" fmla="*/ 0 w 174"/>
                <a:gd name="T99" fmla="*/ 0 h 271"/>
                <a:gd name="T100" fmla="*/ 0 w 174"/>
                <a:gd name="T101" fmla="*/ 0 h 271"/>
                <a:gd name="T102" fmla="*/ 0 w 174"/>
                <a:gd name="T103" fmla="*/ 0 h 271"/>
                <a:gd name="T104" fmla="*/ 0 w 174"/>
                <a:gd name="T105" fmla="*/ 0 h 271"/>
                <a:gd name="T106" fmla="*/ 0 w 174"/>
                <a:gd name="T107" fmla="*/ 0 h 271"/>
                <a:gd name="T108" fmla="*/ 0 w 174"/>
                <a:gd name="T109" fmla="*/ 0 h 271"/>
                <a:gd name="T110" fmla="*/ 0 w 174"/>
                <a:gd name="T111" fmla="*/ 0 h 271"/>
                <a:gd name="T112" fmla="*/ 0 w 174"/>
                <a:gd name="T113" fmla="*/ 0 h 2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4"/>
                <a:gd name="T172" fmla="*/ 0 h 271"/>
                <a:gd name="T173" fmla="*/ 174 w 174"/>
                <a:gd name="T174" fmla="*/ 271 h 27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4" h="271">
                  <a:moveTo>
                    <a:pt x="0" y="128"/>
                  </a:moveTo>
                  <a:lnTo>
                    <a:pt x="0" y="115"/>
                  </a:lnTo>
                  <a:lnTo>
                    <a:pt x="1" y="102"/>
                  </a:lnTo>
                  <a:lnTo>
                    <a:pt x="3" y="90"/>
                  </a:lnTo>
                  <a:lnTo>
                    <a:pt x="6" y="78"/>
                  </a:lnTo>
                  <a:lnTo>
                    <a:pt x="9" y="67"/>
                  </a:lnTo>
                  <a:lnTo>
                    <a:pt x="13" y="56"/>
                  </a:lnTo>
                  <a:lnTo>
                    <a:pt x="19" y="46"/>
                  </a:lnTo>
                  <a:lnTo>
                    <a:pt x="25" y="37"/>
                  </a:lnTo>
                  <a:lnTo>
                    <a:pt x="30" y="28"/>
                  </a:lnTo>
                  <a:lnTo>
                    <a:pt x="37" y="20"/>
                  </a:lnTo>
                  <a:lnTo>
                    <a:pt x="45" y="14"/>
                  </a:lnTo>
                  <a:lnTo>
                    <a:pt x="53" y="9"/>
                  </a:lnTo>
                  <a:lnTo>
                    <a:pt x="61" y="4"/>
                  </a:lnTo>
                  <a:lnTo>
                    <a:pt x="70" y="2"/>
                  </a:lnTo>
                  <a:lnTo>
                    <a:pt x="80" y="0"/>
                  </a:lnTo>
                  <a:lnTo>
                    <a:pt x="89" y="0"/>
                  </a:lnTo>
                  <a:lnTo>
                    <a:pt x="99" y="0"/>
                  </a:lnTo>
                  <a:lnTo>
                    <a:pt x="109" y="1"/>
                  </a:lnTo>
                  <a:lnTo>
                    <a:pt x="118" y="4"/>
                  </a:lnTo>
                  <a:lnTo>
                    <a:pt x="126" y="8"/>
                  </a:lnTo>
                  <a:lnTo>
                    <a:pt x="133" y="12"/>
                  </a:lnTo>
                  <a:lnTo>
                    <a:pt x="140" y="18"/>
                  </a:lnTo>
                  <a:lnTo>
                    <a:pt x="147" y="26"/>
                  </a:lnTo>
                  <a:lnTo>
                    <a:pt x="153" y="33"/>
                  </a:lnTo>
                  <a:lnTo>
                    <a:pt x="157" y="42"/>
                  </a:lnTo>
                  <a:lnTo>
                    <a:pt x="162" y="51"/>
                  </a:lnTo>
                  <a:lnTo>
                    <a:pt x="165" y="63"/>
                  </a:lnTo>
                  <a:lnTo>
                    <a:pt x="168" y="75"/>
                  </a:lnTo>
                  <a:lnTo>
                    <a:pt x="170" y="88"/>
                  </a:lnTo>
                  <a:lnTo>
                    <a:pt x="172" y="102"/>
                  </a:lnTo>
                  <a:lnTo>
                    <a:pt x="173" y="118"/>
                  </a:lnTo>
                  <a:lnTo>
                    <a:pt x="174" y="133"/>
                  </a:lnTo>
                  <a:lnTo>
                    <a:pt x="173" y="149"/>
                  </a:lnTo>
                  <a:lnTo>
                    <a:pt x="172" y="164"/>
                  </a:lnTo>
                  <a:lnTo>
                    <a:pt x="170" y="177"/>
                  </a:lnTo>
                  <a:lnTo>
                    <a:pt x="168" y="191"/>
                  </a:lnTo>
                  <a:lnTo>
                    <a:pt x="165" y="203"/>
                  </a:lnTo>
                  <a:lnTo>
                    <a:pt x="160" y="214"/>
                  </a:lnTo>
                  <a:lnTo>
                    <a:pt x="156" y="224"/>
                  </a:lnTo>
                  <a:lnTo>
                    <a:pt x="150" y="234"/>
                  </a:lnTo>
                  <a:lnTo>
                    <a:pt x="145" y="243"/>
                  </a:lnTo>
                  <a:lnTo>
                    <a:pt x="138" y="251"/>
                  </a:lnTo>
                  <a:lnTo>
                    <a:pt x="131" y="257"/>
                  </a:lnTo>
                  <a:lnTo>
                    <a:pt x="123" y="262"/>
                  </a:lnTo>
                  <a:lnTo>
                    <a:pt x="114" y="267"/>
                  </a:lnTo>
                  <a:lnTo>
                    <a:pt x="107" y="269"/>
                  </a:lnTo>
                  <a:lnTo>
                    <a:pt x="96" y="271"/>
                  </a:lnTo>
                  <a:lnTo>
                    <a:pt x="86" y="271"/>
                  </a:lnTo>
                  <a:lnTo>
                    <a:pt x="76" y="271"/>
                  </a:lnTo>
                  <a:lnTo>
                    <a:pt x="66" y="270"/>
                  </a:lnTo>
                  <a:lnTo>
                    <a:pt x="57" y="267"/>
                  </a:lnTo>
                  <a:lnTo>
                    <a:pt x="48" y="264"/>
                  </a:lnTo>
                  <a:lnTo>
                    <a:pt x="40" y="258"/>
                  </a:lnTo>
                  <a:lnTo>
                    <a:pt x="34" y="252"/>
                  </a:lnTo>
                  <a:lnTo>
                    <a:pt x="27" y="246"/>
                  </a:lnTo>
                  <a:lnTo>
                    <a:pt x="21" y="238"/>
                  </a:lnTo>
                  <a:lnTo>
                    <a:pt x="17" y="228"/>
                  </a:lnTo>
                  <a:lnTo>
                    <a:pt x="12" y="218"/>
                  </a:lnTo>
                  <a:lnTo>
                    <a:pt x="8" y="205"/>
                  </a:lnTo>
                  <a:lnTo>
                    <a:pt x="6" y="193"/>
                  </a:lnTo>
                  <a:lnTo>
                    <a:pt x="3" y="178"/>
                  </a:lnTo>
                  <a:lnTo>
                    <a:pt x="1" y="163"/>
                  </a:lnTo>
                  <a:lnTo>
                    <a:pt x="0" y="146"/>
                  </a:lnTo>
                  <a:lnTo>
                    <a:pt x="0" y="128"/>
                  </a:lnTo>
                  <a:close/>
                  <a:moveTo>
                    <a:pt x="45" y="131"/>
                  </a:moveTo>
                  <a:lnTo>
                    <a:pt x="45" y="156"/>
                  </a:lnTo>
                  <a:lnTo>
                    <a:pt x="47" y="177"/>
                  </a:lnTo>
                  <a:lnTo>
                    <a:pt x="50" y="195"/>
                  </a:lnTo>
                  <a:lnTo>
                    <a:pt x="54" y="210"/>
                  </a:lnTo>
                  <a:lnTo>
                    <a:pt x="57" y="215"/>
                  </a:lnTo>
                  <a:lnTo>
                    <a:pt x="59" y="220"/>
                  </a:lnTo>
                  <a:lnTo>
                    <a:pt x="63" y="224"/>
                  </a:lnTo>
                  <a:lnTo>
                    <a:pt x="66" y="228"/>
                  </a:lnTo>
                  <a:lnTo>
                    <a:pt x="71" y="231"/>
                  </a:lnTo>
                  <a:lnTo>
                    <a:pt x="75" y="232"/>
                  </a:lnTo>
                  <a:lnTo>
                    <a:pt x="80" y="233"/>
                  </a:lnTo>
                  <a:lnTo>
                    <a:pt x="85" y="234"/>
                  </a:lnTo>
                  <a:lnTo>
                    <a:pt x="91" y="233"/>
                  </a:lnTo>
                  <a:lnTo>
                    <a:pt x="96" y="232"/>
                  </a:lnTo>
                  <a:lnTo>
                    <a:pt x="101" y="231"/>
                  </a:lnTo>
                  <a:lnTo>
                    <a:pt x="105" y="229"/>
                  </a:lnTo>
                  <a:lnTo>
                    <a:pt x="110" y="225"/>
                  </a:lnTo>
                  <a:lnTo>
                    <a:pt x="113" y="221"/>
                  </a:lnTo>
                  <a:lnTo>
                    <a:pt x="117" y="216"/>
                  </a:lnTo>
                  <a:lnTo>
                    <a:pt x="119" y="212"/>
                  </a:lnTo>
                  <a:lnTo>
                    <a:pt x="123" y="198"/>
                  </a:lnTo>
                  <a:lnTo>
                    <a:pt x="127" y="180"/>
                  </a:lnTo>
                  <a:lnTo>
                    <a:pt x="128" y="158"/>
                  </a:lnTo>
                  <a:lnTo>
                    <a:pt x="129" y="131"/>
                  </a:lnTo>
                  <a:lnTo>
                    <a:pt x="128" y="106"/>
                  </a:lnTo>
                  <a:lnTo>
                    <a:pt x="127" y="86"/>
                  </a:lnTo>
                  <a:lnTo>
                    <a:pt x="123" y="69"/>
                  </a:lnTo>
                  <a:lnTo>
                    <a:pt x="119" y="57"/>
                  </a:lnTo>
                  <a:lnTo>
                    <a:pt x="117" y="53"/>
                  </a:lnTo>
                  <a:lnTo>
                    <a:pt x="113" y="49"/>
                  </a:lnTo>
                  <a:lnTo>
                    <a:pt x="110" y="45"/>
                  </a:lnTo>
                  <a:lnTo>
                    <a:pt x="107" y="42"/>
                  </a:lnTo>
                  <a:lnTo>
                    <a:pt x="103" y="40"/>
                  </a:lnTo>
                  <a:lnTo>
                    <a:pt x="99" y="38"/>
                  </a:lnTo>
                  <a:lnTo>
                    <a:pt x="93" y="38"/>
                  </a:lnTo>
                  <a:lnTo>
                    <a:pt x="89" y="37"/>
                  </a:lnTo>
                  <a:lnTo>
                    <a:pt x="83" y="38"/>
                  </a:lnTo>
                  <a:lnTo>
                    <a:pt x="77" y="39"/>
                  </a:lnTo>
                  <a:lnTo>
                    <a:pt x="73" y="40"/>
                  </a:lnTo>
                  <a:lnTo>
                    <a:pt x="70" y="44"/>
                  </a:lnTo>
                  <a:lnTo>
                    <a:pt x="65" y="47"/>
                  </a:lnTo>
                  <a:lnTo>
                    <a:pt x="62" y="50"/>
                  </a:lnTo>
                  <a:lnTo>
                    <a:pt x="58" y="55"/>
                  </a:lnTo>
                  <a:lnTo>
                    <a:pt x="56" y="60"/>
                  </a:lnTo>
                  <a:lnTo>
                    <a:pt x="50" y="74"/>
                  </a:lnTo>
                  <a:lnTo>
                    <a:pt x="47" y="91"/>
                  </a:lnTo>
                  <a:lnTo>
                    <a:pt x="45" y="110"/>
                  </a:lnTo>
                  <a:lnTo>
                    <a:pt x="45" y="131"/>
                  </a:lnTo>
                  <a:close/>
                </a:path>
              </a:pathLst>
            </a:custGeom>
            <a:solidFill>
              <a:srgbClr val="666666"/>
            </a:solidFill>
            <a:ln w="9525">
              <a:noFill/>
              <a:round/>
              <a:headEnd/>
              <a:tailEnd/>
            </a:ln>
          </p:spPr>
          <p:txBody>
            <a:bodyPr/>
            <a:lstStyle/>
            <a:p>
              <a:pPr>
                <a:defRPr/>
              </a:pPr>
              <a:endParaRPr lang="de-DE">
                <a:latin typeface="+mj-lt"/>
              </a:endParaRPr>
            </a:p>
          </p:txBody>
        </p:sp>
        <p:sp>
          <p:nvSpPr>
            <p:cNvPr id="2075" name="Freeform 73">
              <a:extLst>
                <a:ext uri="{FF2B5EF4-FFF2-40B4-BE49-F238E27FC236}">
                  <a16:creationId xmlns:a16="http://schemas.microsoft.com/office/drawing/2014/main" id="{30606EF0-DEB8-423A-EEE6-7882F1133A7C}"/>
                </a:ext>
              </a:extLst>
            </p:cNvPr>
            <p:cNvSpPr>
              <a:spLocks noChangeAspect="1" noEditPoints="1"/>
            </p:cNvSpPr>
            <p:nvPr/>
          </p:nvSpPr>
          <p:spPr bwMode="auto">
            <a:xfrm>
              <a:off x="3138" y="1987"/>
              <a:ext cx="57" cy="90"/>
            </a:xfrm>
            <a:custGeom>
              <a:avLst/>
              <a:gdLst>
                <a:gd name="T0" fmla="*/ 0 w 172"/>
                <a:gd name="T1" fmla="*/ 0 h 271"/>
                <a:gd name="T2" fmla="*/ 0 w 172"/>
                <a:gd name="T3" fmla="*/ 0 h 271"/>
                <a:gd name="T4" fmla="*/ 0 w 172"/>
                <a:gd name="T5" fmla="*/ 0 h 271"/>
                <a:gd name="T6" fmla="*/ 0 w 172"/>
                <a:gd name="T7" fmla="*/ 0 h 271"/>
                <a:gd name="T8" fmla="*/ 0 w 172"/>
                <a:gd name="T9" fmla="*/ 0 h 271"/>
                <a:gd name="T10" fmla="*/ 0 w 172"/>
                <a:gd name="T11" fmla="*/ 0 h 271"/>
                <a:gd name="T12" fmla="*/ 0 w 172"/>
                <a:gd name="T13" fmla="*/ 0 h 271"/>
                <a:gd name="T14" fmla="*/ 0 w 172"/>
                <a:gd name="T15" fmla="*/ 0 h 271"/>
                <a:gd name="T16" fmla="*/ 0 w 172"/>
                <a:gd name="T17" fmla="*/ 0 h 271"/>
                <a:gd name="T18" fmla="*/ 0 w 172"/>
                <a:gd name="T19" fmla="*/ 0 h 271"/>
                <a:gd name="T20" fmla="*/ 0 w 172"/>
                <a:gd name="T21" fmla="*/ 0 h 271"/>
                <a:gd name="T22" fmla="*/ 0 w 172"/>
                <a:gd name="T23" fmla="*/ 0 h 271"/>
                <a:gd name="T24" fmla="*/ 0 w 172"/>
                <a:gd name="T25" fmla="*/ 0 h 271"/>
                <a:gd name="T26" fmla="*/ 0 w 172"/>
                <a:gd name="T27" fmla="*/ 0 h 271"/>
                <a:gd name="T28" fmla="*/ 0 w 172"/>
                <a:gd name="T29" fmla="*/ 0 h 271"/>
                <a:gd name="T30" fmla="*/ 0 w 172"/>
                <a:gd name="T31" fmla="*/ 0 h 271"/>
                <a:gd name="T32" fmla="*/ 0 w 172"/>
                <a:gd name="T33" fmla="*/ 0 h 271"/>
                <a:gd name="T34" fmla="*/ 0 w 172"/>
                <a:gd name="T35" fmla="*/ 0 h 271"/>
                <a:gd name="T36" fmla="*/ 0 w 172"/>
                <a:gd name="T37" fmla="*/ 0 h 271"/>
                <a:gd name="T38" fmla="*/ 0 w 172"/>
                <a:gd name="T39" fmla="*/ 0 h 271"/>
                <a:gd name="T40" fmla="*/ 0 w 172"/>
                <a:gd name="T41" fmla="*/ 0 h 271"/>
                <a:gd name="T42" fmla="*/ 0 w 172"/>
                <a:gd name="T43" fmla="*/ 0 h 271"/>
                <a:gd name="T44" fmla="*/ 0 w 172"/>
                <a:gd name="T45" fmla="*/ 0 h 271"/>
                <a:gd name="T46" fmla="*/ 0 w 172"/>
                <a:gd name="T47" fmla="*/ 0 h 271"/>
                <a:gd name="T48" fmla="*/ 0 w 172"/>
                <a:gd name="T49" fmla="*/ 0 h 271"/>
                <a:gd name="T50" fmla="*/ 0 w 172"/>
                <a:gd name="T51" fmla="*/ 0 h 271"/>
                <a:gd name="T52" fmla="*/ 0 w 172"/>
                <a:gd name="T53" fmla="*/ 0 h 271"/>
                <a:gd name="T54" fmla="*/ 0 w 172"/>
                <a:gd name="T55" fmla="*/ 0 h 271"/>
                <a:gd name="T56" fmla="*/ 0 w 172"/>
                <a:gd name="T57" fmla="*/ 0 h 271"/>
                <a:gd name="T58" fmla="*/ 0 w 172"/>
                <a:gd name="T59" fmla="*/ 0 h 271"/>
                <a:gd name="T60" fmla="*/ 0 w 172"/>
                <a:gd name="T61" fmla="*/ 0 h 271"/>
                <a:gd name="T62" fmla="*/ 0 w 172"/>
                <a:gd name="T63" fmla="*/ 0 h 271"/>
                <a:gd name="T64" fmla="*/ 0 w 172"/>
                <a:gd name="T65" fmla="*/ 0 h 271"/>
                <a:gd name="T66" fmla="*/ 0 w 172"/>
                <a:gd name="T67" fmla="*/ 0 h 271"/>
                <a:gd name="T68" fmla="*/ 0 w 172"/>
                <a:gd name="T69" fmla="*/ 0 h 271"/>
                <a:gd name="T70" fmla="*/ 0 w 172"/>
                <a:gd name="T71" fmla="*/ 0 h 271"/>
                <a:gd name="T72" fmla="*/ 0 w 172"/>
                <a:gd name="T73" fmla="*/ 0 h 271"/>
                <a:gd name="T74" fmla="*/ 0 w 172"/>
                <a:gd name="T75" fmla="*/ 0 h 271"/>
                <a:gd name="T76" fmla="*/ 0 w 172"/>
                <a:gd name="T77" fmla="*/ 0 h 271"/>
                <a:gd name="T78" fmla="*/ 0 w 172"/>
                <a:gd name="T79" fmla="*/ 0 h 271"/>
                <a:gd name="T80" fmla="*/ 0 w 172"/>
                <a:gd name="T81" fmla="*/ 0 h 271"/>
                <a:gd name="T82" fmla="*/ 0 w 172"/>
                <a:gd name="T83" fmla="*/ 0 h 271"/>
                <a:gd name="T84" fmla="*/ 0 w 172"/>
                <a:gd name="T85" fmla="*/ 0 h 271"/>
                <a:gd name="T86" fmla="*/ 0 w 172"/>
                <a:gd name="T87" fmla="*/ 0 h 271"/>
                <a:gd name="T88" fmla="*/ 0 w 172"/>
                <a:gd name="T89" fmla="*/ 0 h 271"/>
                <a:gd name="T90" fmla="*/ 0 w 172"/>
                <a:gd name="T91" fmla="*/ 0 h 271"/>
                <a:gd name="T92" fmla="*/ 0 w 172"/>
                <a:gd name="T93" fmla="*/ 0 h 271"/>
                <a:gd name="T94" fmla="*/ 0 w 172"/>
                <a:gd name="T95" fmla="*/ 0 h 271"/>
                <a:gd name="T96" fmla="*/ 0 w 172"/>
                <a:gd name="T97" fmla="*/ 0 h 271"/>
                <a:gd name="T98" fmla="*/ 0 w 172"/>
                <a:gd name="T99" fmla="*/ 0 h 271"/>
                <a:gd name="T100" fmla="*/ 0 w 172"/>
                <a:gd name="T101" fmla="*/ 0 h 271"/>
                <a:gd name="T102" fmla="*/ 0 w 172"/>
                <a:gd name="T103" fmla="*/ 0 h 271"/>
                <a:gd name="T104" fmla="*/ 0 w 172"/>
                <a:gd name="T105" fmla="*/ 0 h 271"/>
                <a:gd name="T106" fmla="*/ 0 w 172"/>
                <a:gd name="T107" fmla="*/ 0 h 271"/>
                <a:gd name="T108" fmla="*/ 0 w 172"/>
                <a:gd name="T109" fmla="*/ 0 h 271"/>
                <a:gd name="T110" fmla="*/ 0 w 172"/>
                <a:gd name="T111" fmla="*/ 0 h 271"/>
                <a:gd name="T112" fmla="*/ 0 w 172"/>
                <a:gd name="T113" fmla="*/ 0 h 2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2"/>
                <a:gd name="T172" fmla="*/ 0 h 271"/>
                <a:gd name="T173" fmla="*/ 172 w 172"/>
                <a:gd name="T174" fmla="*/ 271 h 27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2" h="271">
                  <a:moveTo>
                    <a:pt x="0" y="128"/>
                  </a:moveTo>
                  <a:lnTo>
                    <a:pt x="0" y="115"/>
                  </a:lnTo>
                  <a:lnTo>
                    <a:pt x="1" y="102"/>
                  </a:lnTo>
                  <a:lnTo>
                    <a:pt x="3" y="90"/>
                  </a:lnTo>
                  <a:lnTo>
                    <a:pt x="5" y="78"/>
                  </a:lnTo>
                  <a:lnTo>
                    <a:pt x="9" y="67"/>
                  </a:lnTo>
                  <a:lnTo>
                    <a:pt x="13" y="56"/>
                  </a:lnTo>
                  <a:lnTo>
                    <a:pt x="17" y="46"/>
                  </a:lnTo>
                  <a:lnTo>
                    <a:pt x="23" y="37"/>
                  </a:lnTo>
                  <a:lnTo>
                    <a:pt x="30" y="28"/>
                  </a:lnTo>
                  <a:lnTo>
                    <a:pt x="37" y="20"/>
                  </a:lnTo>
                  <a:lnTo>
                    <a:pt x="44" y="14"/>
                  </a:lnTo>
                  <a:lnTo>
                    <a:pt x="52" y="9"/>
                  </a:lnTo>
                  <a:lnTo>
                    <a:pt x="60" y="4"/>
                  </a:lnTo>
                  <a:lnTo>
                    <a:pt x="69" y="2"/>
                  </a:lnTo>
                  <a:lnTo>
                    <a:pt x="78" y="0"/>
                  </a:lnTo>
                  <a:lnTo>
                    <a:pt x="88" y="0"/>
                  </a:lnTo>
                  <a:lnTo>
                    <a:pt x="98" y="0"/>
                  </a:lnTo>
                  <a:lnTo>
                    <a:pt x="108" y="1"/>
                  </a:lnTo>
                  <a:lnTo>
                    <a:pt x="117" y="4"/>
                  </a:lnTo>
                  <a:lnTo>
                    <a:pt x="125" y="8"/>
                  </a:lnTo>
                  <a:lnTo>
                    <a:pt x="133" y="12"/>
                  </a:lnTo>
                  <a:lnTo>
                    <a:pt x="140" y="18"/>
                  </a:lnTo>
                  <a:lnTo>
                    <a:pt x="147" y="26"/>
                  </a:lnTo>
                  <a:lnTo>
                    <a:pt x="152" y="33"/>
                  </a:lnTo>
                  <a:lnTo>
                    <a:pt x="157" y="42"/>
                  </a:lnTo>
                  <a:lnTo>
                    <a:pt x="161" y="51"/>
                  </a:lnTo>
                  <a:lnTo>
                    <a:pt x="164" y="63"/>
                  </a:lnTo>
                  <a:lnTo>
                    <a:pt x="168" y="75"/>
                  </a:lnTo>
                  <a:lnTo>
                    <a:pt x="170" y="88"/>
                  </a:lnTo>
                  <a:lnTo>
                    <a:pt x="171" y="102"/>
                  </a:lnTo>
                  <a:lnTo>
                    <a:pt x="172" y="118"/>
                  </a:lnTo>
                  <a:lnTo>
                    <a:pt x="172" y="133"/>
                  </a:lnTo>
                  <a:lnTo>
                    <a:pt x="172" y="149"/>
                  </a:lnTo>
                  <a:lnTo>
                    <a:pt x="171" y="164"/>
                  </a:lnTo>
                  <a:lnTo>
                    <a:pt x="170" y="177"/>
                  </a:lnTo>
                  <a:lnTo>
                    <a:pt x="167" y="191"/>
                  </a:lnTo>
                  <a:lnTo>
                    <a:pt x="164" y="203"/>
                  </a:lnTo>
                  <a:lnTo>
                    <a:pt x="160" y="214"/>
                  </a:lnTo>
                  <a:lnTo>
                    <a:pt x="155" y="224"/>
                  </a:lnTo>
                  <a:lnTo>
                    <a:pt x="150" y="234"/>
                  </a:lnTo>
                  <a:lnTo>
                    <a:pt x="144" y="243"/>
                  </a:lnTo>
                  <a:lnTo>
                    <a:pt x="138" y="251"/>
                  </a:lnTo>
                  <a:lnTo>
                    <a:pt x="131" y="257"/>
                  </a:lnTo>
                  <a:lnTo>
                    <a:pt x="123" y="262"/>
                  </a:lnTo>
                  <a:lnTo>
                    <a:pt x="114" y="267"/>
                  </a:lnTo>
                  <a:lnTo>
                    <a:pt x="105" y="269"/>
                  </a:lnTo>
                  <a:lnTo>
                    <a:pt x="96" y="271"/>
                  </a:lnTo>
                  <a:lnTo>
                    <a:pt x="86" y="271"/>
                  </a:lnTo>
                  <a:lnTo>
                    <a:pt x="76" y="271"/>
                  </a:lnTo>
                  <a:lnTo>
                    <a:pt x="66" y="270"/>
                  </a:lnTo>
                  <a:lnTo>
                    <a:pt x="56" y="267"/>
                  </a:lnTo>
                  <a:lnTo>
                    <a:pt x="48" y="264"/>
                  </a:lnTo>
                  <a:lnTo>
                    <a:pt x="40" y="258"/>
                  </a:lnTo>
                  <a:lnTo>
                    <a:pt x="32" y="252"/>
                  </a:lnTo>
                  <a:lnTo>
                    <a:pt x="26" y="246"/>
                  </a:lnTo>
                  <a:lnTo>
                    <a:pt x="21" y="238"/>
                  </a:lnTo>
                  <a:lnTo>
                    <a:pt x="15" y="228"/>
                  </a:lnTo>
                  <a:lnTo>
                    <a:pt x="12" y="218"/>
                  </a:lnTo>
                  <a:lnTo>
                    <a:pt x="7" y="205"/>
                  </a:lnTo>
                  <a:lnTo>
                    <a:pt x="5" y="193"/>
                  </a:lnTo>
                  <a:lnTo>
                    <a:pt x="3" y="178"/>
                  </a:lnTo>
                  <a:lnTo>
                    <a:pt x="1" y="163"/>
                  </a:lnTo>
                  <a:lnTo>
                    <a:pt x="0" y="146"/>
                  </a:lnTo>
                  <a:lnTo>
                    <a:pt x="0" y="128"/>
                  </a:lnTo>
                  <a:close/>
                  <a:moveTo>
                    <a:pt x="44" y="131"/>
                  </a:moveTo>
                  <a:lnTo>
                    <a:pt x="44" y="156"/>
                  </a:lnTo>
                  <a:lnTo>
                    <a:pt x="47" y="177"/>
                  </a:lnTo>
                  <a:lnTo>
                    <a:pt x="49" y="195"/>
                  </a:lnTo>
                  <a:lnTo>
                    <a:pt x="53" y="210"/>
                  </a:lnTo>
                  <a:lnTo>
                    <a:pt x="56" y="215"/>
                  </a:lnTo>
                  <a:lnTo>
                    <a:pt x="59" y="220"/>
                  </a:lnTo>
                  <a:lnTo>
                    <a:pt x="62" y="224"/>
                  </a:lnTo>
                  <a:lnTo>
                    <a:pt x="66" y="228"/>
                  </a:lnTo>
                  <a:lnTo>
                    <a:pt x="70" y="231"/>
                  </a:lnTo>
                  <a:lnTo>
                    <a:pt x="75" y="232"/>
                  </a:lnTo>
                  <a:lnTo>
                    <a:pt x="79" y="233"/>
                  </a:lnTo>
                  <a:lnTo>
                    <a:pt x="85" y="234"/>
                  </a:lnTo>
                  <a:lnTo>
                    <a:pt x="90" y="233"/>
                  </a:lnTo>
                  <a:lnTo>
                    <a:pt x="96" y="232"/>
                  </a:lnTo>
                  <a:lnTo>
                    <a:pt x="101" y="231"/>
                  </a:lnTo>
                  <a:lnTo>
                    <a:pt x="105" y="229"/>
                  </a:lnTo>
                  <a:lnTo>
                    <a:pt x="108" y="225"/>
                  </a:lnTo>
                  <a:lnTo>
                    <a:pt x="113" y="221"/>
                  </a:lnTo>
                  <a:lnTo>
                    <a:pt x="115" y="216"/>
                  </a:lnTo>
                  <a:lnTo>
                    <a:pt x="118" y="212"/>
                  </a:lnTo>
                  <a:lnTo>
                    <a:pt x="123" y="198"/>
                  </a:lnTo>
                  <a:lnTo>
                    <a:pt x="125" y="180"/>
                  </a:lnTo>
                  <a:lnTo>
                    <a:pt x="127" y="158"/>
                  </a:lnTo>
                  <a:lnTo>
                    <a:pt x="129" y="131"/>
                  </a:lnTo>
                  <a:lnTo>
                    <a:pt x="127" y="106"/>
                  </a:lnTo>
                  <a:lnTo>
                    <a:pt x="126" y="86"/>
                  </a:lnTo>
                  <a:lnTo>
                    <a:pt x="123" y="69"/>
                  </a:lnTo>
                  <a:lnTo>
                    <a:pt x="118" y="57"/>
                  </a:lnTo>
                  <a:lnTo>
                    <a:pt x="116" y="53"/>
                  </a:lnTo>
                  <a:lnTo>
                    <a:pt x="113" y="49"/>
                  </a:lnTo>
                  <a:lnTo>
                    <a:pt x="109" y="45"/>
                  </a:lnTo>
                  <a:lnTo>
                    <a:pt x="106" y="42"/>
                  </a:lnTo>
                  <a:lnTo>
                    <a:pt x="102" y="40"/>
                  </a:lnTo>
                  <a:lnTo>
                    <a:pt x="97" y="38"/>
                  </a:lnTo>
                  <a:lnTo>
                    <a:pt x="93" y="38"/>
                  </a:lnTo>
                  <a:lnTo>
                    <a:pt x="87" y="37"/>
                  </a:lnTo>
                  <a:lnTo>
                    <a:pt x="83" y="38"/>
                  </a:lnTo>
                  <a:lnTo>
                    <a:pt x="77" y="39"/>
                  </a:lnTo>
                  <a:lnTo>
                    <a:pt x="72" y="40"/>
                  </a:lnTo>
                  <a:lnTo>
                    <a:pt x="68" y="44"/>
                  </a:lnTo>
                  <a:lnTo>
                    <a:pt x="65" y="47"/>
                  </a:lnTo>
                  <a:lnTo>
                    <a:pt x="61" y="50"/>
                  </a:lnTo>
                  <a:lnTo>
                    <a:pt x="58" y="55"/>
                  </a:lnTo>
                  <a:lnTo>
                    <a:pt x="55" y="60"/>
                  </a:lnTo>
                  <a:lnTo>
                    <a:pt x="50" y="74"/>
                  </a:lnTo>
                  <a:lnTo>
                    <a:pt x="47" y="91"/>
                  </a:lnTo>
                  <a:lnTo>
                    <a:pt x="44" y="110"/>
                  </a:lnTo>
                  <a:lnTo>
                    <a:pt x="44" y="131"/>
                  </a:lnTo>
                  <a:close/>
                </a:path>
              </a:pathLst>
            </a:custGeom>
            <a:solidFill>
              <a:srgbClr val="666666"/>
            </a:solidFill>
            <a:ln w="9525">
              <a:noFill/>
              <a:round/>
              <a:headEnd/>
              <a:tailEnd/>
            </a:ln>
          </p:spPr>
          <p:txBody>
            <a:bodyPr/>
            <a:lstStyle/>
            <a:p>
              <a:pPr>
                <a:defRPr/>
              </a:pPr>
              <a:endParaRPr lang="de-DE">
                <a:latin typeface="+mj-lt"/>
              </a:endParaRPr>
            </a:p>
          </p:txBody>
        </p:sp>
        <p:sp>
          <p:nvSpPr>
            <p:cNvPr id="2076" name="Freeform 74">
              <a:extLst>
                <a:ext uri="{FF2B5EF4-FFF2-40B4-BE49-F238E27FC236}">
                  <a16:creationId xmlns:a16="http://schemas.microsoft.com/office/drawing/2014/main" id="{D3D90314-AB3E-EE2C-A80F-B65405B5B140}"/>
                </a:ext>
              </a:extLst>
            </p:cNvPr>
            <p:cNvSpPr>
              <a:spLocks noChangeAspect="1" noEditPoints="1"/>
            </p:cNvSpPr>
            <p:nvPr/>
          </p:nvSpPr>
          <p:spPr bwMode="auto">
            <a:xfrm>
              <a:off x="3201" y="1987"/>
              <a:ext cx="73" cy="90"/>
            </a:xfrm>
            <a:custGeom>
              <a:avLst/>
              <a:gdLst>
                <a:gd name="T0" fmla="*/ 0 w 218"/>
                <a:gd name="T1" fmla="*/ 0 h 271"/>
                <a:gd name="T2" fmla="*/ 0 w 218"/>
                <a:gd name="T3" fmla="*/ 0 h 271"/>
                <a:gd name="T4" fmla="*/ 0 w 218"/>
                <a:gd name="T5" fmla="*/ 0 h 271"/>
                <a:gd name="T6" fmla="*/ 0 w 218"/>
                <a:gd name="T7" fmla="*/ 0 h 271"/>
                <a:gd name="T8" fmla="*/ 0 w 218"/>
                <a:gd name="T9" fmla="*/ 0 h 271"/>
                <a:gd name="T10" fmla="*/ 0 w 218"/>
                <a:gd name="T11" fmla="*/ 0 h 271"/>
                <a:gd name="T12" fmla="*/ 0 w 218"/>
                <a:gd name="T13" fmla="*/ 0 h 271"/>
                <a:gd name="T14" fmla="*/ 0 w 218"/>
                <a:gd name="T15" fmla="*/ 0 h 271"/>
                <a:gd name="T16" fmla="*/ 0 w 218"/>
                <a:gd name="T17" fmla="*/ 0 h 271"/>
                <a:gd name="T18" fmla="*/ 0 w 218"/>
                <a:gd name="T19" fmla="*/ 0 h 271"/>
                <a:gd name="T20" fmla="*/ 0 w 218"/>
                <a:gd name="T21" fmla="*/ 0 h 271"/>
                <a:gd name="T22" fmla="*/ 0 w 218"/>
                <a:gd name="T23" fmla="*/ 0 h 271"/>
                <a:gd name="T24" fmla="*/ 0 w 218"/>
                <a:gd name="T25" fmla="*/ 0 h 271"/>
                <a:gd name="T26" fmla="*/ 0 w 218"/>
                <a:gd name="T27" fmla="*/ 0 h 271"/>
                <a:gd name="T28" fmla="*/ 0 w 218"/>
                <a:gd name="T29" fmla="*/ 0 h 271"/>
                <a:gd name="T30" fmla="*/ 0 w 218"/>
                <a:gd name="T31" fmla="*/ 0 h 271"/>
                <a:gd name="T32" fmla="*/ 0 w 218"/>
                <a:gd name="T33" fmla="*/ 0 h 271"/>
                <a:gd name="T34" fmla="*/ 0 w 218"/>
                <a:gd name="T35" fmla="*/ 0 h 271"/>
                <a:gd name="T36" fmla="*/ 0 w 218"/>
                <a:gd name="T37" fmla="*/ 0 h 271"/>
                <a:gd name="T38" fmla="*/ 0 w 218"/>
                <a:gd name="T39" fmla="*/ 0 h 271"/>
                <a:gd name="T40" fmla="*/ 0 w 218"/>
                <a:gd name="T41" fmla="*/ 0 h 271"/>
                <a:gd name="T42" fmla="*/ 0 w 218"/>
                <a:gd name="T43" fmla="*/ 0 h 271"/>
                <a:gd name="T44" fmla="*/ 0 w 218"/>
                <a:gd name="T45" fmla="*/ 0 h 271"/>
                <a:gd name="T46" fmla="*/ 0 w 218"/>
                <a:gd name="T47" fmla="*/ 0 h 271"/>
                <a:gd name="T48" fmla="*/ 0 w 218"/>
                <a:gd name="T49" fmla="*/ 0 h 271"/>
                <a:gd name="T50" fmla="*/ 0 w 218"/>
                <a:gd name="T51" fmla="*/ 0 h 271"/>
                <a:gd name="T52" fmla="*/ 0 w 218"/>
                <a:gd name="T53" fmla="*/ 0 h 271"/>
                <a:gd name="T54" fmla="*/ 0 w 218"/>
                <a:gd name="T55" fmla="*/ 0 h 271"/>
                <a:gd name="T56" fmla="*/ 0 w 218"/>
                <a:gd name="T57" fmla="*/ 0 h 271"/>
                <a:gd name="T58" fmla="*/ 0 w 218"/>
                <a:gd name="T59" fmla="*/ 0 h 271"/>
                <a:gd name="T60" fmla="*/ 0 w 218"/>
                <a:gd name="T61" fmla="*/ 0 h 271"/>
                <a:gd name="T62" fmla="*/ 0 w 218"/>
                <a:gd name="T63" fmla="*/ 0 h 271"/>
                <a:gd name="T64" fmla="*/ 0 w 218"/>
                <a:gd name="T65" fmla="*/ 0 h 271"/>
                <a:gd name="T66" fmla="*/ 0 w 218"/>
                <a:gd name="T67" fmla="*/ 0 h 271"/>
                <a:gd name="T68" fmla="*/ 0 w 218"/>
                <a:gd name="T69" fmla="*/ 0 h 271"/>
                <a:gd name="T70" fmla="*/ 0 w 218"/>
                <a:gd name="T71" fmla="*/ 0 h 271"/>
                <a:gd name="T72" fmla="*/ 0 w 218"/>
                <a:gd name="T73" fmla="*/ 0 h 271"/>
                <a:gd name="T74" fmla="*/ 0 w 218"/>
                <a:gd name="T75" fmla="*/ 0 h 271"/>
                <a:gd name="T76" fmla="*/ 0 w 218"/>
                <a:gd name="T77" fmla="*/ 0 h 271"/>
                <a:gd name="T78" fmla="*/ 0 w 218"/>
                <a:gd name="T79" fmla="*/ 0 h 271"/>
                <a:gd name="T80" fmla="*/ 0 w 218"/>
                <a:gd name="T81" fmla="*/ 0 h 271"/>
                <a:gd name="T82" fmla="*/ 0 w 218"/>
                <a:gd name="T83" fmla="*/ 0 h 271"/>
                <a:gd name="T84" fmla="*/ 0 w 218"/>
                <a:gd name="T85" fmla="*/ 0 h 271"/>
                <a:gd name="T86" fmla="*/ 0 w 218"/>
                <a:gd name="T87" fmla="*/ 0 h 271"/>
                <a:gd name="T88" fmla="*/ 0 w 218"/>
                <a:gd name="T89" fmla="*/ 0 h 271"/>
                <a:gd name="T90" fmla="*/ 0 w 218"/>
                <a:gd name="T91" fmla="*/ 0 h 271"/>
                <a:gd name="T92" fmla="*/ 0 w 218"/>
                <a:gd name="T93" fmla="*/ 0 h 271"/>
                <a:gd name="T94" fmla="*/ 0 w 218"/>
                <a:gd name="T95" fmla="*/ 0 h 271"/>
                <a:gd name="T96" fmla="*/ 0 w 218"/>
                <a:gd name="T97" fmla="*/ 0 h 271"/>
                <a:gd name="T98" fmla="*/ 0 w 218"/>
                <a:gd name="T99" fmla="*/ 0 h 271"/>
                <a:gd name="T100" fmla="*/ 0 w 218"/>
                <a:gd name="T101" fmla="*/ 0 h 271"/>
                <a:gd name="T102" fmla="*/ 0 w 218"/>
                <a:gd name="T103" fmla="*/ 0 h 271"/>
                <a:gd name="T104" fmla="*/ 0 w 218"/>
                <a:gd name="T105" fmla="*/ 0 h 271"/>
                <a:gd name="T106" fmla="*/ 0 w 218"/>
                <a:gd name="T107" fmla="*/ 0 h 271"/>
                <a:gd name="T108" fmla="*/ 0 w 218"/>
                <a:gd name="T109" fmla="*/ 0 h 271"/>
                <a:gd name="T110" fmla="*/ 0 w 218"/>
                <a:gd name="T111" fmla="*/ 0 h 271"/>
                <a:gd name="T112" fmla="*/ 0 w 218"/>
                <a:gd name="T113" fmla="*/ 0 h 271"/>
                <a:gd name="T114" fmla="*/ 0 w 218"/>
                <a:gd name="T115" fmla="*/ 0 h 27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8"/>
                <a:gd name="T175" fmla="*/ 0 h 271"/>
                <a:gd name="T176" fmla="*/ 218 w 218"/>
                <a:gd name="T177" fmla="*/ 271 h 27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8" h="271">
                  <a:moveTo>
                    <a:pt x="0" y="62"/>
                  </a:moveTo>
                  <a:lnTo>
                    <a:pt x="1" y="48"/>
                  </a:lnTo>
                  <a:lnTo>
                    <a:pt x="5" y="37"/>
                  </a:lnTo>
                  <a:lnTo>
                    <a:pt x="9" y="26"/>
                  </a:lnTo>
                  <a:lnTo>
                    <a:pt x="15" y="17"/>
                  </a:lnTo>
                  <a:lnTo>
                    <a:pt x="19" y="12"/>
                  </a:lnTo>
                  <a:lnTo>
                    <a:pt x="23" y="9"/>
                  </a:lnTo>
                  <a:lnTo>
                    <a:pt x="27" y="7"/>
                  </a:lnTo>
                  <a:lnTo>
                    <a:pt x="32" y="3"/>
                  </a:lnTo>
                  <a:lnTo>
                    <a:pt x="37" y="2"/>
                  </a:lnTo>
                  <a:lnTo>
                    <a:pt x="42" y="1"/>
                  </a:lnTo>
                  <a:lnTo>
                    <a:pt x="47" y="0"/>
                  </a:lnTo>
                  <a:lnTo>
                    <a:pt x="53" y="0"/>
                  </a:lnTo>
                  <a:lnTo>
                    <a:pt x="59" y="0"/>
                  </a:lnTo>
                  <a:lnTo>
                    <a:pt x="64" y="1"/>
                  </a:lnTo>
                  <a:lnTo>
                    <a:pt x="69" y="2"/>
                  </a:lnTo>
                  <a:lnTo>
                    <a:pt x="73" y="3"/>
                  </a:lnTo>
                  <a:lnTo>
                    <a:pt x="78" y="7"/>
                  </a:lnTo>
                  <a:lnTo>
                    <a:pt x="82" y="9"/>
                  </a:lnTo>
                  <a:lnTo>
                    <a:pt x="86" y="12"/>
                  </a:lnTo>
                  <a:lnTo>
                    <a:pt x="89" y="17"/>
                  </a:lnTo>
                  <a:lnTo>
                    <a:pt x="95" y="26"/>
                  </a:lnTo>
                  <a:lnTo>
                    <a:pt x="99" y="37"/>
                  </a:lnTo>
                  <a:lnTo>
                    <a:pt x="101" y="50"/>
                  </a:lnTo>
                  <a:lnTo>
                    <a:pt x="102" y="65"/>
                  </a:lnTo>
                  <a:lnTo>
                    <a:pt x="101" y="78"/>
                  </a:lnTo>
                  <a:lnTo>
                    <a:pt x="99" y="91"/>
                  </a:lnTo>
                  <a:lnTo>
                    <a:pt x="95" y="102"/>
                  </a:lnTo>
                  <a:lnTo>
                    <a:pt x="88" y="111"/>
                  </a:lnTo>
                  <a:lnTo>
                    <a:pt x="84" y="115"/>
                  </a:lnTo>
                  <a:lnTo>
                    <a:pt x="81" y="119"/>
                  </a:lnTo>
                  <a:lnTo>
                    <a:pt x="77" y="122"/>
                  </a:lnTo>
                  <a:lnTo>
                    <a:pt x="72" y="124"/>
                  </a:lnTo>
                  <a:lnTo>
                    <a:pt x="68" y="127"/>
                  </a:lnTo>
                  <a:lnTo>
                    <a:pt x="62" y="128"/>
                  </a:lnTo>
                  <a:lnTo>
                    <a:pt x="57" y="129"/>
                  </a:lnTo>
                  <a:lnTo>
                    <a:pt x="52" y="129"/>
                  </a:lnTo>
                  <a:lnTo>
                    <a:pt x="45" y="129"/>
                  </a:lnTo>
                  <a:lnTo>
                    <a:pt x="40" y="128"/>
                  </a:lnTo>
                  <a:lnTo>
                    <a:pt x="34" y="127"/>
                  </a:lnTo>
                  <a:lnTo>
                    <a:pt x="29" y="124"/>
                  </a:lnTo>
                  <a:lnTo>
                    <a:pt x="25" y="122"/>
                  </a:lnTo>
                  <a:lnTo>
                    <a:pt x="20" y="120"/>
                  </a:lnTo>
                  <a:lnTo>
                    <a:pt x="17" y="117"/>
                  </a:lnTo>
                  <a:lnTo>
                    <a:pt x="14" y="112"/>
                  </a:lnTo>
                  <a:lnTo>
                    <a:pt x="10" y="108"/>
                  </a:lnTo>
                  <a:lnTo>
                    <a:pt x="8" y="103"/>
                  </a:lnTo>
                  <a:lnTo>
                    <a:pt x="6" y="97"/>
                  </a:lnTo>
                  <a:lnTo>
                    <a:pt x="4" y="91"/>
                  </a:lnTo>
                  <a:lnTo>
                    <a:pt x="1" y="77"/>
                  </a:lnTo>
                  <a:lnTo>
                    <a:pt x="0" y="62"/>
                  </a:lnTo>
                  <a:close/>
                  <a:moveTo>
                    <a:pt x="32" y="64"/>
                  </a:moveTo>
                  <a:lnTo>
                    <a:pt x="32" y="72"/>
                  </a:lnTo>
                  <a:lnTo>
                    <a:pt x="33" y="79"/>
                  </a:lnTo>
                  <a:lnTo>
                    <a:pt x="34" y="86"/>
                  </a:lnTo>
                  <a:lnTo>
                    <a:pt x="36" y="91"/>
                  </a:lnTo>
                  <a:lnTo>
                    <a:pt x="40" y="95"/>
                  </a:lnTo>
                  <a:lnTo>
                    <a:pt x="43" y="99"/>
                  </a:lnTo>
                  <a:lnTo>
                    <a:pt x="46" y="101"/>
                  </a:lnTo>
                  <a:lnTo>
                    <a:pt x="50" y="101"/>
                  </a:lnTo>
                  <a:lnTo>
                    <a:pt x="55" y="101"/>
                  </a:lnTo>
                  <a:lnTo>
                    <a:pt x="60" y="99"/>
                  </a:lnTo>
                  <a:lnTo>
                    <a:pt x="63" y="95"/>
                  </a:lnTo>
                  <a:lnTo>
                    <a:pt x="66" y="92"/>
                  </a:lnTo>
                  <a:lnTo>
                    <a:pt x="69" y="86"/>
                  </a:lnTo>
                  <a:lnTo>
                    <a:pt x="71" y="79"/>
                  </a:lnTo>
                  <a:lnTo>
                    <a:pt x="71" y="73"/>
                  </a:lnTo>
                  <a:lnTo>
                    <a:pt x="72" y="64"/>
                  </a:lnTo>
                  <a:lnTo>
                    <a:pt x="72" y="55"/>
                  </a:lnTo>
                  <a:lnTo>
                    <a:pt x="71" y="48"/>
                  </a:lnTo>
                  <a:lnTo>
                    <a:pt x="69" y="41"/>
                  </a:lnTo>
                  <a:lnTo>
                    <a:pt x="66" y="37"/>
                  </a:lnTo>
                  <a:lnTo>
                    <a:pt x="64" y="32"/>
                  </a:lnTo>
                  <a:lnTo>
                    <a:pt x="61" y="30"/>
                  </a:lnTo>
                  <a:lnTo>
                    <a:pt x="57" y="28"/>
                  </a:lnTo>
                  <a:lnTo>
                    <a:pt x="53" y="28"/>
                  </a:lnTo>
                  <a:lnTo>
                    <a:pt x="47" y="28"/>
                  </a:lnTo>
                  <a:lnTo>
                    <a:pt x="43" y="30"/>
                  </a:lnTo>
                  <a:lnTo>
                    <a:pt x="40" y="32"/>
                  </a:lnTo>
                  <a:lnTo>
                    <a:pt x="36" y="37"/>
                  </a:lnTo>
                  <a:lnTo>
                    <a:pt x="34" y="41"/>
                  </a:lnTo>
                  <a:lnTo>
                    <a:pt x="33" y="48"/>
                  </a:lnTo>
                  <a:lnTo>
                    <a:pt x="32" y="55"/>
                  </a:lnTo>
                  <a:lnTo>
                    <a:pt x="32" y="64"/>
                  </a:lnTo>
                  <a:close/>
                  <a:moveTo>
                    <a:pt x="51" y="271"/>
                  </a:moveTo>
                  <a:lnTo>
                    <a:pt x="18" y="271"/>
                  </a:lnTo>
                  <a:lnTo>
                    <a:pt x="170" y="0"/>
                  </a:lnTo>
                  <a:lnTo>
                    <a:pt x="202" y="0"/>
                  </a:lnTo>
                  <a:lnTo>
                    <a:pt x="51" y="271"/>
                  </a:lnTo>
                  <a:close/>
                  <a:moveTo>
                    <a:pt x="116" y="204"/>
                  </a:moveTo>
                  <a:lnTo>
                    <a:pt x="117" y="192"/>
                  </a:lnTo>
                  <a:lnTo>
                    <a:pt x="120" y="179"/>
                  </a:lnTo>
                  <a:lnTo>
                    <a:pt x="125" y="169"/>
                  </a:lnTo>
                  <a:lnTo>
                    <a:pt x="130" y="160"/>
                  </a:lnTo>
                  <a:lnTo>
                    <a:pt x="135" y="156"/>
                  </a:lnTo>
                  <a:lnTo>
                    <a:pt x="139" y="152"/>
                  </a:lnTo>
                  <a:lnTo>
                    <a:pt x="143" y="149"/>
                  </a:lnTo>
                  <a:lnTo>
                    <a:pt x="147" y="147"/>
                  </a:lnTo>
                  <a:lnTo>
                    <a:pt x="153" y="145"/>
                  </a:lnTo>
                  <a:lnTo>
                    <a:pt x="157" y="143"/>
                  </a:lnTo>
                  <a:lnTo>
                    <a:pt x="163" y="142"/>
                  </a:lnTo>
                  <a:lnTo>
                    <a:pt x="169" y="142"/>
                  </a:lnTo>
                  <a:lnTo>
                    <a:pt x="174" y="142"/>
                  </a:lnTo>
                  <a:lnTo>
                    <a:pt x="180" y="143"/>
                  </a:lnTo>
                  <a:lnTo>
                    <a:pt x="184" y="145"/>
                  </a:lnTo>
                  <a:lnTo>
                    <a:pt x="189" y="147"/>
                  </a:lnTo>
                  <a:lnTo>
                    <a:pt x="193" y="149"/>
                  </a:lnTo>
                  <a:lnTo>
                    <a:pt x="198" y="152"/>
                  </a:lnTo>
                  <a:lnTo>
                    <a:pt x="201" y="156"/>
                  </a:lnTo>
                  <a:lnTo>
                    <a:pt x="204" y="159"/>
                  </a:lnTo>
                  <a:lnTo>
                    <a:pt x="208" y="165"/>
                  </a:lnTo>
                  <a:lnTo>
                    <a:pt x="211" y="169"/>
                  </a:lnTo>
                  <a:lnTo>
                    <a:pt x="213" y="175"/>
                  </a:lnTo>
                  <a:lnTo>
                    <a:pt x="215" y="180"/>
                  </a:lnTo>
                  <a:lnTo>
                    <a:pt x="218" y="193"/>
                  </a:lnTo>
                  <a:lnTo>
                    <a:pt x="218" y="207"/>
                  </a:lnTo>
                  <a:lnTo>
                    <a:pt x="218" y="222"/>
                  </a:lnTo>
                  <a:lnTo>
                    <a:pt x="215" y="234"/>
                  </a:lnTo>
                  <a:lnTo>
                    <a:pt x="210" y="244"/>
                  </a:lnTo>
                  <a:lnTo>
                    <a:pt x="204" y="255"/>
                  </a:lnTo>
                  <a:lnTo>
                    <a:pt x="200" y="258"/>
                  </a:lnTo>
                  <a:lnTo>
                    <a:pt x="197" y="262"/>
                  </a:lnTo>
                  <a:lnTo>
                    <a:pt x="192" y="265"/>
                  </a:lnTo>
                  <a:lnTo>
                    <a:pt x="188" y="268"/>
                  </a:lnTo>
                  <a:lnTo>
                    <a:pt x="183" y="269"/>
                  </a:lnTo>
                  <a:lnTo>
                    <a:pt x="178" y="270"/>
                  </a:lnTo>
                  <a:lnTo>
                    <a:pt x="173" y="271"/>
                  </a:lnTo>
                  <a:lnTo>
                    <a:pt x="167" y="271"/>
                  </a:lnTo>
                  <a:lnTo>
                    <a:pt x="161" y="271"/>
                  </a:lnTo>
                  <a:lnTo>
                    <a:pt x="155" y="271"/>
                  </a:lnTo>
                  <a:lnTo>
                    <a:pt x="149" y="269"/>
                  </a:lnTo>
                  <a:lnTo>
                    <a:pt x="145" y="268"/>
                  </a:lnTo>
                  <a:lnTo>
                    <a:pt x="141" y="266"/>
                  </a:lnTo>
                  <a:lnTo>
                    <a:pt x="136" y="262"/>
                  </a:lnTo>
                  <a:lnTo>
                    <a:pt x="133" y="259"/>
                  </a:lnTo>
                  <a:lnTo>
                    <a:pt x="129" y="255"/>
                  </a:lnTo>
                  <a:lnTo>
                    <a:pt x="126" y="250"/>
                  </a:lnTo>
                  <a:lnTo>
                    <a:pt x="124" y="246"/>
                  </a:lnTo>
                  <a:lnTo>
                    <a:pt x="121" y="240"/>
                  </a:lnTo>
                  <a:lnTo>
                    <a:pt x="119" y="234"/>
                  </a:lnTo>
                  <a:lnTo>
                    <a:pt x="117" y="221"/>
                  </a:lnTo>
                  <a:lnTo>
                    <a:pt x="116" y="204"/>
                  </a:lnTo>
                  <a:close/>
                  <a:moveTo>
                    <a:pt x="147" y="206"/>
                  </a:moveTo>
                  <a:lnTo>
                    <a:pt x="147" y="215"/>
                  </a:lnTo>
                  <a:lnTo>
                    <a:pt x="148" y="222"/>
                  </a:lnTo>
                  <a:lnTo>
                    <a:pt x="149" y="229"/>
                  </a:lnTo>
                  <a:lnTo>
                    <a:pt x="152" y="234"/>
                  </a:lnTo>
                  <a:lnTo>
                    <a:pt x="155" y="238"/>
                  </a:lnTo>
                  <a:lnTo>
                    <a:pt x="158" y="241"/>
                  </a:lnTo>
                  <a:lnTo>
                    <a:pt x="162" y="243"/>
                  </a:lnTo>
                  <a:lnTo>
                    <a:pt x="165" y="243"/>
                  </a:lnTo>
                  <a:lnTo>
                    <a:pt x="171" y="243"/>
                  </a:lnTo>
                  <a:lnTo>
                    <a:pt x="175" y="241"/>
                  </a:lnTo>
                  <a:lnTo>
                    <a:pt x="179" y="239"/>
                  </a:lnTo>
                  <a:lnTo>
                    <a:pt x="182" y="234"/>
                  </a:lnTo>
                  <a:lnTo>
                    <a:pt x="184" y="229"/>
                  </a:lnTo>
                  <a:lnTo>
                    <a:pt x="186" y="223"/>
                  </a:lnTo>
                  <a:lnTo>
                    <a:pt x="188" y="215"/>
                  </a:lnTo>
                  <a:lnTo>
                    <a:pt x="188" y="206"/>
                  </a:lnTo>
                  <a:lnTo>
                    <a:pt x="188" y="198"/>
                  </a:lnTo>
                  <a:lnTo>
                    <a:pt x="186" y="191"/>
                  </a:lnTo>
                  <a:lnTo>
                    <a:pt x="184" y="184"/>
                  </a:lnTo>
                  <a:lnTo>
                    <a:pt x="183" y="179"/>
                  </a:lnTo>
                  <a:lnTo>
                    <a:pt x="180" y="175"/>
                  </a:lnTo>
                  <a:lnTo>
                    <a:pt x="176" y="173"/>
                  </a:lnTo>
                  <a:lnTo>
                    <a:pt x="173" y="170"/>
                  </a:lnTo>
                  <a:lnTo>
                    <a:pt x="169" y="170"/>
                  </a:lnTo>
                  <a:lnTo>
                    <a:pt x="163" y="170"/>
                  </a:lnTo>
                  <a:lnTo>
                    <a:pt x="158" y="173"/>
                  </a:lnTo>
                  <a:lnTo>
                    <a:pt x="155" y="175"/>
                  </a:lnTo>
                  <a:lnTo>
                    <a:pt x="153" y="179"/>
                  </a:lnTo>
                  <a:lnTo>
                    <a:pt x="149" y="184"/>
                  </a:lnTo>
                  <a:lnTo>
                    <a:pt x="148" y="191"/>
                  </a:lnTo>
                  <a:lnTo>
                    <a:pt x="147" y="197"/>
                  </a:lnTo>
                  <a:lnTo>
                    <a:pt x="147" y="206"/>
                  </a:lnTo>
                  <a:close/>
                </a:path>
              </a:pathLst>
            </a:custGeom>
            <a:solidFill>
              <a:srgbClr val="666666"/>
            </a:solidFill>
            <a:ln w="9525">
              <a:noFill/>
              <a:round/>
              <a:headEnd/>
              <a:tailEnd/>
            </a:ln>
          </p:spPr>
          <p:txBody>
            <a:bodyPr/>
            <a:lstStyle/>
            <a:p>
              <a:pPr>
                <a:defRPr/>
              </a:pPr>
              <a:endParaRPr lang="de-DE">
                <a:latin typeface="+mj-lt"/>
              </a:endParaRPr>
            </a:p>
          </p:txBody>
        </p:sp>
        <p:sp>
          <p:nvSpPr>
            <p:cNvPr id="2077" name="Freeform 75">
              <a:extLst>
                <a:ext uri="{FF2B5EF4-FFF2-40B4-BE49-F238E27FC236}">
                  <a16:creationId xmlns:a16="http://schemas.microsoft.com/office/drawing/2014/main" id="{34BF565D-3C2D-D9DE-7E10-CD00A4EE348E}"/>
                </a:ext>
              </a:extLst>
            </p:cNvPr>
            <p:cNvSpPr>
              <a:spLocks noChangeAspect="1"/>
            </p:cNvSpPr>
            <p:nvPr/>
          </p:nvSpPr>
          <p:spPr bwMode="auto">
            <a:xfrm>
              <a:off x="3028" y="2463"/>
              <a:ext cx="61" cy="85"/>
            </a:xfrm>
            <a:custGeom>
              <a:avLst/>
              <a:gdLst>
                <a:gd name="T0" fmla="*/ 0 w 182"/>
                <a:gd name="T1" fmla="*/ 0 h 254"/>
                <a:gd name="T2" fmla="*/ 0 w 182"/>
                <a:gd name="T3" fmla="*/ 0 h 254"/>
                <a:gd name="T4" fmla="*/ 0 w 182"/>
                <a:gd name="T5" fmla="*/ 0 h 254"/>
                <a:gd name="T6" fmla="*/ 0 w 182"/>
                <a:gd name="T7" fmla="*/ 0 h 254"/>
                <a:gd name="T8" fmla="*/ 0 w 182"/>
                <a:gd name="T9" fmla="*/ 0 h 254"/>
                <a:gd name="T10" fmla="*/ 0 w 182"/>
                <a:gd name="T11" fmla="*/ 0 h 254"/>
                <a:gd name="T12" fmla="*/ 0 w 182"/>
                <a:gd name="T13" fmla="*/ 0 h 254"/>
                <a:gd name="T14" fmla="*/ 0 w 182"/>
                <a:gd name="T15" fmla="*/ 0 h 254"/>
                <a:gd name="T16" fmla="*/ 0 w 182"/>
                <a:gd name="T17" fmla="*/ 0 h 254"/>
                <a:gd name="T18" fmla="*/ 0 w 182"/>
                <a:gd name="T19" fmla="*/ 0 h 254"/>
                <a:gd name="T20" fmla="*/ 0 w 182"/>
                <a:gd name="T21" fmla="*/ 0 h 254"/>
                <a:gd name="T22" fmla="*/ 0 w 182"/>
                <a:gd name="T23" fmla="*/ 0 h 254"/>
                <a:gd name="T24" fmla="*/ 0 w 182"/>
                <a:gd name="T25" fmla="*/ 0 h 2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2"/>
                <a:gd name="T40" fmla="*/ 0 h 254"/>
                <a:gd name="T41" fmla="*/ 182 w 182"/>
                <a:gd name="T42" fmla="*/ 254 h 2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2" h="254">
                  <a:moveTo>
                    <a:pt x="50" y="41"/>
                  </a:moveTo>
                  <a:lnTo>
                    <a:pt x="50" y="100"/>
                  </a:lnTo>
                  <a:lnTo>
                    <a:pt x="145" y="100"/>
                  </a:lnTo>
                  <a:lnTo>
                    <a:pt x="145" y="138"/>
                  </a:lnTo>
                  <a:lnTo>
                    <a:pt x="50" y="138"/>
                  </a:lnTo>
                  <a:lnTo>
                    <a:pt x="50" y="215"/>
                  </a:lnTo>
                  <a:lnTo>
                    <a:pt x="179" y="215"/>
                  </a:lnTo>
                  <a:lnTo>
                    <a:pt x="179" y="254"/>
                  </a:lnTo>
                  <a:lnTo>
                    <a:pt x="0" y="254"/>
                  </a:lnTo>
                  <a:lnTo>
                    <a:pt x="0" y="0"/>
                  </a:lnTo>
                  <a:lnTo>
                    <a:pt x="182" y="0"/>
                  </a:lnTo>
                  <a:lnTo>
                    <a:pt x="182" y="41"/>
                  </a:lnTo>
                  <a:lnTo>
                    <a:pt x="50" y="41"/>
                  </a:lnTo>
                  <a:close/>
                </a:path>
              </a:pathLst>
            </a:custGeom>
            <a:solidFill>
              <a:srgbClr val="666666"/>
            </a:solidFill>
            <a:ln w="9525">
              <a:noFill/>
              <a:round/>
              <a:headEnd/>
              <a:tailEnd/>
            </a:ln>
          </p:spPr>
          <p:txBody>
            <a:bodyPr/>
            <a:lstStyle/>
            <a:p>
              <a:pPr>
                <a:defRPr/>
              </a:pPr>
              <a:endParaRPr lang="de-DE">
                <a:latin typeface="+mj-lt"/>
              </a:endParaRPr>
            </a:p>
          </p:txBody>
        </p:sp>
        <p:sp>
          <p:nvSpPr>
            <p:cNvPr id="2078" name="Freeform 76">
              <a:extLst>
                <a:ext uri="{FF2B5EF4-FFF2-40B4-BE49-F238E27FC236}">
                  <a16:creationId xmlns:a16="http://schemas.microsoft.com/office/drawing/2014/main" id="{E9CBFAA5-4B0E-D48B-5F51-DE6D4F236BFF}"/>
                </a:ext>
              </a:extLst>
            </p:cNvPr>
            <p:cNvSpPr>
              <a:spLocks noChangeAspect="1"/>
            </p:cNvSpPr>
            <p:nvPr/>
          </p:nvSpPr>
          <p:spPr bwMode="auto">
            <a:xfrm>
              <a:off x="3103" y="2485"/>
              <a:ext cx="60" cy="63"/>
            </a:xfrm>
            <a:custGeom>
              <a:avLst/>
              <a:gdLst>
                <a:gd name="T0" fmla="*/ 0 w 182"/>
                <a:gd name="T1" fmla="*/ 0 h 189"/>
                <a:gd name="T2" fmla="*/ 0 w 182"/>
                <a:gd name="T3" fmla="*/ 0 h 189"/>
                <a:gd name="T4" fmla="*/ 0 w 182"/>
                <a:gd name="T5" fmla="*/ 0 h 189"/>
                <a:gd name="T6" fmla="*/ 0 w 182"/>
                <a:gd name="T7" fmla="*/ 0 h 189"/>
                <a:gd name="T8" fmla="*/ 0 w 182"/>
                <a:gd name="T9" fmla="*/ 0 h 189"/>
                <a:gd name="T10" fmla="*/ 0 w 182"/>
                <a:gd name="T11" fmla="*/ 0 h 189"/>
                <a:gd name="T12" fmla="*/ 0 w 182"/>
                <a:gd name="T13" fmla="*/ 0 h 189"/>
                <a:gd name="T14" fmla="*/ 0 w 182"/>
                <a:gd name="T15" fmla="*/ 0 h 189"/>
                <a:gd name="T16" fmla="*/ 0 w 182"/>
                <a:gd name="T17" fmla="*/ 0 h 189"/>
                <a:gd name="T18" fmla="*/ 0 w 182"/>
                <a:gd name="T19" fmla="*/ 0 h 189"/>
                <a:gd name="T20" fmla="*/ 0 w 182"/>
                <a:gd name="T21" fmla="*/ 0 h 189"/>
                <a:gd name="T22" fmla="*/ 0 w 182"/>
                <a:gd name="T23" fmla="*/ 0 h 189"/>
                <a:gd name="T24" fmla="*/ 0 w 182"/>
                <a:gd name="T25" fmla="*/ 0 h 189"/>
                <a:gd name="T26" fmla="*/ 0 w 182"/>
                <a:gd name="T27" fmla="*/ 0 h 189"/>
                <a:gd name="T28" fmla="*/ 0 w 182"/>
                <a:gd name="T29" fmla="*/ 0 h 189"/>
                <a:gd name="T30" fmla="*/ 0 w 182"/>
                <a:gd name="T31" fmla="*/ 0 h 189"/>
                <a:gd name="T32" fmla="*/ 0 w 182"/>
                <a:gd name="T33" fmla="*/ 0 h 189"/>
                <a:gd name="T34" fmla="*/ 0 w 182"/>
                <a:gd name="T35" fmla="*/ 0 h 189"/>
                <a:gd name="T36" fmla="*/ 0 w 182"/>
                <a:gd name="T37" fmla="*/ 0 h 189"/>
                <a:gd name="T38" fmla="*/ 0 w 182"/>
                <a:gd name="T39" fmla="*/ 0 h 189"/>
                <a:gd name="T40" fmla="*/ 0 w 182"/>
                <a:gd name="T41" fmla="*/ 0 h 189"/>
                <a:gd name="T42" fmla="*/ 0 w 182"/>
                <a:gd name="T43" fmla="*/ 0 h 189"/>
                <a:gd name="T44" fmla="*/ 0 w 182"/>
                <a:gd name="T45" fmla="*/ 0 h 189"/>
                <a:gd name="T46" fmla="*/ 0 w 182"/>
                <a:gd name="T47" fmla="*/ 0 h 189"/>
                <a:gd name="T48" fmla="*/ 0 w 182"/>
                <a:gd name="T49" fmla="*/ 0 h 189"/>
                <a:gd name="T50" fmla="*/ 0 w 182"/>
                <a:gd name="T51" fmla="*/ 0 h 189"/>
                <a:gd name="T52" fmla="*/ 0 w 182"/>
                <a:gd name="T53" fmla="*/ 0 h 189"/>
                <a:gd name="T54" fmla="*/ 0 w 182"/>
                <a:gd name="T55" fmla="*/ 0 h 189"/>
                <a:gd name="T56" fmla="*/ 0 w 182"/>
                <a:gd name="T57" fmla="*/ 0 h 189"/>
                <a:gd name="T58" fmla="*/ 0 w 182"/>
                <a:gd name="T59" fmla="*/ 0 h 189"/>
                <a:gd name="T60" fmla="*/ 0 w 182"/>
                <a:gd name="T61" fmla="*/ 0 h 189"/>
                <a:gd name="T62" fmla="*/ 0 w 182"/>
                <a:gd name="T63" fmla="*/ 0 h 189"/>
                <a:gd name="T64" fmla="*/ 0 w 182"/>
                <a:gd name="T65" fmla="*/ 0 h 189"/>
                <a:gd name="T66" fmla="*/ 0 w 182"/>
                <a:gd name="T67" fmla="*/ 0 h 189"/>
                <a:gd name="T68" fmla="*/ 0 w 182"/>
                <a:gd name="T69" fmla="*/ 0 h 189"/>
                <a:gd name="T70" fmla="*/ 0 w 182"/>
                <a:gd name="T71" fmla="*/ 0 h 189"/>
                <a:gd name="T72" fmla="*/ 0 w 182"/>
                <a:gd name="T73" fmla="*/ 0 h 189"/>
                <a:gd name="T74" fmla="*/ 0 w 182"/>
                <a:gd name="T75" fmla="*/ 0 h 189"/>
                <a:gd name="T76" fmla="*/ 0 w 182"/>
                <a:gd name="T77" fmla="*/ 0 h 189"/>
                <a:gd name="T78" fmla="*/ 0 w 182"/>
                <a:gd name="T79" fmla="*/ 0 h 189"/>
                <a:gd name="T80" fmla="*/ 0 w 182"/>
                <a:gd name="T81" fmla="*/ 0 h 189"/>
                <a:gd name="T82" fmla="*/ 0 w 182"/>
                <a:gd name="T83" fmla="*/ 0 h 189"/>
                <a:gd name="T84" fmla="*/ 0 w 182"/>
                <a:gd name="T85" fmla="*/ 0 h 189"/>
                <a:gd name="T86" fmla="*/ 0 w 182"/>
                <a:gd name="T87" fmla="*/ 0 h 189"/>
                <a:gd name="T88" fmla="*/ 0 w 182"/>
                <a:gd name="T89" fmla="*/ 0 h 189"/>
                <a:gd name="T90" fmla="*/ 0 w 182"/>
                <a:gd name="T91" fmla="*/ 0 h 189"/>
                <a:gd name="T92" fmla="*/ 0 w 182"/>
                <a:gd name="T93" fmla="*/ 0 h 189"/>
                <a:gd name="T94" fmla="*/ 0 w 182"/>
                <a:gd name="T95" fmla="*/ 0 h 189"/>
                <a:gd name="T96" fmla="*/ 0 w 182"/>
                <a:gd name="T97" fmla="*/ 0 h 1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2"/>
                <a:gd name="T148" fmla="*/ 0 h 189"/>
                <a:gd name="T149" fmla="*/ 182 w 182"/>
                <a:gd name="T150" fmla="*/ 189 h 18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2" h="189">
                  <a:moveTo>
                    <a:pt x="134" y="189"/>
                  </a:moveTo>
                  <a:lnTo>
                    <a:pt x="134" y="82"/>
                  </a:lnTo>
                  <a:lnTo>
                    <a:pt x="132" y="71"/>
                  </a:lnTo>
                  <a:lnTo>
                    <a:pt x="131" y="61"/>
                  </a:lnTo>
                  <a:lnTo>
                    <a:pt x="128" y="53"/>
                  </a:lnTo>
                  <a:lnTo>
                    <a:pt x="123" y="48"/>
                  </a:lnTo>
                  <a:lnTo>
                    <a:pt x="118" y="43"/>
                  </a:lnTo>
                  <a:lnTo>
                    <a:pt x="110" y="40"/>
                  </a:lnTo>
                  <a:lnTo>
                    <a:pt x="101" y="37"/>
                  </a:lnTo>
                  <a:lnTo>
                    <a:pt x="90" y="36"/>
                  </a:lnTo>
                  <a:lnTo>
                    <a:pt x="84" y="36"/>
                  </a:lnTo>
                  <a:lnTo>
                    <a:pt x="79" y="37"/>
                  </a:lnTo>
                  <a:lnTo>
                    <a:pt x="73" y="40"/>
                  </a:lnTo>
                  <a:lnTo>
                    <a:pt x="67" y="42"/>
                  </a:lnTo>
                  <a:lnTo>
                    <a:pt x="62" y="44"/>
                  </a:lnTo>
                  <a:lnTo>
                    <a:pt x="56" y="48"/>
                  </a:lnTo>
                  <a:lnTo>
                    <a:pt x="52" y="51"/>
                  </a:lnTo>
                  <a:lnTo>
                    <a:pt x="48" y="55"/>
                  </a:lnTo>
                  <a:lnTo>
                    <a:pt x="48" y="189"/>
                  </a:lnTo>
                  <a:lnTo>
                    <a:pt x="0" y="189"/>
                  </a:lnTo>
                  <a:lnTo>
                    <a:pt x="0" y="4"/>
                  </a:lnTo>
                  <a:lnTo>
                    <a:pt x="35" y="4"/>
                  </a:lnTo>
                  <a:lnTo>
                    <a:pt x="44" y="21"/>
                  </a:lnTo>
                  <a:lnTo>
                    <a:pt x="49" y="16"/>
                  </a:lnTo>
                  <a:lnTo>
                    <a:pt x="55" y="12"/>
                  </a:lnTo>
                  <a:lnTo>
                    <a:pt x="62" y="8"/>
                  </a:lnTo>
                  <a:lnTo>
                    <a:pt x="69" y="5"/>
                  </a:lnTo>
                  <a:lnTo>
                    <a:pt x="76" y="3"/>
                  </a:lnTo>
                  <a:lnTo>
                    <a:pt x="84" y="2"/>
                  </a:lnTo>
                  <a:lnTo>
                    <a:pt x="93" y="0"/>
                  </a:lnTo>
                  <a:lnTo>
                    <a:pt x="102" y="0"/>
                  </a:lnTo>
                  <a:lnTo>
                    <a:pt x="111" y="0"/>
                  </a:lnTo>
                  <a:lnTo>
                    <a:pt x="120" y="2"/>
                  </a:lnTo>
                  <a:lnTo>
                    <a:pt x="128" y="3"/>
                  </a:lnTo>
                  <a:lnTo>
                    <a:pt x="136" y="5"/>
                  </a:lnTo>
                  <a:lnTo>
                    <a:pt x="143" y="8"/>
                  </a:lnTo>
                  <a:lnTo>
                    <a:pt x="149" y="12"/>
                  </a:lnTo>
                  <a:lnTo>
                    <a:pt x="155" y="15"/>
                  </a:lnTo>
                  <a:lnTo>
                    <a:pt x="161" y="20"/>
                  </a:lnTo>
                  <a:lnTo>
                    <a:pt x="166" y="25"/>
                  </a:lnTo>
                  <a:lnTo>
                    <a:pt x="169" y="31"/>
                  </a:lnTo>
                  <a:lnTo>
                    <a:pt x="174" y="37"/>
                  </a:lnTo>
                  <a:lnTo>
                    <a:pt x="176" y="44"/>
                  </a:lnTo>
                  <a:lnTo>
                    <a:pt x="178" y="51"/>
                  </a:lnTo>
                  <a:lnTo>
                    <a:pt x="181" y="59"/>
                  </a:lnTo>
                  <a:lnTo>
                    <a:pt x="182" y="67"/>
                  </a:lnTo>
                  <a:lnTo>
                    <a:pt x="182" y="76"/>
                  </a:lnTo>
                  <a:lnTo>
                    <a:pt x="182" y="189"/>
                  </a:lnTo>
                  <a:lnTo>
                    <a:pt x="134" y="189"/>
                  </a:lnTo>
                  <a:close/>
                </a:path>
              </a:pathLst>
            </a:custGeom>
            <a:solidFill>
              <a:srgbClr val="666666"/>
            </a:solidFill>
            <a:ln w="9525">
              <a:noFill/>
              <a:round/>
              <a:headEnd/>
              <a:tailEnd/>
            </a:ln>
          </p:spPr>
          <p:txBody>
            <a:bodyPr/>
            <a:lstStyle/>
            <a:p>
              <a:pPr>
                <a:defRPr/>
              </a:pPr>
              <a:endParaRPr lang="de-DE">
                <a:latin typeface="+mj-lt"/>
              </a:endParaRPr>
            </a:p>
          </p:txBody>
        </p:sp>
        <p:sp>
          <p:nvSpPr>
            <p:cNvPr id="2079" name="Freeform 77">
              <a:extLst>
                <a:ext uri="{FF2B5EF4-FFF2-40B4-BE49-F238E27FC236}">
                  <a16:creationId xmlns:a16="http://schemas.microsoft.com/office/drawing/2014/main" id="{5E980834-2AA4-62F6-6092-349E1426170A}"/>
                </a:ext>
              </a:extLst>
            </p:cNvPr>
            <p:cNvSpPr>
              <a:spLocks noChangeAspect="1" noEditPoints="1"/>
            </p:cNvSpPr>
            <p:nvPr/>
          </p:nvSpPr>
          <p:spPr bwMode="auto">
            <a:xfrm>
              <a:off x="3176" y="2485"/>
              <a:ext cx="68" cy="64"/>
            </a:xfrm>
            <a:custGeom>
              <a:avLst/>
              <a:gdLst>
                <a:gd name="T0" fmla="*/ 0 w 203"/>
                <a:gd name="T1" fmla="*/ 0 h 192"/>
                <a:gd name="T2" fmla="*/ 0 w 203"/>
                <a:gd name="T3" fmla="*/ 0 h 192"/>
                <a:gd name="T4" fmla="*/ 0 w 203"/>
                <a:gd name="T5" fmla="*/ 0 h 192"/>
                <a:gd name="T6" fmla="*/ 0 w 203"/>
                <a:gd name="T7" fmla="*/ 0 h 192"/>
                <a:gd name="T8" fmla="*/ 0 w 203"/>
                <a:gd name="T9" fmla="*/ 0 h 192"/>
                <a:gd name="T10" fmla="*/ 0 w 203"/>
                <a:gd name="T11" fmla="*/ 0 h 192"/>
                <a:gd name="T12" fmla="*/ 0 w 203"/>
                <a:gd name="T13" fmla="*/ 0 h 192"/>
                <a:gd name="T14" fmla="*/ 0 w 203"/>
                <a:gd name="T15" fmla="*/ 0 h 192"/>
                <a:gd name="T16" fmla="*/ 0 w 203"/>
                <a:gd name="T17" fmla="*/ 0 h 192"/>
                <a:gd name="T18" fmla="*/ 0 w 203"/>
                <a:gd name="T19" fmla="*/ 0 h 192"/>
                <a:gd name="T20" fmla="*/ 0 w 203"/>
                <a:gd name="T21" fmla="*/ 0 h 192"/>
                <a:gd name="T22" fmla="*/ 0 w 203"/>
                <a:gd name="T23" fmla="*/ 0 h 192"/>
                <a:gd name="T24" fmla="*/ 0 w 203"/>
                <a:gd name="T25" fmla="*/ 0 h 192"/>
                <a:gd name="T26" fmla="*/ 0 w 203"/>
                <a:gd name="T27" fmla="*/ 0 h 192"/>
                <a:gd name="T28" fmla="*/ 0 w 203"/>
                <a:gd name="T29" fmla="*/ 0 h 192"/>
                <a:gd name="T30" fmla="*/ 0 w 203"/>
                <a:gd name="T31" fmla="*/ 0 h 192"/>
                <a:gd name="T32" fmla="*/ 0 w 203"/>
                <a:gd name="T33" fmla="*/ 0 h 192"/>
                <a:gd name="T34" fmla="*/ 0 w 203"/>
                <a:gd name="T35" fmla="*/ 0 h 192"/>
                <a:gd name="T36" fmla="*/ 0 w 203"/>
                <a:gd name="T37" fmla="*/ 0 h 192"/>
                <a:gd name="T38" fmla="*/ 0 w 203"/>
                <a:gd name="T39" fmla="*/ 0 h 192"/>
                <a:gd name="T40" fmla="*/ 0 w 203"/>
                <a:gd name="T41" fmla="*/ 0 h 192"/>
                <a:gd name="T42" fmla="*/ 0 w 203"/>
                <a:gd name="T43" fmla="*/ 0 h 192"/>
                <a:gd name="T44" fmla="*/ 0 w 203"/>
                <a:gd name="T45" fmla="*/ 0 h 192"/>
                <a:gd name="T46" fmla="*/ 0 w 203"/>
                <a:gd name="T47" fmla="*/ 0 h 192"/>
                <a:gd name="T48" fmla="*/ 0 w 203"/>
                <a:gd name="T49" fmla="*/ 0 h 192"/>
                <a:gd name="T50" fmla="*/ 0 w 203"/>
                <a:gd name="T51" fmla="*/ 0 h 192"/>
                <a:gd name="T52" fmla="*/ 0 w 203"/>
                <a:gd name="T53" fmla="*/ 0 h 192"/>
                <a:gd name="T54" fmla="*/ 0 w 203"/>
                <a:gd name="T55" fmla="*/ 0 h 192"/>
                <a:gd name="T56" fmla="*/ 0 w 203"/>
                <a:gd name="T57" fmla="*/ 0 h 192"/>
                <a:gd name="T58" fmla="*/ 0 w 203"/>
                <a:gd name="T59" fmla="*/ 0 h 192"/>
                <a:gd name="T60" fmla="*/ 0 w 203"/>
                <a:gd name="T61" fmla="*/ 0 h 192"/>
                <a:gd name="T62" fmla="*/ 0 w 203"/>
                <a:gd name="T63" fmla="*/ 0 h 192"/>
                <a:gd name="T64" fmla="*/ 0 w 203"/>
                <a:gd name="T65" fmla="*/ 0 h 192"/>
                <a:gd name="T66" fmla="*/ 0 w 203"/>
                <a:gd name="T67" fmla="*/ 0 h 192"/>
                <a:gd name="T68" fmla="*/ 0 w 203"/>
                <a:gd name="T69" fmla="*/ 0 h 192"/>
                <a:gd name="T70" fmla="*/ 0 w 203"/>
                <a:gd name="T71" fmla="*/ 0 h 192"/>
                <a:gd name="T72" fmla="*/ 0 w 203"/>
                <a:gd name="T73" fmla="*/ 0 h 192"/>
                <a:gd name="T74" fmla="*/ 0 w 203"/>
                <a:gd name="T75" fmla="*/ 0 h 192"/>
                <a:gd name="T76" fmla="*/ 0 w 203"/>
                <a:gd name="T77" fmla="*/ 0 h 192"/>
                <a:gd name="T78" fmla="*/ 0 w 203"/>
                <a:gd name="T79" fmla="*/ 0 h 192"/>
                <a:gd name="T80" fmla="*/ 0 w 203"/>
                <a:gd name="T81" fmla="*/ 0 h 192"/>
                <a:gd name="T82" fmla="*/ 0 w 203"/>
                <a:gd name="T83" fmla="*/ 0 h 192"/>
                <a:gd name="T84" fmla="*/ 0 w 203"/>
                <a:gd name="T85" fmla="*/ 0 h 192"/>
                <a:gd name="T86" fmla="*/ 0 w 203"/>
                <a:gd name="T87" fmla="*/ 0 h 192"/>
                <a:gd name="T88" fmla="*/ 0 w 203"/>
                <a:gd name="T89" fmla="*/ 0 h 192"/>
                <a:gd name="T90" fmla="*/ 0 w 203"/>
                <a:gd name="T91" fmla="*/ 0 h 1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3"/>
                <a:gd name="T139" fmla="*/ 0 h 192"/>
                <a:gd name="T140" fmla="*/ 203 w 203"/>
                <a:gd name="T141" fmla="*/ 192 h 19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3" h="192">
                  <a:moveTo>
                    <a:pt x="199" y="109"/>
                  </a:moveTo>
                  <a:lnTo>
                    <a:pt x="51" y="109"/>
                  </a:lnTo>
                  <a:lnTo>
                    <a:pt x="52" y="121"/>
                  </a:lnTo>
                  <a:lnTo>
                    <a:pt x="55" y="129"/>
                  </a:lnTo>
                  <a:lnTo>
                    <a:pt x="61" y="137"/>
                  </a:lnTo>
                  <a:lnTo>
                    <a:pt x="67" y="144"/>
                  </a:lnTo>
                  <a:lnTo>
                    <a:pt x="76" y="150"/>
                  </a:lnTo>
                  <a:lnTo>
                    <a:pt x="85" y="153"/>
                  </a:lnTo>
                  <a:lnTo>
                    <a:pt x="97" y="155"/>
                  </a:lnTo>
                  <a:lnTo>
                    <a:pt x="110" y="156"/>
                  </a:lnTo>
                  <a:lnTo>
                    <a:pt x="126" y="155"/>
                  </a:lnTo>
                  <a:lnTo>
                    <a:pt x="139" y="153"/>
                  </a:lnTo>
                  <a:lnTo>
                    <a:pt x="145" y="151"/>
                  </a:lnTo>
                  <a:lnTo>
                    <a:pt x="150" y="147"/>
                  </a:lnTo>
                  <a:lnTo>
                    <a:pt x="155" y="145"/>
                  </a:lnTo>
                  <a:lnTo>
                    <a:pt x="161" y="141"/>
                  </a:lnTo>
                  <a:lnTo>
                    <a:pt x="178" y="174"/>
                  </a:lnTo>
                  <a:lnTo>
                    <a:pt x="172" y="179"/>
                  </a:lnTo>
                  <a:lnTo>
                    <a:pt x="165" y="182"/>
                  </a:lnTo>
                  <a:lnTo>
                    <a:pt x="156" y="186"/>
                  </a:lnTo>
                  <a:lnTo>
                    <a:pt x="147" y="188"/>
                  </a:lnTo>
                  <a:lnTo>
                    <a:pt x="137" y="190"/>
                  </a:lnTo>
                  <a:lnTo>
                    <a:pt x="126" y="191"/>
                  </a:lnTo>
                  <a:lnTo>
                    <a:pt x="115" y="192"/>
                  </a:lnTo>
                  <a:lnTo>
                    <a:pt x="102" y="192"/>
                  </a:lnTo>
                  <a:lnTo>
                    <a:pt x="91" y="192"/>
                  </a:lnTo>
                  <a:lnTo>
                    <a:pt x="80" y="191"/>
                  </a:lnTo>
                  <a:lnTo>
                    <a:pt x="70" y="189"/>
                  </a:lnTo>
                  <a:lnTo>
                    <a:pt x="60" y="187"/>
                  </a:lnTo>
                  <a:lnTo>
                    <a:pt x="51" y="183"/>
                  </a:lnTo>
                  <a:lnTo>
                    <a:pt x="43" y="179"/>
                  </a:lnTo>
                  <a:lnTo>
                    <a:pt x="35" y="173"/>
                  </a:lnTo>
                  <a:lnTo>
                    <a:pt x="27" y="168"/>
                  </a:lnTo>
                  <a:lnTo>
                    <a:pt x="21" y="161"/>
                  </a:lnTo>
                  <a:lnTo>
                    <a:pt x="16" y="154"/>
                  </a:lnTo>
                  <a:lnTo>
                    <a:pt x="10" y="146"/>
                  </a:lnTo>
                  <a:lnTo>
                    <a:pt x="7" y="138"/>
                  </a:lnTo>
                  <a:lnTo>
                    <a:pt x="3" y="129"/>
                  </a:lnTo>
                  <a:lnTo>
                    <a:pt x="1" y="119"/>
                  </a:lnTo>
                  <a:lnTo>
                    <a:pt x="0" y="109"/>
                  </a:lnTo>
                  <a:lnTo>
                    <a:pt x="0" y="98"/>
                  </a:lnTo>
                  <a:lnTo>
                    <a:pt x="0" y="88"/>
                  </a:lnTo>
                  <a:lnTo>
                    <a:pt x="1" y="78"/>
                  </a:lnTo>
                  <a:lnTo>
                    <a:pt x="3" y="68"/>
                  </a:lnTo>
                  <a:lnTo>
                    <a:pt x="7" y="59"/>
                  </a:lnTo>
                  <a:lnTo>
                    <a:pt x="11" y="50"/>
                  </a:lnTo>
                  <a:lnTo>
                    <a:pt x="17" y="42"/>
                  </a:lnTo>
                  <a:lnTo>
                    <a:pt x="23" y="34"/>
                  </a:lnTo>
                  <a:lnTo>
                    <a:pt x="30" y="27"/>
                  </a:lnTo>
                  <a:lnTo>
                    <a:pt x="38" y="21"/>
                  </a:lnTo>
                  <a:lnTo>
                    <a:pt x="46" y="15"/>
                  </a:lnTo>
                  <a:lnTo>
                    <a:pt x="55" y="11"/>
                  </a:lnTo>
                  <a:lnTo>
                    <a:pt x="63" y="7"/>
                  </a:lnTo>
                  <a:lnTo>
                    <a:pt x="73" y="4"/>
                  </a:lnTo>
                  <a:lnTo>
                    <a:pt x="82" y="2"/>
                  </a:lnTo>
                  <a:lnTo>
                    <a:pt x="92" y="0"/>
                  </a:lnTo>
                  <a:lnTo>
                    <a:pt x="103" y="0"/>
                  </a:lnTo>
                  <a:lnTo>
                    <a:pt x="113" y="0"/>
                  </a:lnTo>
                  <a:lnTo>
                    <a:pt x="125" y="2"/>
                  </a:lnTo>
                  <a:lnTo>
                    <a:pt x="135" y="4"/>
                  </a:lnTo>
                  <a:lnTo>
                    <a:pt x="144" y="6"/>
                  </a:lnTo>
                  <a:lnTo>
                    <a:pt x="153" y="9"/>
                  </a:lnTo>
                  <a:lnTo>
                    <a:pt x="161" y="14"/>
                  </a:lnTo>
                  <a:lnTo>
                    <a:pt x="168" y="18"/>
                  </a:lnTo>
                  <a:lnTo>
                    <a:pt x="175" y="24"/>
                  </a:lnTo>
                  <a:lnTo>
                    <a:pt x="182" y="31"/>
                  </a:lnTo>
                  <a:lnTo>
                    <a:pt x="187" y="37"/>
                  </a:lnTo>
                  <a:lnTo>
                    <a:pt x="192" y="44"/>
                  </a:lnTo>
                  <a:lnTo>
                    <a:pt x="195" y="52"/>
                  </a:lnTo>
                  <a:lnTo>
                    <a:pt x="199" y="60"/>
                  </a:lnTo>
                  <a:lnTo>
                    <a:pt x="201" y="68"/>
                  </a:lnTo>
                  <a:lnTo>
                    <a:pt x="202" y="77"/>
                  </a:lnTo>
                  <a:lnTo>
                    <a:pt x="203" y="86"/>
                  </a:lnTo>
                  <a:lnTo>
                    <a:pt x="202" y="96"/>
                  </a:lnTo>
                  <a:lnTo>
                    <a:pt x="199" y="109"/>
                  </a:lnTo>
                  <a:close/>
                  <a:moveTo>
                    <a:pt x="52" y="77"/>
                  </a:moveTo>
                  <a:lnTo>
                    <a:pt x="154" y="77"/>
                  </a:lnTo>
                  <a:lnTo>
                    <a:pt x="153" y="68"/>
                  </a:lnTo>
                  <a:lnTo>
                    <a:pt x="149" y="60"/>
                  </a:lnTo>
                  <a:lnTo>
                    <a:pt x="145" y="52"/>
                  </a:lnTo>
                  <a:lnTo>
                    <a:pt x="139" y="46"/>
                  </a:lnTo>
                  <a:lnTo>
                    <a:pt x="132" y="42"/>
                  </a:lnTo>
                  <a:lnTo>
                    <a:pt x="124" y="39"/>
                  </a:lnTo>
                  <a:lnTo>
                    <a:pt x="115" y="37"/>
                  </a:lnTo>
                  <a:lnTo>
                    <a:pt x="103" y="36"/>
                  </a:lnTo>
                  <a:lnTo>
                    <a:pt x="94" y="37"/>
                  </a:lnTo>
                  <a:lnTo>
                    <a:pt x="85" y="39"/>
                  </a:lnTo>
                  <a:lnTo>
                    <a:pt x="78" y="42"/>
                  </a:lnTo>
                  <a:lnTo>
                    <a:pt x="70" y="46"/>
                  </a:lnTo>
                  <a:lnTo>
                    <a:pt x="64" y="52"/>
                  </a:lnTo>
                  <a:lnTo>
                    <a:pt x="60" y="60"/>
                  </a:lnTo>
                  <a:lnTo>
                    <a:pt x="55" y="68"/>
                  </a:lnTo>
                  <a:lnTo>
                    <a:pt x="52" y="77"/>
                  </a:lnTo>
                  <a:close/>
                </a:path>
              </a:pathLst>
            </a:custGeom>
            <a:solidFill>
              <a:srgbClr val="666666"/>
            </a:solidFill>
            <a:ln w="9525">
              <a:noFill/>
              <a:round/>
              <a:headEnd/>
              <a:tailEnd/>
            </a:ln>
          </p:spPr>
          <p:txBody>
            <a:bodyPr/>
            <a:lstStyle/>
            <a:p>
              <a:pPr>
                <a:defRPr/>
              </a:pPr>
              <a:endParaRPr lang="de-DE">
                <a:latin typeface="+mj-lt"/>
              </a:endParaRPr>
            </a:p>
          </p:txBody>
        </p:sp>
        <p:sp>
          <p:nvSpPr>
            <p:cNvPr id="2080" name="Freeform 78">
              <a:extLst>
                <a:ext uri="{FF2B5EF4-FFF2-40B4-BE49-F238E27FC236}">
                  <a16:creationId xmlns:a16="http://schemas.microsoft.com/office/drawing/2014/main" id="{CC410C07-FCF7-F2DF-BA7E-D4BFF7B5C42E}"/>
                </a:ext>
              </a:extLst>
            </p:cNvPr>
            <p:cNvSpPr>
              <a:spLocks noChangeAspect="1"/>
            </p:cNvSpPr>
            <p:nvPr/>
          </p:nvSpPr>
          <p:spPr bwMode="auto">
            <a:xfrm>
              <a:off x="3257" y="2485"/>
              <a:ext cx="47" cy="63"/>
            </a:xfrm>
            <a:custGeom>
              <a:avLst/>
              <a:gdLst>
                <a:gd name="T0" fmla="*/ 0 w 141"/>
                <a:gd name="T1" fmla="*/ 0 h 189"/>
                <a:gd name="T2" fmla="*/ 0 w 141"/>
                <a:gd name="T3" fmla="*/ 0 h 189"/>
                <a:gd name="T4" fmla="*/ 0 w 141"/>
                <a:gd name="T5" fmla="*/ 0 h 189"/>
                <a:gd name="T6" fmla="*/ 0 w 141"/>
                <a:gd name="T7" fmla="*/ 0 h 189"/>
                <a:gd name="T8" fmla="*/ 0 w 141"/>
                <a:gd name="T9" fmla="*/ 0 h 189"/>
                <a:gd name="T10" fmla="*/ 0 w 141"/>
                <a:gd name="T11" fmla="*/ 0 h 189"/>
                <a:gd name="T12" fmla="*/ 0 w 141"/>
                <a:gd name="T13" fmla="*/ 0 h 189"/>
                <a:gd name="T14" fmla="*/ 0 w 141"/>
                <a:gd name="T15" fmla="*/ 0 h 189"/>
                <a:gd name="T16" fmla="*/ 0 w 141"/>
                <a:gd name="T17" fmla="*/ 0 h 189"/>
                <a:gd name="T18" fmla="*/ 0 w 141"/>
                <a:gd name="T19" fmla="*/ 0 h 189"/>
                <a:gd name="T20" fmla="*/ 0 w 141"/>
                <a:gd name="T21" fmla="*/ 0 h 189"/>
                <a:gd name="T22" fmla="*/ 0 w 141"/>
                <a:gd name="T23" fmla="*/ 0 h 189"/>
                <a:gd name="T24" fmla="*/ 0 w 141"/>
                <a:gd name="T25" fmla="*/ 0 h 189"/>
                <a:gd name="T26" fmla="*/ 0 w 141"/>
                <a:gd name="T27" fmla="*/ 0 h 189"/>
                <a:gd name="T28" fmla="*/ 0 w 141"/>
                <a:gd name="T29" fmla="*/ 0 h 189"/>
                <a:gd name="T30" fmla="*/ 0 w 141"/>
                <a:gd name="T31" fmla="*/ 0 h 189"/>
                <a:gd name="T32" fmla="*/ 0 w 141"/>
                <a:gd name="T33" fmla="*/ 0 h 189"/>
                <a:gd name="T34" fmla="*/ 0 w 141"/>
                <a:gd name="T35" fmla="*/ 0 h 189"/>
                <a:gd name="T36" fmla="*/ 0 w 141"/>
                <a:gd name="T37" fmla="*/ 0 h 189"/>
                <a:gd name="T38" fmla="*/ 0 w 141"/>
                <a:gd name="T39" fmla="*/ 0 h 189"/>
                <a:gd name="T40" fmla="*/ 0 w 141"/>
                <a:gd name="T41" fmla="*/ 0 h 189"/>
                <a:gd name="T42" fmla="*/ 0 w 141"/>
                <a:gd name="T43" fmla="*/ 0 h 189"/>
                <a:gd name="T44" fmla="*/ 0 w 141"/>
                <a:gd name="T45" fmla="*/ 0 h 189"/>
                <a:gd name="T46" fmla="*/ 0 w 141"/>
                <a:gd name="T47" fmla="*/ 0 h 189"/>
                <a:gd name="T48" fmla="*/ 0 w 141"/>
                <a:gd name="T49" fmla="*/ 0 h 189"/>
                <a:gd name="T50" fmla="*/ 0 w 141"/>
                <a:gd name="T51" fmla="*/ 0 h 189"/>
                <a:gd name="T52" fmla="*/ 0 w 141"/>
                <a:gd name="T53" fmla="*/ 0 h 189"/>
                <a:gd name="T54" fmla="*/ 0 w 141"/>
                <a:gd name="T55" fmla="*/ 0 h 189"/>
                <a:gd name="T56" fmla="*/ 0 w 141"/>
                <a:gd name="T57" fmla="*/ 0 h 189"/>
                <a:gd name="T58" fmla="*/ 0 w 141"/>
                <a:gd name="T59" fmla="*/ 0 h 189"/>
                <a:gd name="T60" fmla="*/ 0 w 141"/>
                <a:gd name="T61" fmla="*/ 0 h 1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41"/>
                <a:gd name="T94" fmla="*/ 0 h 189"/>
                <a:gd name="T95" fmla="*/ 141 w 141"/>
                <a:gd name="T96" fmla="*/ 189 h 18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41" h="189">
                  <a:moveTo>
                    <a:pt x="120" y="44"/>
                  </a:moveTo>
                  <a:lnTo>
                    <a:pt x="114" y="41"/>
                  </a:lnTo>
                  <a:lnTo>
                    <a:pt x="107" y="39"/>
                  </a:lnTo>
                  <a:lnTo>
                    <a:pt x="99" y="37"/>
                  </a:lnTo>
                  <a:lnTo>
                    <a:pt x="92" y="36"/>
                  </a:lnTo>
                  <a:lnTo>
                    <a:pt x="83" y="37"/>
                  </a:lnTo>
                  <a:lnTo>
                    <a:pt x="75" y="40"/>
                  </a:lnTo>
                  <a:lnTo>
                    <a:pt x="69" y="44"/>
                  </a:lnTo>
                  <a:lnTo>
                    <a:pt x="62" y="50"/>
                  </a:lnTo>
                  <a:lnTo>
                    <a:pt x="56" y="58"/>
                  </a:lnTo>
                  <a:lnTo>
                    <a:pt x="52" y="66"/>
                  </a:lnTo>
                  <a:lnTo>
                    <a:pt x="50" y="75"/>
                  </a:lnTo>
                  <a:lnTo>
                    <a:pt x="49" y="83"/>
                  </a:lnTo>
                  <a:lnTo>
                    <a:pt x="49" y="189"/>
                  </a:lnTo>
                  <a:lnTo>
                    <a:pt x="0" y="189"/>
                  </a:lnTo>
                  <a:lnTo>
                    <a:pt x="0" y="4"/>
                  </a:lnTo>
                  <a:lnTo>
                    <a:pt x="49" y="4"/>
                  </a:lnTo>
                  <a:lnTo>
                    <a:pt x="49" y="21"/>
                  </a:lnTo>
                  <a:lnTo>
                    <a:pt x="54" y="16"/>
                  </a:lnTo>
                  <a:lnTo>
                    <a:pt x="60" y="12"/>
                  </a:lnTo>
                  <a:lnTo>
                    <a:pt x="66" y="8"/>
                  </a:lnTo>
                  <a:lnTo>
                    <a:pt x="72" y="5"/>
                  </a:lnTo>
                  <a:lnTo>
                    <a:pt x="80" y="3"/>
                  </a:lnTo>
                  <a:lnTo>
                    <a:pt x="87" y="2"/>
                  </a:lnTo>
                  <a:lnTo>
                    <a:pt x="95" y="0"/>
                  </a:lnTo>
                  <a:lnTo>
                    <a:pt x="102" y="0"/>
                  </a:lnTo>
                  <a:lnTo>
                    <a:pt x="115" y="0"/>
                  </a:lnTo>
                  <a:lnTo>
                    <a:pt x="125" y="2"/>
                  </a:lnTo>
                  <a:lnTo>
                    <a:pt x="134" y="4"/>
                  </a:lnTo>
                  <a:lnTo>
                    <a:pt x="141" y="7"/>
                  </a:lnTo>
                  <a:lnTo>
                    <a:pt x="120" y="44"/>
                  </a:lnTo>
                  <a:close/>
                </a:path>
              </a:pathLst>
            </a:custGeom>
            <a:solidFill>
              <a:srgbClr val="666666"/>
            </a:solidFill>
            <a:ln w="9525">
              <a:noFill/>
              <a:round/>
              <a:headEnd/>
              <a:tailEnd/>
            </a:ln>
          </p:spPr>
          <p:txBody>
            <a:bodyPr/>
            <a:lstStyle/>
            <a:p>
              <a:pPr>
                <a:defRPr/>
              </a:pPr>
              <a:endParaRPr lang="de-DE">
                <a:latin typeface="+mj-lt"/>
              </a:endParaRPr>
            </a:p>
          </p:txBody>
        </p:sp>
        <p:sp>
          <p:nvSpPr>
            <p:cNvPr id="2081" name="Freeform 79">
              <a:extLst>
                <a:ext uri="{FF2B5EF4-FFF2-40B4-BE49-F238E27FC236}">
                  <a16:creationId xmlns:a16="http://schemas.microsoft.com/office/drawing/2014/main" id="{7532CC31-4C79-DEEA-9632-745A9229ADF2}"/>
                </a:ext>
              </a:extLst>
            </p:cNvPr>
            <p:cNvSpPr>
              <a:spLocks noChangeAspect="1" noEditPoints="1"/>
            </p:cNvSpPr>
            <p:nvPr/>
          </p:nvSpPr>
          <p:spPr bwMode="auto">
            <a:xfrm>
              <a:off x="3308" y="2481"/>
              <a:ext cx="61" cy="91"/>
            </a:xfrm>
            <a:custGeom>
              <a:avLst/>
              <a:gdLst>
                <a:gd name="T0" fmla="*/ 0 w 184"/>
                <a:gd name="T1" fmla="*/ 0 h 273"/>
                <a:gd name="T2" fmla="*/ 0 w 184"/>
                <a:gd name="T3" fmla="*/ 0 h 273"/>
                <a:gd name="T4" fmla="*/ 0 w 184"/>
                <a:gd name="T5" fmla="*/ 0 h 273"/>
                <a:gd name="T6" fmla="*/ 0 w 184"/>
                <a:gd name="T7" fmla="*/ 0 h 273"/>
                <a:gd name="T8" fmla="*/ 0 w 184"/>
                <a:gd name="T9" fmla="*/ 0 h 273"/>
                <a:gd name="T10" fmla="*/ 0 w 184"/>
                <a:gd name="T11" fmla="*/ 0 h 273"/>
                <a:gd name="T12" fmla="*/ 0 w 184"/>
                <a:gd name="T13" fmla="*/ 0 h 273"/>
                <a:gd name="T14" fmla="*/ 0 w 184"/>
                <a:gd name="T15" fmla="*/ 0 h 273"/>
                <a:gd name="T16" fmla="*/ 0 w 184"/>
                <a:gd name="T17" fmla="*/ 0 h 273"/>
                <a:gd name="T18" fmla="*/ 0 w 184"/>
                <a:gd name="T19" fmla="*/ 0 h 273"/>
                <a:gd name="T20" fmla="*/ 0 w 184"/>
                <a:gd name="T21" fmla="*/ 0 h 273"/>
                <a:gd name="T22" fmla="*/ 0 w 184"/>
                <a:gd name="T23" fmla="*/ 0 h 273"/>
                <a:gd name="T24" fmla="*/ 0 w 184"/>
                <a:gd name="T25" fmla="*/ 0 h 273"/>
                <a:gd name="T26" fmla="*/ 0 w 184"/>
                <a:gd name="T27" fmla="*/ 0 h 273"/>
                <a:gd name="T28" fmla="*/ 0 w 184"/>
                <a:gd name="T29" fmla="*/ 0 h 273"/>
                <a:gd name="T30" fmla="*/ 0 w 184"/>
                <a:gd name="T31" fmla="*/ 0 h 273"/>
                <a:gd name="T32" fmla="*/ 0 w 184"/>
                <a:gd name="T33" fmla="*/ 0 h 273"/>
                <a:gd name="T34" fmla="*/ 0 w 184"/>
                <a:gd name="T35" fmla="*/ 0 h 273"/>
                <a:gd name="T36" fmla="*/ 0 w 184"/>
                <a:gd name="T37" fmla="*/ 0 h 273"/>
                <a:gd name="T38" fmla="*/ 0 w 184"/>
                <a:gd name="T39" fmla="*/ 0 h 273"/>
                <a:gd name="T40" fmla="*/ 0 w 184"/>
                <a:gd name="T41" fmla="*/ 0 h 273"/>
                <a:gd name="T42" fmla="*/ 0 w 184"/>
                <a:gd name="T43" fmla="*/ 0 h 273"/>
                <a:gd name="T44" fmla="*/ 0 w 184"/>
                <a:gd name="T45" fmla="*/ 0 h 273"/>
                <a:gd name="T46" fmla="*/ 0 w 184"/>
                <a:gd name="T47" fmla="*/ 0 h 273"/>
                <a:gd name="T48" fmla="*/ 0 w 184"/>
                <a:gd name="T49" fmla="*/ 0 h 273"/>
                <a:gd name="T50" fmla="*/ 0 w 184"/>
                <a:gd name="T51" fmla="*/ 0 h 273"/>
                <a:gd name="T52" fmla="*/ 0 w 184"/>
                <a:gd name="T53" fmla="*/ 0 h 273"/>
                <a:gd name="T54" fmla="*/ 0 w 184"/>
                <a:gd name="T55" fmla="*/ 0 h 273"/>
                <a:gd name="T56" fmla="*/ 0 w 184"/>
                <a:gd name="T57" fmla="*/ 0 h 273"/>
                <a:gd name="T58" fmla="*/ 0 w 184"/>
                <a:gd name="T59" fmla="*/ 0 h 273"/>
                <a:gd name="T60" fmla="*/ 0 w 184"/>
                <a:gd name="T61" fmla="*/ 0 h 273"/>
                <a:gd name="T62" fmla="*/ 0 w 184"/>
                <a:gd name="T63" fmla="*/ 0 h 273"/>
                <a:gd name="T64" fmla="*/ 0 w 184"/>
                <a:gd name="T65" fmla="*/ 0 h 273"/>
                <a:gd name="T66" fmla="*/ 0 w 184"/>
                <a:gd name="T67" fmla="*/ 0 h 273"/>
                <a:gd name="T68" fmla="*/ 0 w 184"/>
                <a:gd name="T69" fmla="*/ 0 h 273"/>
                <a:gd name="T70" fmla="*/ 0 w 184"/>
                <a:gd name="T71" fmla="*/ 0 h 273"/>
                <a:gd name="T72" fmla="*/ 0 w 184"/>
                <a:gd name="T73" fmla="*/ 0 h 273"/>
                <a:gd name="T74" fmla="*/ 0 w 184"/>
                <a:gd name="T75" fmla="*/ 0 h 273"/>
                <a:gd name="T76" fmla="*/ 0 w 184"/>
                <a:gd name="T77" fmla="*/ 0 h 273"/>
                <a:gd name="T78" fmla="*/ 0 w 184"/>
                <a:gd name="T79" fmla="*/ 0 h 273"/>
                <a:gd name="T80" fmla="*/ 0 w 184"/>
                <a:gd name="T81" fmla="*/ 0 h 273"/>
                <a:gd name="T82" fmla="*/ 0 w 184"/>
                <a:gd name="T83" fmla="*/ 0 h 273"/>
                <a:gd name="T84" fmla="*/ 0 w 184"/>
                <a:gd name="T85" fmla="*/ 0 h 273"/>
                <a:gd name="T86" fmla="*/ 0 w 184"/>
                <a:gd name="T87" fmla="*/ 0 h 273"/>
                <a:gd name="T88" fmla="*/ 0 w 184"/>
                <a:gd name="T89" fmla="*/ 0 h 273"/>
                <a:gd name="T90" fmla="*/ 0 w 184"/>
                <a:gd name="T91" fmla="*/ 0 h 273"/>
                <a:gd name="T92" fmla="*/ 0 w 184"/>
                <a:gd name="T93" fmla="*/ 0 h 273"/>
                <a:gd name="T94" fmla="*/ 0 w 184"/>
                <a:gd name="T95" fmla="*/ 0 h 273"/>
                <a:gd name="T96" fmla="*/ 0 w 184"/>
                <a:gd name="T97" fmla="*/ 0 h 273"/>
                <a:gd name="T98" fmla="*/ 0 w 184"/>
                <a:gd name="T99" fmla="*/ 0 h 273"/>
                <a:gd name="T100" fmla="*/ 0 w 184"/>
                <a:gd name="T101" fmla="*/ 0 h 273"/>
                <a:gd name="T102" fmla="*/ 0 w 184"/>
                <a:gd name="T103" fmla="*/ 0 h 273"/>
                <a:gd name="T104" fmla="*/ 0 w 184"/>
                <a:gd name="T105" fmla="*/ 0 h 273"/>
                <a:gd name="T106" fmla="*/ 0 w 184"/>
                <a:gd name="T107" fmla="*/ 0 h 273"/>
                <a:gd name="T108" fmla="*/ 0 w 184"/>
                <a:gd name="T109" fmla="*/ 0 h 273"/>
                <a:gd name="T110" fmla="*/ 0 w 184"/>
                <a:gd name="T111" fmla="*/ 0 h 273"/>
                <a:gd name="T112" fmla="*/ 0 w 184"/>
                <a:gd name="T113" fmla="*/ 0 h 273"/>
                <a:gd name="T114" fmla="*/ 0 w 184"/>
                <a:gd name="T115" fmla="*/ 0 h 273"/>
                <a:gd name="T116" fmla="*/ 0 w 184"/>
                <a:gd name="T117" fmla="*/ 0 h 273"/>
                <a:gd name="T118" fmla="*/ 0 w 184"/>
                <a:gd name="T119" fmla="*/ 0 h 273"/>
                <a:gd name="T120" fmla="*/ 0 w 184"/>
                <a:gd name="T121" fmla="*/ 0 h 2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4"/>
                <a:gd name="T184" fmla="*/ 0 h 273"/>
                <a:gd name="T185" fmla="*/ 184 w 184"/>
                <a:gd name="T186" fmla="*/ 273 h 27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4" h="273">
                  <a:moveTo>
                    <a:pt x="1" y="248"/>
                  </a:moveTo>
                  <a:lnTo>
                    <a:pt x="32" y="215"/>
                  </a:lnTo>
                  <a:lnTo>
                    <a:pt x="38" y="219"/>
                  </a:lnTo>
                  <a:lnTo>
                    <a:pt x="45" y="224"/>
                  </a:lnTo>
                  <a:lnTo>
                    <a:pt x="51" y="227"/>
                  </a:lnTo>
                  <a:lnTo>
                    <a:pt x="59" y="230"/>
                  </a:lnTo>
                  <a:lnTo>
                    <a:pt x="66" y="233"/>
                  </a:lnTo>
                  <a:lnTo>
                    <a:pt x="74" y="234"/>
                  </a:lnTo>
                  <a:lnTo>
                    <a:pt x="81" y="235"/>
                  </a:lnTo>
                  <a:lnTo>
                    <a:pt x="89" y="235"/>
                  </a:lnTo>
                  <a:lnTo>
                    <a:pt x="99" y="235"/>
                  </a:lnTo>
                  <a:lnTo>
                    <a:pt x="108" y="234"/>
                  </a:lnTo>
                  <a:lnTo>
                    <a:pt x="115" y="231"/>
                  </a:lnTo>
                  <a:lnTo>
                    <a:pt x="123" y="229"/>
                  </a:lnTo>
                  <a:lnTo>
                    <a:pt x="129" y="227"/>
                  </a:lnTo>
                  <a:lnTo>
                    <a:pt x="133" y="222"/>
                  </a:lnTo>
                  <a:lnTo>
                    <a:pt x="136" y="219"/>
                  </a:lnTo>
                  <a:lnTo>
                    <a:pt x="137" y="215"/>
                  </a:lnTo>
                  <a:lnTo>
                    <a:pt x="137" y="210"/>
                  </a:lnTo>
                  <a:lnTo>
                    <a:pt x="135" y="207"/>
                  </a:lnTo>
                  <a:lnTo>
                    <a:pt x="132" y="204"/>
                  </a:lnTo>
                  <a:lnTo>
                    <a:pt x="129" y="202"/>
                  </a:lnTo>
                  <a:lnTo>
                    <a:pt x="124" y="200"/>
                  </a:lnTo>
                  <a:lnTo>
                    <a:pt x="120" y="199"/>
                  </a:lnTo>
                  <a:lnTo>
                    <a:pt x="113" y="198"/>
                  </a:lnTo>
                  <a:lnTo>
                    <a:pt x="106" y="198"/>
                  </a:lnTo>
                  <a:lnTo>
                    <a:pt x="96" y="198"/>
                  </a:lnTo>
                  <a:lnTo>
                    <a:pt x="83" y="199"/>
                  </a:lnTo>
                  <a:lnTo>
                    <a:pt x="68" y="201"/>
                  </a:lnTo>
                  <a:lnTo>
                    <a:pt x="58" y="201"/>
                  </a:lnTo>
                  <a:lnTo>
                    <a:pt x="47" y="201"/>
                  </a:lnTo>
                  <a:lnTo>
                    <a:pt x="37" y="199"/>
                  </a:lnTo>
                  <a:lnTo>
                    <a:pt x="28" y="197"/>
                  </a:lnTo>
                  <a:lnTo>
                    <a:pt x="21" y="193"/>
                  </a:lnTo>
                  <a:lnTo>
                    <a:pt x="16" y="189"/>
                  </a:lnTo>
                  <a:lnTo>
                    <a:pt x="11" y="183"/>
                  </a:lnTo>
                  <a:lnTo>
                    <a:pt x="9" y="176"/>
                  </a:lnTo>
                  <a:lnTo>
                    <a:pt x="8" y="169"/>
                  </a:lnTo>
                  <a:lnTo>
                    <a:pt x="9" y="164"/>
                  </a:lnTo>
                  <a:lnTo>
                    <a:pt x="10" y="160"/>
                  </a:lnTo>
                  <a:lnTo>
                    <a:pt x="13" y="155"/>
                  </a:lnTo>
                  <a:lnTo>
                    <a:pt x="17" y="151"/>
                  </a:lnTo>
                  <a:lnTo>
                    <a:pt x="21" y="147"/>
                  </a:lnTo>
                  <a:lnTo>
                    <a:pt x="26" y="144"/>
                  </a:lnTo>
                  <a:lnTo>
                    <a:pt x="30" y="140"/>
                  </a:lnTo>
                  <a:lnTo>
                    <a:pt x="36" y="138"/>
                  </a:lnTo>
                  <a:lnTo>
                    <a:pt x="28" y="133"/>
                  </a:lnTo>
                  <a:lnTo>
                    <a:pt x="20" y="127"/>
                  </a:lnTo>
                  <a:lnTo>
                    <a:pt x="14" y="120"/>
                  </a:lnTo>
                  <a:lnTo>
                    <a:pt x="9" y="114"/>
                  </a:lnTo>
                  <a:lnTo>
                    <a:pt x="5" y="106"/>
                  </a:lnTo>
                  <a:lnTo>
                    <a:pt x="2" y="98"/>
                  </a:lnTo>
                  <a:lnTo>
                    <a:pt x="1" y="89"/>
                  </a:lnTo>
                  <a:lnTo>
                    <a:pt x="0" y="80"/>
                  </a:lnTo>
                  <a:lnTo>
                    <a:pt x="1" y="72"/>
                  </a:lnTo>
                  <a:lnTo>
                    <a:pt x="2" y="65"/>
                  </a:lnTo>
                  <a:lnTo>
                    <a:pt x="4" y="59"/>
                  </a:lnTo>
                  <a:lnTo>
                    <a:pt x="7" y="53"/>
                  </a:lnTo>
                  <a:lnTo>
                    <a:pt x="10" y="46"/>
                  </a:lnTo>
                  <a:lnTo>
                    <a:pt x="14" y="41"/>
                  </a:lnTo>
                  <a:lnTo>
                    <a:pt x="19" y="35"/>
                  </a:lnTo>
                  <a:lnTo>
                    <a:pt x="25" y="31"/>
                  </a:lnTo>
                  <a:lnTo>
                    <a:pt x="31" y="26"/>
                  </a:lnTo>
                  <a:lnTo>
                    <a:pt x="38" y="22"/>
                  </a:lnTo>
                  <a:lnTo>
                    <a:pt x="45" y="18"/>
                  </a:lnTo>
                  <a:lnTo>
                    <a:pt x="53" y="16"/>
                  </a:lnTo>
                  <a:lnTo>
                    <a:pt x="59" y="14"/>
                  </a:lnTo>
                  <a:lnTo>
                    <a:pt x="68" y="13"/>
                  </a:lnTo>
                  <a:lnTo>
                    <a:pt x="76" y="11"/>
                  </a:lnTo>
                  <a:lnTo>
                    <a:pt x="85" y="11"/>
                  </a:lnTo>
                  <a:lnTo>
                    <a:pt x="99" y="11"/>
                  </a:lnTo>
                  <a:lnTo>
                    <a:pt x="111" y="14"/>
                  </a:lnTo>
                  <a:lnTo>
                    <a:pt x="122" y="16"/>
                  </a:lnTo>
                  <a:lnTo>
                    <a:pt x="131" y="20"/>
                  </a:lnTo>
                  <a:lnTo>
                    <a:pt x="150" y="0"/>
                  </a:lnTo>
                  <a:lnTo>
                    <a:pt x="184" y="27"/>
                  </a:lnTo>
                  <a:lnTo>
                    <a:pt x="161" y="43"/>
                  </a:lnTo>
                  <a:lnTo>
                    <a:pt x="166" y="51"/>
                  </a:lnTo>
                  <a:lnTo>
                    <a:pt x="170" y="61"/>
                  </a:lnTo>
                  <a:lnTo>
                    <a:pt x="173" y="71"/>
                  </a:lnTo>
                  <a:lnTo>
                    <a:pt x="173" y="81"/>
                  </a:lnTo>
                  <a:lnTo>
                    <a:pt x="173" y="89"/>
                  </a:lnTo>
                  <a:lnTo>
                    <a:pt x="172" y="97"/>
                  </a:lnTo>
                  <a:lnTo>
                    <a:pt x="170" y="103"/>
                  </a:lnTo>
                  <a:lnTo>
                    <a:pt x="168" y="110"/>
                  </a:lnTo>
                  <a:lnTo>
                    <a:pt x="165" y="116"/>
                  </a:lnTo>
                  <a:lnTo>
                    <a:pt x="161" y="121"/>
                  </a:lnTo>
                  <a:lnTo>
                    <a:pt x="157" y="127"/>
                  </a:lnTo>
                  <a:lnTo>
                    <a:pt x="151" y="132"/>
                  </a:lnTo>
                  <a:lnTo>
                    <a:pt x="146" y="136"/>
                  </a:lnTo>
                  <a:lnTo>
                    <a:pt x="140" y="140"/>
                  </a:lnTo>
                  <a:lnTo>
                    <a:pt x="133" y="144"/>
                  </a:lnTo>
                  <a:lnTo>
                    <a:pt x="127" y="146"/>
                  </a:lnTo>
                  <a:lnTo>
                    <a:pt x="120" y="148"/>
                  </a:lnTo>
                  <a:lnTo>
                    <a:pt x="113" y="149"/>
                  </a:lnTo>
                  <a:lnTo>
                    <a:pt x="105" y="151"/>
                  </a:lnTo>
                  <a:lnTo>
                    <a:pt x="97" y="151"/>
                  </a:lnTo>
                  <a:lnTo>
                    <a:pt x="91" y="151"/>
                  </a:lnTo>
                  <a:lnTo>
                    <a:pt x="83" y="149"/>
                  </a:lnTo>
                  <a:lnTo>
                    <a:pt x="75" y="149"/>
                  </a:lnTo>
                  <a:lnTo>
                    <a:pt x="72" y="149"/>
                  </a:lnTo>
                  <a:lnTo>
                    <a:pt x="65" y="153"/>
                  </a:lnTo>
                  <a:lnTo>
                    <a:pt x="60" y="155"/>
                  </a:lnTo>
                  <a:lnTo>
                    <a:pt x="58" y="156"/>
                  </a:lnTo>
                  <a:lnTo>
                    <a:pt x="56" y="158"/>
                  </a:lnTo>
                  <a:lnTo>
                    <a:pt x="56" y="161"/>
                  </a:lnTo>
                  <a:lnTo>
                    <a:pt x="56" y="163"/>
                  </a:lnTo>
                  <a:lnTo>
                    <a:pt x="59" y="165"/>
                  </a:lnTo>
                  <a:lnTo>
                    <a:pt x="63" y="167"/>
                  </a:lnTo>
                  <a:lnTo>
                    <a:pt x="69" y="167"/>
                  </a:lnTo>
                  <a:lnTo>
                    <a:pt x="77" y="166"/>
                  </a:lnTo>
                  <a:lnTo>
                    <a:pt x="90" y="165"/>
                  </a:lnTo>
                  <a:lnTo>
                    <a:pt x="102" y="163"/>
                  </a:lnTo>
                  <a:lnTo>
                    <a:pt x="113" y="162"/>
                  </a:lnTo>
                  <a:lnTo>
                    <a:pt x="130" y="163"/>
                  </a:lnTo>
                  <a:lnTo>
                    <a:pt x="145" y="165"/>
                  </a:lnTo>
                  <a:lnTo>
                    <a:pt x="150" y="167"/>
                  </a:lnTo>
                  <a:lnTo>
                    <a:pt x="157" y="170"/>
                  </a:lnTo>
                  <a:lnTo>
                    <a:pt x="161" y="172"/>
                  </a:lnTo>
                  <a:lnTo>
                    <a:pt x="166" y="175"/>
                  </a:lnTo>
                  <a:lnTo>
                    <a:pt x="170" y="179"/>
                  </a:lnTo>
                  <a:lnTo>
                    <a:pt x="174" y="182"/>
                  </a:lnTo>
                  <a:lnTo>
                    <a:pt x="177" y="186"/>
                  </a:lnTo>
                  <a:lnTo>
                    <a:pt x="179" y="191"/>
                  </a:lnTo>
                  <a:lnTo>
                    <a:pt x="182" y="195"/>
                  </a:lnTo>
                  <a:lnTo>
                    <a:pt x="183" y="201"/>
                  </a:lnTo>
                  <a:lnTo>
                    <a:pt x="184" y="207"/>
                  </a:lnTo>
                  <a:lnTo>
                    <a:pt x="184" y="213"/>
                  </a:lnTo>
                  <a:lnTo>
                    <a:pt x="184" y="220"/>
                  </a:lnTo>
                  <a:lnTo>
                    <a:pt x="183" y="226"/>
                  </a:lnTo>
                  <a:lnTo>
                    <a:pt x="181" y="233"/>
                  </a:lnTo>
                  <a:lnTo>
                    <a:pt x="177" y="238"/>
                  </a:lnTo>
                  <a:lnTo>
                    <a:pt x="173" y="244"/>
                  </a:lnTo>
                  <a:lnTo>
                    <a:pt x="168" y="248"/>
                  </a:lnTo>
                  <a:lnTo>
                    <a:pt x="163" y="253"/>
                  </a:lnTo>
                  <a:lnTo>
                    <a:pt x="156" y="257"/>
                  </a:lnTo>
                  <a:lnTo>
                    <a:pt x="149" y="261"/>
                  </a:lnTo>
                  <a:lnTo>
                    <a:pt x="141" y="264"/>
                  </a:lnTo>
                  <a:lnTo>
                    <a:pt x="133" y="267"/>
                  </a:lnTo>
                  <a:lnTo>
                    <a:pt x="124" y="270"/>
                  </a:lnTo>
                  <a:lnTo>
                    <a:pt x="106" y="272"/>
                  </a:lnTo>
                  <a:lnTo>
                    <a:pt x="87" y="273"/>
                  </a:lnTo>
                  <a:lnTo>
                    <a:pt x="76" y="273"/>
                  </a:lnTo>
                  <a:lnTo>
                    <a:pt x="64" y="272"/>
                  </a:lnTo>
                  <a:lnTo>
                    <a:pt x="54" y="270"/>
                  </a:lnTo>
                  <a:lnTo>
                    <a:pt x="43" y="267"/>
                  </a:lnTo>
                  <a:lnTo>
                    <a:pt x="31" y="263"/>
                  </a:lnTo>
                  <a:lnTo>
                    <a:pt x="21" y="259"/>
                  </a:lnTo>
                  <a:lnTo>
                    <a:pt x="11" y="254"/>
                  </a:lnTo>
                  <a:lnTo>
                    <a:pt x="1" y="248"/>
                  </a:lnTo>
                  <a:close/>
                  <a:moveTo>
                    <a:pt x="50" y="80"/>
                  </a:moveTo>
                  <a:lnTo>
                    <a:pt x="50" y="88"/>
                  </a:lnTo>
                  <a:lnTo>
                    <a:pt x="53" y="94"/>
                  </a:lnTo>
                  <a:lnTo>
                    <a:pt x="56" y="101"/>
                  </a:lnTo>
                  <a:lnTo>
                    <a:pt x="60" y="107"/>
                  </a:lnTo>
                  <a:lnTo>
                    <a:pt x="66" y="110"/>
                  </a:lnTo>
                  <a:lnTo>
                    <a:pt x="72" y="114"/>
                  </a:lnTo>
                  <a:lnTo>
                    <a:pt x="80" y="116"/>
                  </a:lnTo>
                  <a:lnTo>
                    <a:pt x="87" y="116"/>
                  </a:lnTo>
                  <a:lnTo>
                    <a:pt x="95" y="116"/>
                  </a:lnTo>
                  <a:lnTo>
                    <a:pt x="103" y="114"/>
                  </a:lnTo>
                  <a:lnTo>
                    <a:pt x="109" y="111"/>
                  </a:lnTo>
                  <a:lnTo>
                    <a:pt x="114" y="107"/>
                  </a:lnTo>
                  <a:lnTo>
                    <a:pt x="118" y="101"/>
                  </a:lnTo>
                  <a:lnTo>
                    <a:pt x="121" y="94"/>
                  </a:lnTo>
                  <a:lnTo>
                    <a:pt x="123" y="88"/>
                  </a:lnTo>
                  <a:lnTo>
                    <a:pt x="123" y="80"/>
                  </a:lnTo>
                  <a:lnTo>
                    <a:pt x="122" y="73"/>
                  </a:lnTo>
                  <a:lnTo>
                    <a:pt x="121" y="66"/>
                  </a:lnTo>
                  <a:lnTo>
                    <a:pt x="118" y="61"/>
                  </a:lnTo>
                  <a:lnTo>
                    <a:pt x="113" y="56"/>
                  </a:lnTo>
                  <a:lnTo>
                    <a:pt x="108" y="52"/>
                  </a:lnTo>
                  <a:lnTo>
                    <a:pt x="102" y="48"/>
                  </a:lnTo>
                  <a:lnTo>
                    <a:pt x="95" y="47"/>
                  </a:lnTo>
                  <a:lnTo>
                    <a:pt x="87" y="46"/>
                  </a:lnTo>
                  <a:lnTo>
                    <a:pt x="80" y="47"/>
                  </a:lnTo>
                  <a:lnTo>
                    <a:pt x="73" y="48"/>
                  </a:lnTo>
                  <a:lnTo>
                    <a:pt x="66" y="52"/>
                  </a:lnTo>
                  <a:lnTo>
                    <a:pt x="60" y="56"/>
                  </a:lnTo>
                  <a:lnTo>
                    <a:pt x="56" y="61"/>
                  </a:lnTo>
                  <a:lnTo>
                    <a:pt x="53" y="66"/>
                  </a:lnTo>
                  <a:lnTo>
                    <a:pt x="50" y="73"/>
                  </a:lnTo>
                  <a:lnTo>
                    <a:pt x="50" y="80"/>
                  </a:lnTo>
                  <a:close/>
                </a:path>
              </a:pathLst>
            </a:custGeom>
            <a:solidFill>
              <a:srgbClr val="666666"/>
            </a:solidFill>
            <a:ln w="9525">
              <a:noFill/>
              <a:round/>
              <a:headEnd/>
              <a:tailEnd/>
            </a:ln>
          </p:spPr>
          <p:txBody>
            <a:bodyPr/>
            <a:lstStyle/>
            <a:p>
              <a:pPr>
                <a:defRPr/>
              </a:pPr>
              <a:endParaRPr lang="de-DE">
                <a:latin typeface="+mj-lt"/>
              </a:endParaRPr>
            </a:p>
          </p:txBody>
        </p:sp>
        <p:sp>
          <p:nvSpPr>
            <p:cNvPr id="2082" name="Freeform 80">
              <a:extLst>
                <a:ext uri="{FF2B5EF4-FFF2-40B4-BE49-F238E27FC236}">
                  <a16:creationId xmlns:a16="http://schemas.microsoft.com/office/drawing/2014/main" id="{46FC265B-7770-B739-4ACA-B0B36AE1F6C6}"/>
                </a:ext>
              </a:extLst>
            </p:cNvPr>
            <p:cNvSpPr>
              <a:spLocks noChangeAspect="1" noEditPoints="1"/>
            </p:cNvSpPr>
            <p:nvPr/>
          </p:nvSpPr>
          <p:spPr bwMode="auto">
            <a:xfrm>
              <a:off x="3375" y="2462"/>
              <a:ext cx="27" cy="86"/>
            </a:xfrm>
            <a:custGeom>
              <a:avLst/>
              <a:gdLst>
                <a:gd name="T0" fmla="*/ 0 w 80"/>
                <a:gd name="T1" fmla="*/ 0 h 257"/>
                <a:gd name="T2" fmla="*/ 0 w 80"/>
                <a:gd name="T3" fmla="*/ 0 h 257"/>
                <a:gd name="T4" fmla="*/ 0 w 80"/>
                <a:gd name="T5" fmla="*/ 0 h 257"/>
                <a:gd name="T6" fmla="*/ 0 w 80"/>
                <a:gd name="T7" fmla="*/ 0 h 257"/>
                <a:gd name="T8" fmla="*/ 0 w 80"/>
                <a:gd name="T9" fmla="*/ 0 h 257"/>
                <a:gd name="T10" fmla="*/ 0 w 80"/>
                <a:gd name="T11" fmla="*/ 0 h 257"/>
                <a:gd name="T12" fmla="*/ 0 w 80"/>
                <a:gd name="T13" fmla="*/ 0 h 257"/>
                <a:gd name="T14" fmla="*/ 0 w 80"/>
                <a:gd name="T15" fmla="*/ 0 h 257"/>
                <a:gd name="T16" fmla="*/ 0 w 80"/>
                <a:gd name="T17" fmla="*/ 0 h 257"/>
                <a:gd name="T18" fmla="*/ 0 w 80"/>
                <a:gd name="T19" fmla="*/ 0 h 257"/>
                <a:gd name="T20" fmla="*/ 0 w 80"/>
                <a:gd name="T21" fmla="*/ 0 h 257"/>
                <a:gd name="T22" fmla="*/ 0 w 80"/>
                <a:gd name="T23" fmla="*/ 0 h 257"/>
                <a:gd name="T24" fmla="*/ 0 w 80"/>
                <a:gd name="T25" fmla="*/ 0 h 257"/>
                <a:gd name="T26" fmla="*/ 0 w 80"/>
                <a:gd name="T27" fmla="*/ 0 h 257"/>
                <a:gd name="T28" fmla="*/ 0 w 80"/>
                <a:gd name="T29" fmla="*/ 0 h 257"/>
                <a:gd name="T30" fmla="*/ 0 w 80"/>
                <a:gd name="T31" fmla="*/ 0 h 257"/>
                <a:gd name="T32" fmla="*/ 0 w 80"/>
                <a:gd name="T33" fmla="*/ 0 h 257"/>
                <a:gd name="T34" fmla="*/ 0 w 80"/>
                <a:gd name="T35" fmla="*/ 0 h 257"/>
                <a:gd name="T36" fmla="*/ 0 w 80"/>
                <a:gd name="T37" fmla="*/ 0 h 257"/>
                <a:gd name="T38" fmla="*/ 0 w 80"/>
                <a:gd name="T39" fmla="*/ 0 h 257"/>
                <a:gd name="T40" fmla="*/ 0 w 80"/>
                <a:gd name="T41" fmla="*/ 0 h 257"/>
                <a:gd name="T42" fmla="*/ 0 w 80"/>
                <a:gd name="T43" fmla="*/ 0 h 257"/>
                <a:gd name="T44" fmla="*/ 0 w 80"/>
                <a:gd name="T45" fmla="*/ 0 h 257"/>
                <a:gd name="T46" fmla="*/ 0 w 80"/>
                <a:gd name="T47" fmla="*/ 0 h 257"/>
                <a:gd name="T48" fmla="*/ 0 w 80"/>
                <a:gd name="T49" fmla="*/ 0 h 257"/>
                <a:gd name="T50" fmla="*/ 0 w 80"/>
                <a:gd name="T51" fmla="*/ 0 h 257"/>
                <a:gd name="T52" fmla="*/ 0 w 80"/>
                <a:gd name="T53" fmla="*/ 0 h 257"/>
                <a:gd name="T54" fmla="*/ 0 w 80"/>
                <a:gd name="T55" fmla="*/ 0 h 257"/>
                <a:gd name="T56" fmla="*/ 0 w 80"/>
                <a:gd name="T57" fmla="*/ 0 h 257"/>
                <a:gd name="T58" fmla="*/ 0 w 80"/>
                <a:gd name="T59" fmla="*/ 0 h 257"/>
                <a:gd name="T60" fmla="*/ 0 w 80"/>
                <a:gd name="T61" fmla="*/ 0 h 257"/>
                <a:gd name="T62" fmla="*/ 0 w 80"/>
                <a:gd name="T63" fmla="*/ 0 h 257"/>
                <a:gd name="T64" fmla="*/ 0 w 80"/>
                <a:gd name="T65" fmla="*/ 0 h 257"/>
                <a:gd name="T66" fmla="*/ 0 w 80"/>
                <a:gd name="T67" fmla="*/ 0 h 257"/>
                <a:gd name="T68" fmla="*/ 0 w 80"/>
                <a:gd name="T69" fmla="*/ 0 h 257"/>
                <a:gd name="T70" fmla="*/ 0 w 80"/>
                <a:gd name="T71" fmla="*/ 0 h 257"/>
                <a:gd name="T72" fmla="*/ 0 w 80"/>
                <a:gd name="T73" fmla="*/ 0 h 257"/>
                <a:gd name="T74" fmla="*/ 0 w 80"/>
                <a:gd name="T75" fmla="*/ 0 h 257"/>
                <a:gd name="T76" fmla="*/ 0 w 80"/>
                <a:gd name="T77" fmla="*/ 0 h 257"/>
                <a:gd name="T78" fmla="*/ 0 w 80"/>
                <a:gd name="T79" fmla="*/ 0 h 2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0"/>
                <a:gd name="T121" fmla="*/ 0 h 257"/>
                <a:gd name="T122" fmla="*/ 80 w 80"/>
                <a:gd name="T123" fmla="*/ 257 h 25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0" h="257">
                  <a:moveTo>
                    <a:pt x="52" y="0"/>
                  </a:moveTo>
                  <a:lnTo>
                    <a:pt x="57" y="0"/>
                  </a:lnTo>
                  <a:lnTo>
                    <a:pt x="62" y="1"/>
                  </a:lnTo>
                  <a:lnTo>
                    <a:pt x="66" y="4"/>
                  </a:lnTo>
                  <a:lnTo>
                    <a:pt x="71" y="7"/>
                  </a:lnTo>
                  <a:lnTo>
                    <a:pt x="75" y="11"/>
                  </a:lnTo>
                  <a:lnTo>
                    <a:pt x="77" y="16"/>
                  </a:lnTo>
                  <a:lnTo>
                    <a:pt x="78" y="20"/>
                  </a:lnTo>
                  <a:lnTo>
                    <a:pt x="80" y="25"/>
                  </a:lnTo>
                  <a:lnTo>
                    <a:pt x="78" y="30"/>
                  </a:lnTo>
                  <a:lnTo>
                    <a:pt x="77" y="35"/>
                  </a:lnTo>
                  <a:lnTo>
                    <a:pt x="75" y="39"/>
                  </a:lnTo>
                  <a:lnTo>
                    <a:pt x="71" y="43"/>
                  </a:lnTo>
                  <a:lnTo>
                    <a:pt x="66" y="46"/>
                  </a:lnTo>
                  <a:lnTo>
                    <a:pt x="62" y="48"/>
                  </a:lnTo>
                  <a:lnTo>
                    <a:pt x="57" y="49"/>
                  </a:lnTo>
                  <a:lnTo>
                    <a:pt x="52" y="50"/>
                  </a:lnTo>
                  <a:lnTo>
                    <a:pt x="46" y="49"/>
                  </a:lnTo>
                  <a:lnTo>
                    <a:pt x="40" y="48"/>
                  </a:lnTo>
                  <a:lnTo>
                    <a:pt x="36" y="46"/>
                  </a:lnTo>
                  <a:lnTo>
                    <a:pt x="31" y="43"/>
                  </a:lnTo>
                  <a:lnTo>
                    <a:pt x="28" y="39"/>
                  </a:lnTo>
                  <a:lnTo>
                    <a:pt x="25" y="35"/>
                  </a:lnTo>
                  <a:lnTo>
                    <a:pt x="24" y="30"/>
                  </a:lnTo>
                  <a:lnTo>
                    <a:pt x="24" y="25"/>
                  </a:lnTo>
                  <a:lnTo>
                    <a:pt x="24" y="20"/>
                  </a:lnTo>
                  <a:lnTo>
                    <a:pt x="25" y="16"/>
                  </a:lnTo>
                  <a:lnTo>
                    <a:pt x="28" y="11"/>
                  </a:lnTo>
                  <a:lnTo>
                    <a:pt x="31" y="7"/>
                  </a:lnTo>
                  <a:lnTo>
                    <a:pt x="36" y="4"/>
                  </a:lnTo>
                  <a:lnTo>
                    <a:pt x="40" y="1"/>
                  </a:lnTo>
                  <a:lnTo>
                    <a:pt x="46" y="0"/>
                  </a:lnTo>
                  <a:lnTo>
                    <a:pt x="52" y="0"/>
                  </a:lnTo>
                  <a:close/>
                  <a:moveTo>
                    <a:pt x="26" y="257"/>
                  </a:moveTo>
                  <a:lnTo>
                    <a:pt x="26" y="108"/>
                  </a:lnTo>
                  <a:lnTo>
                    <a:pt x="0" y="108"/>
                  </a:lnTo>
                  <a:lnTo>
                    <a:pt x="0" y="72"/>
                  </a:lnTo>
                  <a:lnTo>
                    <a:pt x="75" y="72"/>
                  </a:lnTo>
                  <a:lnTo>
                    <a:pt x="75" y="257"/>
                  </a:lnTo>
                  <a:lnTo>
                    <a:pt x="26" y="257"/>
                  </a:lnTo>
                  <a:close/>
                </a:path>
              </a:pathLst>
            </a:custGeom>
            <a:solidFill>
              <a:srgbClr val="666666"/>
            </a:solidFill>
            <a:ln w="9525">
              <a:noFill/>
              <a:round/>
              <a:headEnd/>
              <a:tailEnd/>
            </a:ln>
          </p:spPr>
          <p:txBody>
            <a:bodyPr/>
            <a:lstStyle/>
            <a:p>
              <a:pPr>
                <a:defRPr/>
              </a:pPr>
              <a:endParaRPr lang="de-DE">
                <a:latin typeface="+mj-lt"/>
              </a:endParaRPr>
            </a:p>
          </p:txBody>
        </p:sp>
        <p:sp>
          <p:nvSpPr>
            <p:cNvPr id="2083" name="Freeform 81">
              <a:extLst>
                <a:ext uri="{FF2B5EF4-FFF2-40B4-BE49-F238E27FC236}">
                  <a16:creationId xmlns:a16="http://schemas.microsoft.com/office/drawing/2014/main" id="{EF42EE53-59B0-DD44-4594-FF5055E9FA39}"/>
                </a:ext>
              </a:extLst>
            </p:cNvPr>
            <p:cNvSpPr>
              <a:spLocks noChangeAspect="1" noEditPoints="1"/>
            </p:cNvSpPr>
            <p:nvPr/>
          </p:nvSpPr>
          <p:spPr bwMode="auto">
            <a:xfrm>
              <a:off x="3415" y="2485"/>
              <a:ext cx="67" cy="64"/>
            </a:xfrm>
            <a:custGeom>
              <a:avLst/>
              <a:gdLst>
                <a:gd name="T0" fmla="*/ 0 w 203"/>
                <a:gd name="T1" fmla="*/ 0 h 192"/>
                <a:gd name="T2" fmla="*/ 0 w 203"/>
                <a:gd name="T3" fmla="*/ 0 h 192"/>
                <a:gd name="T4" fmla="*/ 0 w 203"/>
                <a:gd name="T5" fmla="*/ 0 h 192"/>
                <a:gd name="T6" fmla="*/ 0 w 203"/>
                <a:gd name="T7" fmla="*/ 0 h 192"/>
                <a:gd name="T8" fmla="*/ 0 w 203"/>
                <a:gd name="T9" fmla="*/ 0 h 192"/>
                <a:gd name="T10" fmla="*/ 0 w 203"/>
                <a:gd name="T11" fmla="*/ 0 h 192"/>
                <a:gd name="T12" fmla="*/ 0 w 203"/>
                <a:gd name="T13" fmla="*/ 0 h 192"/>
                <a:gd name="T14" fmla="*/ 0 w 203"/>
                <a:gd name="T15" fmla="*/ 0 h 192"/>
                <a:gd name="T16" fmla="*/ 0 w 203"/>
                <a:gd name="T17" fmla="*/ 0 h 192"/>
                <a:gd name="T18" fmla="*/ 0 w 203"/>
                <a:gd name="T19" fmla="*/ 0 h 192"/>
                <a:gd name="T20" fmla="*/ 0 w 203"/>
                <a:gd name="T21" fmla="*/ 0 h 192"/>
                <a:gd name="T22" fmla="*/ 0 w 203"/>
                <a:gd name="T23" fmla="*/ 0 h 192"/>
                <a:gd name="T24" fmla="*/ 0 w 203"/>
                <a:gd name="T25" fmla="*/ 0 h 192"/>
                <a:gd name="T26" fmla="*/ 0 w 203"/>
                <a:gd name="T27" fmla="*/ 0 h 192"/>
                <a:gd name="T28" fmla="*/ 0 w 203"/>
                <a:gd name="T29" fmla="*/ 0 h 192"/>
                <a:gd name="T30" fmla="*/ 0 w 203"/>
                <a:gd name="T31" fmla="*/ 0 h 192"/>
                <a:gd name="T32" fmla="*/ 0 w 203"/>
                <a:gd name="T33" fmla="*/ 0 h 192"/>
                <a:gd name="T34" fmla="*/ 0 w 203"/>
                <a:gd name="T35" fmla="*/ 0 h 192"/>
                <a:gd name="T36" fmla="*/ 0 w 203"/>
                <a:gd name="T37" fmla="*/ 0 h 192"/>
                <a:gd name="T38" fmla="*/ 0 w 203"/>
                <a:gd name="T39" fmla="*/ 0 h 192"/>
                <a:gd name="T40" fmla="*/ 0 w 203"/>
                <a:gd name="T41" fmla="*/ 0 h 192"/>
                <a:gd name="T42" fmla="*/ 0 w 203"/>
                <a:gd name="T43" fmla="*/ 0 h 192"/>
                <a:gd name="T44" fmla="*/ 0 w 203"/>
                <a:gd name="T45" fmla="*/ 0 h 192"/>
                <a:gd name="T46" fmla="*/ 0 w 203"/>
                <a:gd name="T47" fmla="*/ 0 h 192"/>
                <a:gd name="T48" fmla="*/ 0 w 203"/>
                <a:gd name="T49" fmla="*/ 0 h 192"/>
                <a:gd name="T50" fmla="*/ 0 w 203"/>
                <a:gd name="T51" fmla="*/ 0 h 192"/>
                <a:gd name="T52" fmla="*/ 0 w 203"/>
                <a:gd name="T53" fmla="*/ 0 h 192"/>
                <a:gd name="T54" fmla="*/ 0 w 203"/>
                <a:gd name="T55" fmla="*/ 0 h 192"/>
                <a:gd name="T56" fmla="*/ 0 w 203"/>
                <a:gd name="T57" fmla="*/ 0 h 192"/>
                <a:gd name="T58" fmla="*/ 0 w 203"/>
                <a:gd name="T59" fmla="*/ 0 h 192"/>
                <a:gd name="T60" fmla="*/ 0 w 203"/>
                <a:gd name="T61" fmla="*/ 0 h 192"/>
                <a:gd name="T62" fmla="*/ 0 w 203"/>
                <a:gd name="T63" fmla="*/ 0 h 192"/>
                <a:gd name="T64" fmla="*/ 0 w 203"/>
                <a:gd name="T65" fmla="*/ 0 h 192"/>
                <a:gd name="T66" fmla="*/ 0 w 203"/>
                <a:gd name="T67" fmla="*/ 0 h 192"/>
                <a:gd name="T68" fmla="*/ 0 w 203"/>
                <a:gd name="T69" fmla="*/ 0 h 192"/>
                <a:gd name="T70" fmla="*/ 0 w 203"/>
                <a:gd name="T71" fmla="*/ 0 h 192"/>
                <a:gd name="T72" fmla="*/ 0 w 203"/>
                <a:gd name="T73" fmla="*/ 0 h 192"/>
                <a:gd name="T74" fmla="*/ 0 w 203"/>
                <a:gd name="T75" fmla="*/ 0 h 192"/>
                <a:gd name="T76" fmla="*/ 0 w 203"/>
                <a:gd name="T77" fmla="*/ 0 h 192"/>
                <a:gd name="T78" fmla="*/ 0 w 203"/>
                <a:gd name="T79" fmla="*/ 0 h 192"/>
                <a:gd name="T80" fmla="*/ 0 w 203"/>
                <a:gd name="T81" fmla="*/ 0 h 192"/>
                <a:gd name="T82" fmla="*/ 0 w 203"/>
                <a:gd name="T83" fmla="*/ 0 h 192"/>
                <a:gd name="T84" fmla="*/ 0 w 203"/>
                <a:gd name="T85" fmla="*/ 0 h 192"/>
                <a:gd name="T86" fmla="*/ 0 w 203"/>
                <a:gd name="T87" fmla="*/ 0 h 192"/>
                <a:gd name="T88" fmla="*/ 0 w 203"/>
                <a:gd name="T89" fmla="*/ 0 h 192"/>
                <a:gd name="T90" fmla="*/ 0 w 203"/>
                <a:gd name="T91" fmla="*/ 0 h 1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3"/>
                <a:gd name="T139" fmla="*/ 0 h 192"/>
                <a:gd name="T140" fmla="*/ 203 w 203"/>
                <a:gd name="T141" fmla="*/ 192 h 19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3" h="192">
                  <a:moveTo>
                    <a:pt x="198" y="109"/>
                  </a:moveTo>
                  <a:lnTo>
                    <a:pt x="50" y="109"/>
                  </a:lnTo>
                  <a:lnTo>
                    <a:pt x="52" y="121"/>
                  </a:lnTo>
                  <a:lnTo>
                    <a:pt x="56" y="129"/>
                  </a:lnTo>
                  <a:lnTo>
                    <a:pt x="60" y="137"/>
                  </a:lnTo>
                  <a:lnTo>
                    <a:pt x="68" y="144"/>
                  </a:lnTo>
                  <a:lnTo>
                    <a:pt x="76" y="150"/>
                  </a:lnTo>
                  <a:lnTo>
                    <a:pt x="86" y="153"/>
                  </a:lnTo>
                  <a:lnTo>
                    <a:pt x="97" y="155"/>
                  </a:lnTo>
                  <a:lnTo>
                    <a:pt x="110" y="156"/>
                  </a:lnTo>
                  <a:lnTo>
                    <a:pt x="125" y="155"/>
                  </a:lnTo>
                  <a:lnTo>
                    <a:pt x="139" y="153"/>
                  </a:lnTo>
                  <a:lnTo>
                    <a:pt x="146" y="151"/>
                  </a:lnTo>
                  <a:lnTo>
                    <a:pt x="150" y="147"/>
                  </a:lnTo>
                  <a:lnTo>
                    <a:pt x="156" y="145"/>
                  </a:lnTo>
                  <a:lnTo>
                    <a:pt x="160" y="141"/>
                  </a:lnTo>
                  <a:lnTo>
                    <a:pt x="179" y="174"/>
                  </a:lnTo>
                  <a:lnTo>
                    <a:pt x="173" y="179"/>
                  </a:lnTo>
                  <a:lnTo>
                    <a:pt x="165" y="182"/>
                  </a:lnTo>
                  <a:lnTo>
                    <a:pt x="157" y="186"/>
                  </a:lnTo>
                  <a:lnTo>
                    <a:pt x="147" y="188"/>
                  </a:lnTo>
                  <a:lnTo>
                    <a:pt x="138" y="190"/>
                  </a:lnTo>
                  <a:lnTo>
                    <a:pt x="127" y="191"/>
                  </a:lnTo>
                  <a:lnTo>
                    <a:pt x="115" y="192"/>
                  </a:lnTo>
                  <a:lnTo>
                    <a:pt x="103" y="192"/>
                  </a:lnTo>
                  <a:lnTo>
                    <a:pt x="91" y="192"/>
                  </a:lnTo>
                  <a:lnTo>
                    <a:pt x="81" y="191"/>
                  </a:lnTo>
                  <a:lnTo>
                    <a:pt x="70" y="189"/>
                  </a:lnTo>
                  <a:lnTo>
                    <a:pt x="60" y="187"/>
                  </a:lnTo>
                  <a:lnTo>
                    <a:pt x="51" y="183"/>
                  </a:lnTo>
                  <a:lnTo>
                    <a:pt x="42" y="179"/>
                  </a:lnTo>
                  <a:lnTo>
                    <a:pt x="35" y="173"/>
                  </a:lnTo>
                  <a:lnTo>
                    <a:pt x="28" y="168"/>
                  </a:lnTo>
                  <a:lnTo>
                    <a:pt x="21" y="161"/>
                  </a:lnTo>
                  <a:lnTo>
                    <a:pt x="15" y="154"/>
                  </a:lnTo>
                  <a:lnTo>
                    <a:pt x="11" y="146"/>
                  </a:lnTo>
                  <a:lnTo>
                    <a:pt x="6" y="138"/>
                  </a:lnTo>
                  <a:lnTo>
                    <a:pt x="4" y="129"/>
                  </a:lnTo>
                  <a:lnTo>
                    <a:pt x="2" y="119"/>
                  </a:lnTo>
                  <a:lnTo>
                    <a:pt x="1" y="109"/>
                  </a:lnTo>
                  <a:lnTo>
                    <a:pt x="0" y="98"/>
                  </a:lnTo>
                  <a:lnTo>
                    <a:pt x="1" y="88"/>
                  </a:lnTo>
                  <a:lnTo>
                    <a:pt x="2" y="78"/>
                  </a:lnTo>
                  <a:lnTo>
                    <a:pt x="4" y="68"/>
                  </a:lnTo>
                  <a:lnTo>
                    <a:pt x="8" y="59"/>
                  </a:lnTo>
                  <a:lnTo>
                    <a:pt x="12" y="50"/>
                  </a:lnTo>
                  <a:lnTo>
                    <a:pt x="17" y="42"/>
                  </a:lnTo>
                  <a:lnTo>
                    <a:pt x="23" y="34"/>
                  </a:lnTo>
                  <a:lnTo>
                    <a:pt x="30" y="27"/>
                  </a:lnTo>
                  <a:lnTo>
                    <a:pt x="38" y="21"/>
                  </a:lnTo>
                  <a:lnTo>
                    <a:pt x="46" y="15"/>
                  </a:lnTo>
                  <a:lnTo>
                    <a:pt x="55" y="11"/>
                  </a:lnTo>
                  <a:lnTo>
                    <a:pt x="64" y="7"/>
                  </a:lnTo>
                  <a:lnTo>
                    <a:pt x="73" y="4"/>
                  </a:lnTo>
                  <a:lnTo>
                    <a:pt x="83" y="2"/>
                  </a:lnTo>
                  <a:lnTo>
                    <a:pt x="93" y="0"/>
                  </a:lnTo>
                  <a:lnTo>
                    <a:pt x="103" y="0"/>
                  </a:lnTo>
                  <a:lnTo>
                    <a:pt x="114" y="0"/>
                  </a:lnTo>
                  <a:lnTo>
                    <a:pt x="124" y="2"/>
                  </a:lnTo>
                  <a:lnTo>
                    <a:pt x="134" y="4"/>
                  </a:lnTo>
                  <a:lnTo>
                    <a:pt x="143" y="6"/>
                  </a:lnTo>
                  <a:lnTo>
                    <a:pt x="152" y="9"/>
                  </a:lnTo>
                  <a:lnTo>
                    <a:pt x="161" y="14"/>
                  </a:lnTo>
                  <a:lnTo>
                    <a:pt x="168" y="18"/>
                  </a:lnTo>
                  <a:lnTo>
                    <a:pt x="176" y="24"/>
                  </a:lnTo>
                  <a:lnTo>
                    <a:pt x="181" y="31"/>
                  </a:lnTo>
                  <a:lnTo>
                    <a:pt x="187" y="37"/>
                  </a:lnTo>
                  <a:lnTo>
                    <a:pt x="193" y="44"/>
                  </a:lnTo>
                  <a:lnTo>
                    <a:pt x="196" y="52"/>
                  </a:lnTo>
                  <a:lnTo>
                    <a:pt x="199" y="60"/>
                  </a:lnTo>
                  <a:lnTo>
                    <a:pt x="202" y="68"/>
                  </a:lnTo>
                  <a:lnTo>
                    <a:pt x="203" y="77"/>
                  </a:lnTo>
                  <a:lnTo>
                    <a:pt x="203" y="86"/>
                  </a:lnTo>
                  <a:lnTo>
                    <a:pt x="202" y="96"/>
                  </a:lnTo>
                  <a:lnTo>
                    <a:pt x="198" y="109"/>
                  </a:lnTo>
                  <a:close/>
                  <a:moveTo>
                    <a:pt x="52" y="77"/>
                  </a:moveTo>
                  <a:lnTo>
                    <a:pt x="155" y="77"/>
                  </a:lnTo>
                  <a:lnTo>
                    <a:pt x="152" y="68"/>
                  </a:lnTo>
                  <a:lnTo>
                    <a:pt x="149" y="60"/>
                  </a:lnTo>
                  <a:lnTo>
                    <a:pt x="144" y="52"/>
                  </a:lnTo>
                  <a:lnTo>
                    <a:pt x="139" y="46"/>
                  </a:lnTo>
                  <a:lnTo>
                    <a:pt x="132" y="42"/>
                  </a:lnTo>
                  <a:lnTo>
                    <a:pt x="124" y="39"/>
                  </a:lnTo>
                  <a:lnTo>
                    <a:pt x="114" y="37"/>
                  </a:lnTo>
                  <a:lnTo>
                    <a:pt x="104" y="36"/>
                  </a:lnTo>
                  <a:lnTo>
                    <a:pt x="94" y="37"/>
                  </a:lnTo>
                  <a:lnTo>
                    <a:pt x="85" y="39"/>
                  </a:lnTo>
                  <a:lnTo>
                    <a:pt x="77" y="42"/>
                  </a:lnTo>
                  <a:lnTo>
                    <a:pt x="70" y="46"/>
                  </a:lnTo>
                  <a:lnTo>
                    <a:pt x="65" y="52"/>
                  </a:lnTo>
                  <a:lnTo>
                    <a:pt x="59" y="60"/>
                  </a:lnTo>
                  <a:lnTo>
                    <a:pt x="56" y="68"/>
                  </a:lnTo>
                  <a:lnTo>
                    <a:pt x="52" y="77"/>
                  </a:lnTo>
                  <a:close/>
                </a:path>
              </a:pathLst>
            </a:custGeom>
            <a:solidFill>
              <a:srgbClr val="666666"/>
            </a:solidFill>
            <a:ln w="9525">
              <a:noFill/>
              <a:round/>
              <a:headEnd/>
              <a:tailEnd/>
            </a:ln>
          </p:spPr>
          <p:txBody>
            <a:bodyPr/>
            <a:lstStyle/>
            <a:p>
              <a:pPr>
                <a:defRPr/>
              </a:pPr>
              <a:endParaRPr lang="de-DE">
                <a:latin typeface="+mj-lt"/>
              </a:endParaRPr>
            </a:p>
          </p:txBody>
        </p:sp>
        <p:sp>
          <p:nvSpPr>
            <p:cNvPr id="2084" name="Freeform 82">
              <a:extLst>
                <a:ext uri="{FF2B5EF4-FFF2-40B4-BE49-F238E27FC236}">
                  <a16:creationId xmlns:a16="http://schemas.microsoft.com/office/drawing/2014/main" id="{81E50F78-626F-EF5D-DC64-4D35527C8AC8}"/>
                </a:ext>
              </a:extLst>
            </p:cNvPr>
            <p:cNvSpPr>
              <a:spLocks noChangeAspect="1"/>
            </p:cNvSpPr>
            <p:nvPr/>
          </p:nvSpPr>
          <p:spPr bwMode="auto">
            <a:xfrm>
              <a:off x="3495" y="2485"/>
              <a:ext cx="61" cy="63"/>
            </a:xfrm>
            <a:custGeom>
              <a:avLst/>
              <a:gdLst>
                <a:gd name="T0" fmla="*/ 0 w 182"/>
                <a:gd name="T1" fmla="*/ 0 h 189"/>
                <a:gd name="T2" fmla="*/ 0 w 182"/>
                <a:gd name="T3" fmla="*/ 0 h 189"/>
                <a:gd name="T4" fmla="*/ 0 w 182"/>
                <a:gd name="T5" fmla="*/ 0 h 189"/>
                <a:gd name="T6" fmla="*/ 0 w 182"/>
                <a:gd name="T7" fmla="*/ 0 h 189"/>
                <a:gd name="T8" fmla="*/ 0 w 182"/>
                <a:gd name="T9" fmla="*/ 0 h 189"/>
                <a:gd name="T10" fmla="*/ 0 w 182"/>
                <a:gd name="T11" fmla="*/ 0 h 189"/>
                <a:gd name="T12" fmla="*/ 0 w 182"/>
                <a:gd name="T13" fmla="*/ 0 h 189"/>
                <a:gd name="T14" fmla="*/ 0 w 182"/>
                <a:gd name="T15" fmla="*/ 0 h 189"/>
                <a:gd name="T16" fmla="*/ 0 w 182"/>
                <a:gd name="T17" fmla="*/ 0 h 189"/>
                <a:gd name="T18" fmla="*/ 0 w 182"/>
                <a:gd name="T19" fmla="*/ 0 h 189"/>
                <a:gd name="T20" fmla="*/ 0 w 182"/>
                <a:gd name="T21" fmla="*/ 0 h 189"/>
                <a:gd name="T22" fmla="*/ 0 w 182"/>
                <a:gd name="T23" fmla="*/ 0 h 189"/>
                <a:gd name="T24" fmla="*/ 0 w 182"/>
                <a:gd name="T25" fmla="*/ 0 h 189"/>
                <a:gd name="T26" fmla="*/ 0 w 182"/>
                <a:gd name="T27" fmla="*/ 0 h 189"/>
                <a:gd name="T28" fmla="*/ 0 w 182"/>
                <a:gd name="T29" fmla="*/ 0 h 189"/>
                <a:gd name="T30" fmla="*/ 0 w 182"/>
                <a:gd name="T31" fmla="*/ 0 h 189"/>
                <a:gd name="T32" fmla="*/ 0 w 182"/>
                <a:gd name="T33" fmla="*/ 0 h 189"/>
                <a:gd name="T34" fmla="*/ 0 w 182"/>
                <a:gd name="T35" fmla="*/ 0 h 189"/>
                <a:gd name="T36" fmla="*/ 0 w 182"/>
                <a:gd name="T37" fmla="*/ 0 h 189"/>
                <a:gd name="T38" fmla="*/ 0 w 182"/>
                <a:gd name="T39" fmla="*/ 0 h 189"/>
                <a:gd name="T40" fmla="*/ 0 w 182"/>
                <a:gd name="T41" fmla="*/ 0 h 189"/>
                <a:gd name="T42" fmla="*/ 0 w 182"/>
                <a:gd name="T43" fmla="*/ 0 h 189"/>
                <a:gd name="T44" fmla="*/ 0 w 182"/>
                <a:gd name="T45" fmla="*/ 0 h 189"/>
                <a:gd name="T46" fmla="*/ 0 w 182"/>
                <a:gd name="T47" fmla="*/ 0 h 189"/>
                <a:gd name="T48" fmla="*/ 0 w 182"/>
                <a:gd name="T49" fmla="*/ 0 h 189"/>
                <a:gd name="T50" fmla="*/ 0 w 182"/>
                <a:gd name="T51" fmla="*/ 0 h 189"/>
                <a:gd name="T52" fmla="*/ 0 w 182"/>
                <a:gd name="T53" fmla="*/ 0 h 189"/>
                <a:gd name="T54" fmla="*/ 0 w 182"/>
                <a:gd name="T55" fmla="*/ 0 h 189"/>
                <a:gd name="T56" fmla="*/ 0 w 182"/>
                <a:gd name="T57" fmla="*/ 0 h 189"/>
                <a:gd name="T58" fmla="*/ 0 w 182"/>
                <a:gd name="T59" fmla="*/ 0 h 189"/>
                <a:gd name="T60" fmla="*/ 0 w 182"/>
                <a:gd name="T61" fmla="*/ 0 h 189"/>
                <a:gd name="T62" fmla="*/ 0 w 182"/>
                <a:gd name="T63" fmla="*/ 0 h 189"/>
                <a:gd name="T64" fmla="*/ 0 w 182"/>
                <a:gd name="T65" fmla="*/ 0 h 189"/>
                <a:gd name="T66" fmla="*/ 0 w 182"/>
                <a:gd name="T67" fmla="*/ 0 h 189"/>
                <a:gd name="T68" fmla="*/ 0 w 182"/>
                <a:gd name="T69" fmla="*/ 0 h 189"/>
                <a:gd name="T70" fmla="*/ 0 w 182"/>
                <a:gd name="T71" fmla="*/ 0 h 189"/>
                <a:gd name="T72" fmla="*/ 0 w 182"/>
                <a:gd name="T73" fmla="*/ 0 h 189"/>
                <a:gd name="T74" fmla="*/ 0 w 182"/>
                <a:gd name="T75" fmla="*/ 0 h 189"/>
                <a:gd name="T76" fmla="*/ 0 w 182"/>
                <a:gd name="T77" fmla="*/ 0 h 189"/>
                <a:gd name="T78" fmla="*/ 0 w 182"/>
                <a:gd name="T79" fmla="*/ 0 h 189"/>
                <a:gd name="T80" fmla="*/ 0 w 182"/>
                <a:gd name="T81" fmla="*/ 0 h 189"/>
                <a:gd name="T82" fmla="*/ 0 w 182"/>
                <a:gd name="T83" fmla="*/ 0 h 189"/>
                <a:gd name="T84" fmla="*/ 0 w 182"/>
                <a:gd name="T85" fmla="*/ 0 h 189"/>
                <a:gd name="T86" fmla="*/ 0 w 182"/>
                <a:gd name="T87" fmla="*/ 0 h 189"/>
                <a:gd name="T88" fmla="*/ 0 w 182"/>
                <a:gd name="T89" fmla="*/ 0 h 189"/>
                <a:gd name="T90" fmla="*/ 0 w 182"/>
                <a:gd name="T91" fmla="*/ 0 h 189"/>
                <a:gd name="T92" fmla="*/ 0 w 182"/>
                <a:gd name="T93" fmla="*/ 0 h 189"/>
                <a:gd name="T94" fmla="*/ 0 w 182"/>
                <a:gd name="T95" fmla="*/ 0 h 189"/>
                <a:gd name="T96" fmla="*/ 0 w 182"/>
                <a:gd name="T97" fmla="*/ 0 h 1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2"/>
                <a:gd name="T148" fmla="*/ 0 h 189"/>
                <a:gd name="T149" fmla="*/ 182 w 182"/>
                <a:gd name="T150" fmla="*/ 189 h 18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2" h="189">
                  <a:moveTo>
                    <a:pt x="134" y="189"/>
                  </a:moveTo>
                  <a:lnTo>
                    <a:pt x="134" y="82"/>
                  </a:lnTo>
                  <a:lnTo>
                    <a:pt x="132" y="71"/>
                  </a:lnTo>
                  <a:lnTo>
                    <a:pt x="130" y="61"/>
                  </a:lnTo>
                  <a:lnTo>
                    <a:pt x="127" y="53"/>
                  </a:lnTo>
                  <a:lnTo>
                    <a:pt x="123" y="48"/>
                  </a:lnTo>
                  <a:lnTo>
                    <a:pt x="117" y="43"/>
                  </a:lnTo>
                  <a:lnTo>
                    <a:pt x="110" y="40"/>
                  </a:lnTo>
                  <a:lnTo>
                    <a:pt x="100" y="37"/>
                  </a:lnTo>
                  <a:lnTo>
                    <a:pt x="90" y="36"/>
                  </a:lnTo>
                  <a:lnTo>
                    <a:pt x="84" y="36"/>
                  </a:lnTo>
                  <a:lnTo>
                    <a:pt x="79" y="37"/>
                  </a:lnTo>
                  <a:lnTo>
                    <a:pt x="73" y="40"/>
                  </a:lnTo>
                  <a:lnTo>
                    <a:pt x="67" y="42"/>
                  </a:lnTo>
                  <a:lnTo>
                    <a:pt x="62" y="44"/>
                  </a:lnTo>
                  <a:lnTo>
                    <a:pt x="56" y="48"/>
                  </a:lnTo>
                  <a:lnTo>
                    <a:pt x="52" y="51"/>
                  </a:lnTo>
                  <a:lnTo>
                    <a:pt x="48" y="55"/>
                  </a:lnTo>
                  <a:lnTo>
                    <a:pt x="48" y="189"/>
                  </a:lnTo>
                  <a:lnTo>
                    <a:pt x="0" y="189"/>
                  </a:lnTo>
                  <a:lnTo>
                    <a:pt x="0" y="4"/>
                  </a:lnTo>
                  <a:lnTo>
                    <a:pt x="35" y="4"/>
                  </a:lnTo>
                  <a:lnTo>
                    <a:pt x="44" y="21"/>
                  </a:lnTo>
                  <a:lnTo>
                    <a:pt x="48" y="16"/>
                  </a:lnTo>
                  <a:lnTo>
                    <a:pt x="54" y="12"/>
                  </a:lnTo>
                  <a:lnTo>
                    <a:pt x="61" y="8"/>
                  </a:lnTo>
                  <a:lnTo>
                    <a:pt x="67" y="5"/>
                  </a:lnTo>
                  <a:lnTo>
                    <a:pt x="75" y="3"/>
                  </a:lnTo>
                  <a:lnTo>
                    <a:pt x="83" y="2"/>
                  </a:lnTo>
                  <a:lnTo>
                    <a:pt x="92" y="0"/>
                  </a:lnTo>
                  <a:lnTo>
                    <a:pt x="102" y="0"/>
                  </a:lnTo>
                  <a:lnTo>
                    <a:pt x="111" y="0"/>
                  </a:lnTo>
                  <a:lnTo>
                    <a:pt x="119" y="2"/>
                  </a:lnTo>
                  <a:lnTo>
                    <a:pt x="127" y="3"/>
                  </a:lnTo>
                  <a:lnTo>
                    <a:pt x="135" y="5"/>
                  </a:lnTo>
                  <a:lnTo>
                    <a:pt x="141" y="8"/>
                  </a:lnTo>
                  <a:lnTo>
                    <a:pt x="148" y="12"/>
                  </a:lnTo>
                  <a:lnTo>
                    <a:pt x="155" y="15"/>
                  </a:lnTo>
                  <a:lnTo>
                    <a:pt x="161" y="20"/>
                  </a:lnTo>
                  <a:lnTo>
                    <a:pt x="165" y="25"/>
                  </a:lnTo>
                  <a:lnTo>
                    <a:pt x="169" y="31"/>
                  </a:lnTo>
                  <a:lnTo>
                    <a:pt x="173" y="37"/>
                  </a:lnTo>
                  <a:lnTo>
                    <a:pt x="176" y="44"/>
                  </a:lnTo>
                  <a:lnTo>
                    <a:pt x="178" y="51"/>
                  </a:lnTo>
                  <a:lnTo>
                    <a:pt x="181" y="59"/>
                  </a:lnTo>
                  <a:lnTo>
                    <a:pt x="181" y="67"/>
                  </a:lnTo>
                  <a:lnTo>
                    <a:pt x="182" y="76"/>
                  </a:lnTo>
                  <a:lnTo>
                    <a:pt x="182" y="189"/>
                  </a:lnTo>
                  <a:lnTo>
                    <a:pt x="134" y="189"/>
                  </a:lnTo>
                  <a:close/>
                </a:path>
              </a:pathLst>
            </a:custGeom>
            <a:solidFill>
              <a:srgbClr val="666666"/>
            </a:solidFill>
            <a:ln w="9525">
              <a:noFill/>
              <a:round/>
              <a:headEnd/>
              <a:tailEnd/>
            </a:ln>
          </p:spPr>
          <p:txBody>
            <a:bodyPr/>
            <a:lstStyle/>
            <a:p>
              <a:pPr>
                <a:defRPr/>
              </a:pPr>
              <a:endParaRPr lang="de-DE">
                <a:latin typeface="+mj-lt"/>
              </a:endParaRPr>
            </a:p>
          </p:txBody>
        </p:sp>
        <p:sp>
          <p:nvSpPr>
            <p:cNvPr id="2085" name="Freeform 83">
              <a:extLst>
                <a:ext uri="{FF2B5EF4-FFF2-40B4-BE49-F238E27FC236}">
                  <a16:creationId xmlns:a16="http://schemas.microsoft.com/office/drawing/2014/main" id="{EAD7F09F-0D0F-A058-844B-FD46CEB6AD79}"/>
                </a:ext>
              </a:extLst>
            </p:cNvPr>
            <p:cNvSpPr>
              <a:spLocks noChangeAspect="1"/>
            </p:cNvSpPr>
            <p:nvPr/>
          </p:nvSpPr>
          <p:spPr bwMode="auto">
            <a:xfrm>
              <a:off x="2869" y="2091"/>
              <a:ext cx="335" cy="430"/>
            </a:xfrm>
            <a:custGeom>
              <a:avLst/>
              <a:gdLst>
                <a:gd name="T0" fmla="*/ 0 w 1005"/>
                <a:gd name="T1" fmla="*/ 0 h 1290"/>
                <a:gd name="T2" fmla="*/ 0 w 1005"/>
                <a:gd name="T3" fmla="*/ 0 h 1290"/>
                <a:gd name="T4" fmla="*/ 0 w 1005"/>
                <a:gd name="T5" fmla="*/ 0 h 1290"/>
                <a:gd name="T6" fmla="*/ 0 w 1005"/>
                <a:gd name="T7" fmla="*/ 0 h 1290"/>
                <a:gd name="T8" fmla="*/ 0 w 1005"/>
                <a:gd name="T9" fmla="*/ 0 h 1290"/>
                <a:gd name="T10" fmla="*/ 0 w 1005"/>
                <a:gd name="T11" fmla="*/ 0 h 1290"/>
                <a:gd name="T12" fmla="*/ 0 w 1005"/>
                <a:gd name="T13" fmla="*/ 0 h 1290"/>
                <a:gd name="T14" fmla="*/ 0 w 1005"/>
                <a:gd name="T15" fmla="*/ 0 h 1290"/>
                <a:gd name="T16" fmla="*/ 0 w 1005"/>
                <a:gd name="T17" fmla="*/ 0 h 1290"/>
                <a:gd name="T18" fmla="*/ 0 w 1005"/>
                <a:gd name="T19" fmla="*/ 0 h 1290"/>
                <a:gd name="T20" fmla="*/ 0 w 1005"/>
                <a:gd name="T21" fmla="*/ 0 h 1290"/>
                <a:gd name="T22" fmla="*/ 0 w 1005"/>
                <a:gd name="T23" fmla="*/ 0 h 1290"/>
                <a:gd name="T24" fmla="*/ 0 w 1005"/>
                <a:gd name="T25" fmla="*/ 0 h 1290"/>
                <a:gd name="T26" fmla="*/ 0 w 1005"/>
                <a:gd name="T27" fmla="*/ 0 h 1290"/>
                <a:gd name="T28" fmla="*/ 0 w 1005"/>
                <a:gd name="T29" fmla="*/ 0 h 1290"/>
                <a:gd name="T30" fmla="*/ 0 w 1005"/>
                <a:gd name="T31" fmla="*/ 0 h 1290"/>
                <a:gd name="T32" fmla="*/ 0 w 1005"/>
                <a:gd name="T33" fmla="*/ 0 h 1290"/>
                <a:gd name="T34" fmla="*/ 0 w 1005"/>
                <a:gd name="T35" fmla="*/ 0 h 1290"/>
                <a:gd name="T36" fmla="*/ 0 w 1005"/>
                <a:gd name="T37" fmla="*/ 0 h 1290"/>
                <a:gd name="T38" fmla="*/ 0 w 1005"/>
                <a:gd name="T39" fmla="*/ 0 h 1290"/>
                <a:gd name="T40" fmla="*/ 0 w 1005"/>
                <a:gd name="T41" fmla="*/ 0 h 1290"/>
                <a:gd name="T42" fmla="*/ 0 w 1005"/>
                <a:gd name="T43" fmla="*/ 0 h 1290"/>
                <a:gd name="T44" fmla="*/ 0 w 1005"/>
                <a:gd name="T45" fmla="*/ 0 h 1290"/>
                <a:gd name="T46" fmla="*/ 0 w 1005"/>
                <a:gd name="T47" fmla="*/ 0 h 1290"/>
                <a:gd name="T48" fmla="*/ 0 w 1005"/>
                <a:gd name="T49" fmla="*/ 0 h 1290"/>
                <a:gd name="T50" fmla="*/ 0 w 1005"/>
                <a:gd name="T51" fmla="*/ 0 h 1290"/>
                <a:gd name="T52" fmla="*/ 0 w 1005"/>
                <a:gd name="T53" fmla="*/ 0 h 1290"/>
                <a:gd name="T54" fmla="*/ 0 w 1005"/>
                <a:gd name="T55" fmla="*/ 0 h 1290"/>
                <a:gd name="T56" fmla="*/ 0 w 1005"/>
                <a:gd name="T57" fmla="*/ 0 h 1290"/>
                <a:gd name="T58" fmla="*/ 0 w 1005"/>
                <a:gd name="T59" fmla="*/ 0 h 1290"/>
                <a:gd name="T60" fmla="*/ 0 w 1005"/>
                <a:gd name="T61" fmla="*/ 0 h 1290"/>
                <a:gd name="T62" fmla="*/ 0 w 1005"/>
                <a:gd name="T63" fmla="*/ 0 h 1290"/>
                <a:gd name="T64" fmla="*/ 0 w 1005"/>
                <a:gd name="T65" fmla="*/ 0 h 1290"/>
                <a:gd name="T66" fmla="*/ 0 w 1005"/>
                <a:gd name="T67" fmla="*/ 0 h 1290"/>
                <a:gd name="T68" fmla="*/ 0 w 1005"/>
                <a:gd name="T69" fmla="*/ 0 h 1290"/>
                <a:gd name="T70" fmla="*/ 0 w 1005"/>
                <a:gd name="T71" fmla="*/ 0 h 1290"/>
                <a:gd name="T72" fmla="*/ 0 w 1005"/>
                <a:gd name="T73" fmla="*/ 0 h 1290"/>
                <a:gd name="T74" fmla="*/ 0 w 1005"/>
                <a:gd name="T75" fmla="*/ 0 h 1290"/>
                <a:gd name="T76" fmla="*/ 0 w 1005"/>
                <a:gd name="T77" fmla="*/ 0 h 1290"/>
                <a:gd name="T78" fmla="*/ 0 w 1005"/>
                <a:gd name="T79" fmla="*/ 0 h 1290"/>
                <a:gd name="T80" fmla="*/ 0 w 1005"/>
                <a:gd name="T81" fmla="*/ 0 h 1290"/>
                <a:gd name="T82" fmla="*/ 0 w 1005"/>
                <a:gd name="T83" fmla="*/ 0 h 1290"/>
                <a:gd name="T84" fmla="*/ 0 w 1005"/>
                <a:gd name="T85" fmla="*/ 0 h 1290"/>
                <a:gd name="T86" fmla="*/ 0 w 1005"/>
                <a:gd name="T87" fmla="*/ 0 h 1290"/>
                <a:gd name="T88" fmla="*/ 0 w 1005"/>
                <a:gd name="T89" fmla="*/ 0 h 1290"/>
                <a:gd name="T90" fmla="*/ 0 w 1005"/>
                <a:gd name="T91" fmla="*/ 0 h 1290"/>
                <a:gd name="T92" fmla="*/ 0 w 1005"/>
                <a:gd name="T93" fmla="*/ 0 h 1290"/>
                <a:gd name="T94" fmla="*/ 0 w 1005"/>
                <a:gd name="T95" fmla="*/ 0 h 1290"/>
                <a:gd name="T96" fmla="*/ 0 w 1005"/>
                <a:gd name="T97" fmla="*/ 0 h 1290"/>
                <a:gd name="T98" fmla="*/ 0 w 1005"/>
                <a:gd name="T99" fmla="*/ 0 h 1290"/>
                <a:gd name="T100" fmla="*/ 0 w 1005"/>
                <a:gd name="T101" fmla="*/ 0 h 1290"/>
                <a:gd name="T102" fmla="*/ 0 w 1005"/>
                <a:gd name="T103" fmla="*/ 0 h 1290"/>
                <a:gd name="T104" fmla="*/ 0 w 1005"/>
                <a:gd name="T105" fmla="*/ 0 h 1290"/>
                <a:gd name="T106" fmla="*/ 0 w 1005"/>
                <a:gd name="T107" fmla="*/ 0 h 1290"/>
                <a:gd name="T108" fmla="*/ 0 w 1005"/>
                <a:gd name="T109" fmla="*/ 0 h 1290"/>
                <a:gd name="T110" fmla="*/ 0 w 1005"/>
                <a:gd name="T111" fmla="*/ 0 h 1290"/>
                <a:gd name="T112" fmla="*/ 0 w 1005"/>
                <a:gd name="T113" fmla="*/ 0 h 1290"/>
                <a:gd name="T114" fmla="*/ 0 w 1005"/>
                <a:gd name="T115" fmla="*/ 0 h 129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05"/>
                <a:gd name="T175" fmla="*/ 0 h 1290"/>
                <a:gd name="T176" fmla="*/ 1005 w 1005"/>
                <a:gd name="T177" fmla="*/ 1290 h 129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05" h="1290">
                  <a:moveTo>
                    <a:pt x="52" y="1290"/>
                  </a:moveTo>
                  <a:lnTo>
                    <a:pt x="30" y="1204"/>
                  </a:lnTo>
                  <a:lnTo>
                    <a:pt x="12" y="1116"/>
                  </a:lnTo>
                  <a:lnTo>
                    <a:pt x="3" y="1027"/>
                  </a:lnTo>
                  <a:lnTo>
                    <a:pt x="0" y="940"/>
                  </a:lnTo>
                  <a:lnTo>
                    <a:pt x="3" y="877"/>
                  </a:lnTo>
                  <a:lnTo>
                    <a:pt x="7" y="814"/>
                  </a:lnTo>
                  <a:lnTo>
                    <a:pt x="16" y="751"/>
                  </a:lnTo>
                  <a:lnTo>
                    <a:pt x="25" y="688"/>
                  </a:lnTo>
                  <a:lnTo>
                    <a:pt x="57" y="571"/>
                  </a:lnTo>
                  <a:lnTo>
                    <a:pt x="99" y="458"/>
                  </a:lnTo>
                  <a:lnTo>
                    <a:pt x="150" y="347"/>
                  </a:lnTo>
                  <a:lnTo>
                    <a:pt x="213" y="244"/>
                  </a:lnTo>
                  <a:lnTo>
                    <a:pt x="282" y="148"/>
                  </a:lnTo>
                  <a:lnTo>
                    <a:pt x="364" y="58"/>
                  </a:lnTo>
                  <a:lnTo>
                    <a:pt x="430" y="0"/>
                  </a:lnTo>
                  <a:lnTo>
                    <a:pt x="1005" y="0"/>
                  </a:lnTo>
                  <a:lnTo>
                    <a:pt x="966" y="11"/>
                  </a:lnTo>
                  <a:lnTo>
                    <a:pt x="927" y="23"/>
                  </a:lnTo>
                  <a:lnTo>
                    <a:pt x="889" y="38"/>
                  </a:lnTo>
                  <a:lnTo>
                    <a:pt x="852" y="53"/>
                  </a:lnTo>
                  <a:lnTo>
                    <a:pt x="815" y="69"/>
                  </a:lnTo>
                  <a:lnTo>
                    <a:pt x="779" y="88"/>
                  </a:lnTo>
                  <a:lnTo>
                    <a:pt x="744" y="108"/>
                  </a:lnTo>
                  <a:lnTo>
                    <a:pt x="710" y="129"/>
                  </a:lnTo>
                  <a:lnTo>
                    <a:pt x="677" y="151"/>
                  </a:lnTo>
                  <a:lnTo>
                    <a:pt x="645" y="175"/>
                  </a:lnTo>
                  <a:lnTo>
                    <a:pt x="614" y="200"/>
                  </a:lnTo>
                  <a:lnTo>
                    <a:pt x="585" y="225"/>
                  </a:lnTo>
                  <a:lnTo>
                    <a:pt x="555" y="253"/>
                  </a:lnTo>
                  <a:lnTo>
                    <a:pt x="527" y="281"/>
                  </a:lnTo>
                  <a:lnTo>
                    <a:pt x="500" y="311"/>
                  </a:lnTo>
                  <a:lnTo>
                    <a:pt x="476" y="341"/>
                  </a:lnTo>
                  <a:lnTo>
                    <a:pt x="451" y="372"/>
                  </a:lnTo>
                  <a:lnTo>
                    <a:pt x="429" y="405"/>
                  </a:lnTo>
                  <a:lnTo>
                    <a:pt x="407" y="439"/>
                  </a:lnTo>
                  <a:lnTo>
                    <a:pt x="387" y="472"/>
                  </a:lnTo>
                  <a:lnTo>
                    <a:pt x="368" y="508"/>
                  </a:lnTo>
                  <a:lnTo>
                    <a:pt x="351" y="544"/>
                  </a:lnTo>
                  <a:lnTo>
                    <a:pt x="335" y="580"/>
                  </a:lnTo>
                  <a:lnTo>
                    <a:pt x="321" y="618"/>
                  </a:lnTo>
                  <a:lnTo>
                    <a:pt x="307" y="656"/>
                  </a:lnTo>
                  <a:lnTo>
                    <a:pt x="296" y="694"/>
                  </a:lnTo>
                  <a:lnTo>
                    <a:pt x="287" y="735"/>
                  </a:lnTo>
                  <a:lnTo>
                    <a:pt x="279" y="774"/>
                  </a:lnTo>
                  <a:lnTo>
                    <a:pt x="273" y="814"/>
                  </a:lnTo>
                  <a:lnTo>
                    <a:pt x="268" y="856"/>
                  </a:lnTo>
                  <a:lnTo>
                    <a:pt x="266" y="898"/>
                  </a:lnTo>
                  <a:lnTo>
                    <a:pt x="265" y="940"/>
                  </a:lnTo>
                  <a:lnTo>
                    <a:pt x="265" y="976"/>
                  </a:lnTo>
                  <a:lnTo>
                    <a:pt x="267" y="1011"/>
                  </a:lnTo>
                  <a:lnTo>
                    <a:pt x="270" y="1047"/>
                  </a:lnTo>
                  <a:lnTo>
                    <a:pt x="275" y="1082"/>
                  </a:lnTo>
                  <a:lnTo>
                    <a:pt x="280" y="1115"/>
                  </a:lnTo>
                  <a:lnTo>
                    <a:pt x="288" y="1150"/>
                  </a:lnTo>
                  <a:lnTo>
                    <a:pt x="296" y="1184"/>
                  </a:lnTo>
                  <a:lnTo>
                    <a:pt x="305" y="1216"/>
                  </a:lnTo>
                  <a:lnTo>
                    <a:pt x="52" y="1290"/>
                  </a:lnTo>
                  <a:close/>
                </a:path>
              </a:pathLst>
            </a:custGeom>
            <a:solidFill>
              <a:srgbClr val="005E00"/>
            </a:solidFill>
            <a:ln w="9525">
              <a:noFill/>
              <a:round/>
              <a:headEnd/>
              <a:tailEnd/>
            </a:ln>
          </p:spPr>
          <p:txBody>
            <a:bodyPr/>
            <a:lstStyle/>
            <a:p>
              <a:pPr>
                <a:defRPr/>
              </a:pPr>
              <a:endParaRPr lang="de-DE">
                <a:latin typeface="+mj-lt"/>
              </a:endParaRPr>
            </a:p>
          </p:txBody>
        </p:sp>
      </p:grpSp>
      <p:pic>
        <p:nvPicPr>
          <p:cNvPr id="4105" name="Grafik 40" descr="VHS-Rur-Eifel-Logo_transparent_V2.png">
            <a:extLst>
              <a:ext uri="{FF2B5EF4-FFF2-40B4-BE49-F238E27FC236}">
                <a16:creationId xmlns:a16="http://schemas.microsoft.com/office/drawing/2014/main" id="{8B1AF1E4-107D-5281-DE2E-F4E7DBFB7E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4700" y="5881688"/>
            <a:ext cx="189865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nummernplatzhalter 3">
            <a:extLst>
              <a:ext uri="{FF2B5EF4-FFF2-40B4-BE49-F238E27FC236}">
                <a16:creationId xmlns:a16="http://schemas.microsoft.com/office/drawing/2014/main" id="{F9A969EA-4076-AC14-B03D-F8674136629E}"/>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997876B7-A6E0-411F-87C2-A24C46FC95A8}" type="slidenum">
              <a:rPr lang="en-GB" altLang="en-US" sz="1800" smtClean="0"/>
              <a:pPr>
                <a:spcBef>
                  <a:spcPct val="0"/>
                </a:spcBef>
                <a:buClrTx/>
                <a:buFontTx/>
                <a:buNone/>
              </a:pPr>
              <a:t>10</a:t>
            </a:fld>
            <a:endParaRPr lang="en-GB" altLang="en-US" sz="1800"/>
          </a:p>
        </p:txBody>
      </p:sp>
      <p:sp>
        <p:nvSpPr>
          <p:cNvPr id="11267" name="Rectangle 2">
            <a:extLst>
              <a:ext uri="{FF2B5EF4-FFF2-40B4-BE49-F238E27FC236}">
                <a16:creationId xmlns:a16="http://schemas.microsoft.com/office/drawing/2014/main" id="{E341EB86-529B-2FD3-C383-AC6B6A3435A5}"/>
              </a:ext>
            </a:extLst>
          </p:cNvPr>
          <p:cNvSpPr>
            <a:spLocks noGrp="1" noChangeArrowheads="1"/>
          </p:cNvSpPr>
          <p:nvPr>
            <p:ph type="title"/>
          </p:nvPr>
        </p:nvSpPr>
        <p:spPr>
          <a:xfrm>
            <a:off x="493713" y="74613"/>
            <a:ext cx="1938337" cy="492125"/>
          </a:xfrm>
        </p:spPr>
        <p:txBody>
          <a:bodyPr/>
          <a:lstStyle/>
          <a:p>
            <a:pPr eaLnBrk="1" hangingPunct="1">
              <a:defRPr/>
            </a:pPr>
            <a:r>
              <a:rPr lang="de-DE" altLang="en-US">
                <a:latin typeface="+mn-lt"/>
              </a:rPr>
              <a:t>Beispiele</a:t>
            </a:r>
          </a:p>
        </p:txBody>
      </p:sp>
      <p:sp>
        <p:nvSpPr>
          <p:cNvPr id="11268" name="Text Box 7">
            <a:extLst>
              <a:ext uri="{FF2B5EF4-FFF2-40B4-BE49-F238E27FC236}">
                <a16:creationId xmlns:a16="http://schemas.microsoft.com/office/drawing/2014/main" id="{B36065F4-AC9E-5459-9182-A9FEB6B0E3E0}"/>
              </a:ext>
            </a:extLst>
          </p:cNvPr>
          <p:cNvSpPr txBox="1">
            <a:spLocks noChangeArrowheads="1"/>
          </p:cNvSpPr>
          <p:nvPr/>
        </p:nvSpPr>
        <p:spPr bwMode="auto">
          <a:xfrm>
            <a:off x="1979613" y="6092825"/>
            <a:ext cx="5111750" cy="785813"/>
          </a:xfrm>
          <a:prstGeom prst="rect">
            <a:avLst/>
          </a:prstGeom>
          <a:noFill/>
          <a:ln w="9525">
            <a:noFill/>
            <a:miter lim="800000"/>
            <a:headEnd/>
            <a:tailEnd/>
          </a:ln>
        </p:spPr>
        <p:txBody>
          <a:bodyPr>
            <a:spAutoFit/>
          </a:bodyPr>
          <a:lstStyle/>
          <a:p>
            <a:pPr algn="ctr" eaLnBrk="1" hangingPunct="1">
              <a:defRPr/>
            </a:pPr>
            <a:r>
              <a:rPr lang="de-DE" altLang="en-US" sz="1500" dirty="0">
                <a:latin typeface="+mn-lt"/>
              </a:rPr>
              <a:t>Photo: </a:t>
            </a:r>
            <a:r>
              <a:rPr lang="de-DE" altLang="en-US" sz="1500" dirty="0" err="1">
                <a:latin typeface="+mn-lt"/>
              </a:rPr>
              <a:t>SunTechnics</a:t>
            </a:r>
            <a:r>
              <a:rPr lang="de-DE" altLang="en-US" sz="1500" dirty="0">
                <a:latin typeface="+mn-lt"/>
              </a:rPr>
              <a:t> </a:t>
            </a:r>
            <a:r>
              <a:rPr lang="de-DE" altLang="en-US" sz="1500" dirty="0" err="1">
                <a:latin typeface="+mn-lt"/>
              </a:rPr>
              <a:t>Fabrisolar</a:t>
            </a:r>
            <a:r>
              <a:rPr lang="de-DE" altLang="en-US" sz="1500" dirty="0">
                <a:latin typeface="+mn-lt"/>
              </a:rPr>
              <a:t> AG</a:t>
            </a:r>
          </a:p>
          <a:p>
            <a:pPr algn="ctr" eaLnBrk="1" hangingPunct="1">
              <a:defRPr/>
            </a:pPr>
            <a:r>
              <a:rPr lang="de-DE" altLang="en-US" sz="1500" dirty="0">
                <a:latin typeface="+mn-lt"/>
              </a:rPr>
              <a:t>https://www.kaempfen.com/projekte/aktuell/791-erweiterung-marche-kemptthal</a:t>
            </a:r>
          </a:p>
        </p:txBody>
      </p:sp>
      <p:sp>
        <p:nvSpPr>
          <p:cNvPr id="11269" name="Text Box 9">
            <a:extLst>
              <a:ext uri="{FF2B5EF4-FFF2-40B4-BE49-F238E27FC236}">
                <a16:creationId xmlns:a16="http://schemas.microsoft.com/office/drawing/2014/main" id="{9A7A77FB-8974-4FBE-C9A1-062B50DC996F}"/>
              </a:ext>
            </a:extLst>
          </p:cNvPr>
          <p:cNvSpPr txBox="1">
            <a:spLocks noChangeArrowheads="1"/>
          </p:cNvSpPr>
          <p:nvPr/>
        </p:nvSpPr>
        <p:spPr bwMode="auto">
          <a:xfrm>
            <a:off x="287338" y="873125"/>
            <a:ext cx="6732587" cy="3600450"/>
          </a:xfrm>
          <a:prstGeom prst="rect">
            <a:avLst/>
          </a:prstGeom>
          <a:noFill/>
          <a:ln w="9525">
            <a:noFill/>
            <a:miter lim="800000"/>
            <a:headEnd/>
            <a:tailEnd/>
          </a:ln>
        </p:spPr>
        <p:txBody>
          <a:bodyPr>
            <a:spAutoFit/>
          </a:bodyPr>
          <a:lstStyle/>
          <a:p>
            <a:pPr eaLnBrk="1" hangingPunct="1">
              <a:spcBef>
                <a:spcPct val="50000"/>
              </a:spcBef>
              <a:defRPr/>
            </a:pPr>
            <a:r>
              <a:rPr lang="en-US" altLang="en-US" sz="2400" b="1" dirty="0">
                <a:latin typeface="+mn-lt"/>
              </a:rPr>
              <a:t>Marché International, </a:t>
            </a:r>
            <a:r>
              <a:rPr lang="en-US" altLang="en-US" sz="2400" b="1" dirty="0" err="1">
                <a:latin typeface="+mn-lt"/>
              </a:rPr>
              <a:t>Moevenpick</a:t>
            </a:r>
            <a:r>
              <a:rPr lang="en-US" altLang="en-US" sz="2400" b="1" dirty="0">
                <a:latin typeface="+mn-lt"/>
              </a:rPr>
              <a:t> </a:t>
            </a:r>
            <a:r>
              <a:rPr lang="en-US" altLang="en-US" sz="2400" b="1" dirty="0" err="1">
                <a:latin typeface="+mn-lt"/>
              </a:rPr>
              <a:t>Gruppe</a:t>
            </a:r>
            <a:r>
              <a:rPr lang="en-US" altLang="en-US" sz="2400" b="1" dirty="0">
                <a:latin typeface="+mn-lt"/>
              </a:rPr>
              <a:t> </a:t>
            </a:r>
          </a:p>
          <a:p>
            <a:pPr eaLnBrk="1" hangingPunct="1">
              <a:spcBef>
                <a:spcPct val="100000"/>
              </a:spcBef>
              <a:defRPr/>
            </a:pPr>
            <a:r>
              <a:rPr lang="en-US" altLang="en-US" dirty="0" err="1">
                <a:latin typeface="+mn-lt"/>
              </a:rPr>
              <a:t>Kemptthal</a:t>
            </a:r>
            <a:endParaRPr lang="en-US" altLang="en-US" dirty="0">
              <a:latin typeface="+mn-lt"/>
            </a:endParaRPr>
          </a:p>
          <a:p>
            <a:pPr eaLnBrk="1" hangingPunct="1">
              <a:spcBef>
                <a:spcPct val="20000"/>
              </a:spcBef>
              <a:defRPr/>
            </a:pPr>
            <a:r>
              <a:rPr lang="en-US" altLang="en-US" dirty="0" err="1">
                <a:latin typeface="+mn-lt"/>
              </a:rPr>
              <a:t>Schweiz</a:t>
            </a:r>
            <a:endParaRPr lang="de-DE" altLang="en-US" dirty="0">
              <a:latin typeface="+mn-lt"/>
            </a:endParaRPr>
          </a:p>
          <a:p>
            <a:pPr eaLnBrk="1" hangingPunct="1">
              <a:spcBef>
                <a:spcPct val="100000"/>
              </a:spcBef>
              <a:defRPr/>
            </a:pPr>
            <a:r>
              <a:rPr lang="de-DE" altLang="en-US" dirty="0">
                <a:latin typeface="+mn-lt"/>
              </a:rPr>
              <a:t>45 kWp</a:t>
            </a:r>
          </a:p>
          <a:p>
            <a:pPr eaLnBrk="1" hangingPunct="1">
              <a:spcBef>
                <a:spcPct val="100000"/>
              </a:spcBef>
              <a:defRPr/>
            </a:pPr>
            <a:endParaRPr lang="de-DE" altLang="en-US" dirty="0">
              <a:latin typeface="+mn-lt"/>
            </a:endParaRPr>
          </a:p>
          <a:p>
            <a:pPr eaLnBrk="1" hangingPunct="1">
              <a:spcBef>
                <a:spcPct val="50000"/>
              </a:spcBef>
              <a:defRPr/>
            </a:pPr>
            <a:endParaRPr lang="de-DE" altLang="en-US" dirty="0">
              <a:latin typeface="+mn-lt"/>
            </a:endParaRPr>
          </a:p>
          <a:p>
            <a:pPr eaLnBrk="1" hangingPunct="1">
              <a:spcBef>
                <a:spcPct val="50000"/>
              </a:spcBef>
              <a:defRPr/>
            </a:pPr>
            <a:endParaRPr lang="de-DE" altLang="en-US" dirty="0">
              <a:latin typeface="+mn-lt"/>
            </a:endParaRPr>
          </a:p>
        </p:txBody>
      </p:sp>
      <p:pic>
        <p:nvPicPr>
          <p:cNvPr id="13318" name="Picture 10">
            <a:extLst>
              <a:ext uri="{FF2B5EF4-FFF2-40B4-BE49-F238E27FC236}">
                <a16:creationId xmlns:a16="http://schemas.microsoft.com/office/drawing/2014/main" id="{0139362B-4684-1239-EE9D-31A0227FA9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400" y="1666875"/>
            <a:ext cx="7205663"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nummernplatzhalter 3">
            <a:extLst>
              <a:ext uri="{FF2B5EF4-FFF2-40B4-BE49-F238E27FC236}">
                <a16:creationId xmlns:a16="http://schemas.microsoft.com/office/drawing/2014/main" id="{E0263B2D-E63C-1441-A668-577D312C2FC4}"/>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0CE805A2-9BFE-4C38-9DF5-636AEC83075D}" type="slidenum">
              <a:rPr lang="en-GB" altLang="en-US" sz="1800" smtClean="0"/>
              <a:pPr>
                <a:spcBef>
                  <a:spcPct val="0"/>
                </a:spcBef>
                <a:buClrTx/>
                <a:buFontTx/>
                <a:buNone/>
              </a:pPr>
              <a:t>11</a:t>
            </a:fld>
            <a:endParaRPr lang="en-GB" altLang="en-US" sz="1800"/>
          </a:p>
        </p:txBody>
      </p:sp>
      <p:sp>
        <p:nvSpPr>
          <p:cNvPr id="11267" name="Rectangle 2">
            <a:extLst>
              <a:ext uri="{FF2B5EF4-FFF2-40B4-BE49-F238E27FC236}">
                <a16:creationId xmlns:a16="http://schemas.microsoft.com/office/drawing/2014/main" id="{08C6F8A0-0E8D-5343-21CD-2522DE1332BF}"/>
              </a:ext>
            </a:extLst>
          </p:cNvPr>
          <p:cNvSpPr>
            <a:spLocks noGrp="1" noChangeArrowheads="1"/>
          </p:cNvSpPr>
          <p:nvPr>
            <p:ph type="title"/>
          </p:nvPr>
        </p:nvSpPr>
        <p:spPr>
          <a:xfrm>
            <a:off x="493713" y="74613"/>
            <a:ext cx="1938337" cy="492125"/>
          </a:xfrm>
        </p:spPr>
        <p:txBody>
          <a:bodyPr/>
          <a:lstStyle/>
          <a:p>
            <a:pPr eaLnBrk="1" hangingPunct="1">
              <a:defRPr/>
            </a:pPr>
            <a:r>
              <a:rPr lang="de-DE" altLang="en-US">
                <a:latin typeface="+mn-lt"/>
              </a:rPr>
              <a:t>Beispiele</a:t>
            </a:r>
          </a:p>
        </p:txBody>
      </p:sp>
      <p:sp>
        <p:nvSpPr>
          <p:cNvPr id="11268" name="Text Box 7">
            <a:extLst>
              <a:ext uri="{FF2B5EF4-FFF2-40B4-BE49-F238E27FC236}">
                <a16:creationId xmlns:a16="http://schemas.microsoft.com/office/drawing/2014/main" id="{E5791930-3651-81E6-DA56-D11CD66945F2}"/>
              </a:ext>
            </a:extLst>
          </p:cNvPr>
          <p:cNvSpPr txBox="1">
            <a:spLocks noChangeArrowheads="1"/>
          </p:cNvSpPr>
          <p:nvPr/>
        </p:nvSpPr>
        <p:spPr bwMode="auto">
          <a:xfrm>
            <a:off x="1906588" y="6092825"/>
            <a:ext cx="5184775" cy="784225"/>
          </a:xfrm>
          <a:prstGeom prst="rect">
            <a:avLst/>
          </a:prstGeom>
          <a:noFill/>
          <a:ln w="9525">
            <a:noFill/>
            <a:miter lim="800000"/>
            <a:headEnd/>
            <a:tailEnd/>
          </a:ln>
        </p:spPr>
        <p:txBody>
          <a:bodyPr>
            <a:spAutoFit/>
          </a:bodyPr>
          <a:lstStyle/>
          <a:p>
            <a:pPr algn="ctr" eaLnBrk="1" hangingPunct="1">
              <a:defRPr/>
            </a:pPr>
            <a:r>
              <a:rPr lang="de-DE" altLang="en-US" sz="1500" dirty="0">
                <a:latin typeface="+mn-lt"/>
              </a:rPr>
              <a:t>https://www.solrif.com/abz-balberstrasse </a:t>
            </a:r>
          </a:p>
          <a:p>
            <a:pPr algn="ctr" eaLnBrk="1" hangingPunct="1">
              <a:defRPr/>
            </a:pPr>
            <a:r>
              <a:rPr lang="de-DE" altLang="en-US" sz="1500" dirty="0">
                <a:latin typeface="+mn-lt"/>
              </a:rPr>
              <a:t>https://www.solrif.com/solrif-dach-der-zukunft https://www.abz.ch/bauten/siedlungen/balberstrasse-2/</a:t>
            </a:r>
          </a:p>
        </p:txBody>
      </p:sp>
      <p:sp>
        <p:nvSpPr>
          <p:cNvPr id="11269" name="Text Box 9">
            <a:extLst>
              <a:ext uri="{FF2B5EF4-FFF2-40B4-BE49-F238E27FC236}">
                <a16:creationId xmlns:a16="http://schemas.microsoft.com/office/drawing/2014/main" id="{4383B9ED-7DD3-E3A2-F588-76862C1E5087}"/>
              </a:ext>
            </a:extLst>
          </p:cNvPr>
          <p:cNvSpPr txBox="1">
            <a:spLocks noChangeArrowheads="1"/>
          </p:cNvSpPr>
          <p:nvPr/>
        </p:nvSpPr>
        <p:spPr bwMode="auto">
          <a:xfrm>
            <a:off x="153988" y="1128713"/>
            <a:ext cx="2008187" cy="3241675"/>
          </a:xfrm>
          <a:prstGeom prst="rect">
            <a:avLst/>
          </a:prstGeom>
          <a:noFill/>
          <a:ln w="9525">
            <a:noFill/>
            <a:miter lim="800000"/>
            <a:headEnd/>
            <a:tailEnd/>
          </a:ln>
        </p:spPr>
        <p:txBody>
          <a:bodyPr>
            <a:spAutoFit/>
          </a:bodyPr>
          <a:lstStyle/>
          <a:p>
            <a:pPr>
              <a:lnSpc>
                <a:spcPts val="2000"/>
              </a:lnSpc>
              <a:defRPr/>
            </a:pPr>
            <a:r>
              <a:rPr lang="de-DE" sz="1600" dirty="0"/>
              <a:t>Allgemeine Baugenossenschaft Zürich (ABZ)</a:t>
            </a:r>
          </a:p>
          <a:p>
            <a:pPr>
              <a:defRPr/>
            </a:pPr>
            <a:endParaRPr lang="de-DE" sz="1600" dirty="0"/>
          </a:p>
          <a:p>
            <a:pPr>
              <a:lnSpc>
                <a:spcPts val="2000"/>
              </a:lnSpc>
              <a:spcBef>
                <a:spcPts val="0"/>
              </a:spcBef>
              <a:defRPr/>
            </a:pPr>
            <a:r>
              <a:rPr lang="de-DE" sz="1600" dirty="0" err="1"/>
              <a:t>Balberstrasse</a:t>
            </a:r>
            <a:r>
              <a:rPr lang="de-DE" sz="1600" dirty="0"/>
              <a:t> </a:t>
            </a:r>
          </a:p>
          <a:p>
            <a:pPr>
              <a:lnSpc>
                <a:spcPts val="2000"/>
              </a:lnSpc>
              <a:spcBef>
                <a:spcPts val="0"/>
              </a:spcBef>
              <a:defRPr/>
            </a:pPr>
            <a:r>
              <a:rPr lang="de-DE" sz="1600" dirty="0"/>
              <a:t>Zürich-</a:t>
            </a:r>
            <a:r>
              <a:rPr lang="de-DE" sz="1600" dirty="0" err="1"/>
              <a:t>Wollishofen</a:t>
            </a:r>
            <a:endParaRPr lang="de-DE" sz="1600" dirty="0"/>
          </a:p>
          <a:p>
            <a:pPr eaLnBrk="1" hangingPunct="1">
              <a:spcBef>
                <a:spcPct val="100000"/>
              </a:spcBef>
              <a:defRPr/>
            </a:pPr>
            <a:r>
              <a:rPr lang="de-DE" altLang="en-US" sz="1600" dirty="0">
                <a:latin typeface="+mn-lt"/>
              </a:rPr>
              <a:t>558 kWp</a:t>
            </a:r>
          </a:p>
          <a:p>
            <a:pPr eaLnBrk="1" hangingPunct="1">
              <a:spcBef>
                <a:spcPct val="100000"/>
              </a:spcBef>
              <a:defRPr/>
            </a:pPr>
            <a:endParaRPr lang="de-DE" altLang="en-US" dirty="0">
              <a:latin typeface="+mn-lt"/>
            </a:endParaRPr>
          </a:p>
          <a:p>
            <a:pPr eaLnBrk="1" hangingPunct="1">
              <a:lnSpc>
                <a:spcPts val="2000"/>
              </a:lnSpc>
              <a:spcBef>
                <a:spcPts val="0"/>
              </a:spcBef>
              <a:defRPr/>
            </a:pPr>
            <a:r>
              <a:rPr lang="de-DE" altLang="en-US" sz="1600" dirty="0">
                <a:latin typeface="+mn-lt"/>
              </a:rPr>
              <a:t>Photo: </a:t>
            </a:r>
          </a:p>
          <a:p>
            <a:pPr eaLnBrk="1" hangingPunct="1">
              <a:lnSpc>
                <a:spcPts val="2000"/>
              </a:lnSpc>
              <a:spcBef>
                <a:spcPts val="0"/>
              </a:spcBef>
              <a:defRPr/>
            </a:pPr>
            <a:r>
              <a:rPr lang="de-DE" altLang="en-US" sz="1600" dirty="0">
                <a:latin typeface="+mn-lt"/>
              </a:rPr>
              <a:t>Ernst Schweizer AG</a:t>
            </a:r>
          </a:p>
        </p:txBody>
      </p:sp>
      <p:pic>
        <p:nvPicPr>
          <p:cNvPr id="14342" name="Grafik 6" descr="Ernst_Schweizer_AG_Solrif_ABZ_Balberstrasse_Zuerich-Wollishofen_0035_Retusche_Credti.jpg">
            <a:extLst>
              <a:ext uri="{FF2B5EF4-FFF2-40B4-BE49-F238E27FC236}">
                <a16:creationId xmlns:a16="http://schemas.microsoft.com/office/drawing/2014/main" id="{E104538D-A775-AC84-2CA3-909D34E1FA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8363" y="1162050"/>
            <a:ext cx="699770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liennummernplatzhalter 3">
            <a:extLst>
              <a:ext uri="{FF2B5EF4-FFF2-40B4-BE49-F238E27FC236}">
                <a16:creationId xmlns:a16="http://schemas.microsoft.com/office/drawing/2014/main" id="{974C6CE2-9EFD-BCD3-D852-585955DDC74D}"/>
              </a:ext>
            </a:extLst>
          </p:cNvPr>
          <p:cNvSpPr>
            <a:spLocks noGrp="1" noChangeArrowheads="1"/>
          </p:cNvSpPr>
          <p:nvPr>
            <p:ph type="sldNum" sz="quarter" idx="10"/>
          </p:nvPr>
        </p:nvSpPr>
        <p:spPr>
          <a:xfrm>
            <a:off x="0" y="6453188"/>
            <a:ext cx="493713"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18DA329E-357F-4C38-AA14-BB58F9C8CE7B}" type="slidenum">
              <a:rPr lang="en-GB" altLang="en-US" sz="1800" smtClean="0"/>
              <a:pPr>
                <a:spcBef>
                  <a:spcPct val="0"/>
                </a:spcBef>
                <a:buClrTx/>
                <a:buFontTx/>
                <a:buNone/>
              </a:pPr>
              <a:t>12</a:t>
            </a:fld>
            <a:endParaRPr lang="en-GB" altLang="en-US" sz="1800"/>
          </a:p>
        </p:txBody>
      </p:sp>
      <p:sp>
        <p:nvSpPr>
          <p:cNvPr id="12291" name="Rectangle 2">
            <a:extLst>
              <a:ext uri="{FF2B5EF4-FFF2-40B4-BE49-F238E27FC236}">
                <a16:creationId xmlns:a16="http://schemas.microsoft.com/office/drawing/2014/main" id="{2FE57F23-CBCF-2996-CD73-C0080C9C2331}"/>
              </a:ext>
            </a:extLst>
          </p:cNvPr>
          <p:cNvSpPr>
            <a:spLocks noGrp="1" noChangeArrowheads="1"/>
          </p:cNvSpPr>
          <p:nvPr>
            <p:ph type="title"/>
          </p:nvPr>
        </p:nvSpPr>
        <p:spPr>
          <a:xfrm>
            <a:off x="493713" y="74613"/>
            <a:ext cx="1436687" cy="492125"/>
          </a:xfrm>
        </p:spPr>
        <p:txBody>
          <a:bodyPr/>
          <a:lstStyle/>
          <a:p>
            <a:pPr eaLnBrk="1" hangingPunct="1">
              <a:defRPr/>
            </a:pPr>
            <a:r>
              <a:rPr lang="de-DE" altLang="en-US">
                <a:latin typeface="+mn-lt"/>
              </a:rPr>
              <a:t>Ablauf</a:t>
            </a:r>
          </a:p>
        </p:txBody>
      </p:sp>
      <p:sp>
        <p:nvSpPr>
          <p:cNvPr id="156675" name="Rectangle 3">
            <a:extLst>
              <a:ext uri="{FF2B5EF4-FFF2-40B4-BE49-F238E27FC236}">
                <a16:creationId xmlns:a16="http://schemas.microsoft.com/office/drawing/2014/main" id="{FC2BDA3F-B0AB-D701-1543-7D56E370AF55}"/>
              </a:ext>
            </a:extLst>
          </p:cNvPr>
          <p:cNvSpPr>
            <a:spLocks noGrp="1" noChangeArrowheads="1"/>
          </p:cNvSpPr>
          <p:nvPr>
            <p:ph type="body" idx="1"/>
          </p:nvPr>
        </p:nvSpPr>
        <p:spPr>
          <a:xfrm>
            <a:off x="538163" y="1341438"/>
            <a:ext cx="7346950" cy="4754562"/>
          </a:xfrm>
        </p:spPr>
        <p:txBody>
          <a:bodyPr/>
          <a:lstStyle/>
          <a:p>
            <a:pPr eaLnBrk="1" hangingPunct="1"/>
            <a:r>
              <a:rPr lang="de-DE" altLang="en-US"/>
              <a:t>Motivation</a:t>
            </a:r>
          </a:p>
          <a:p>
            <a:pPr eaLnBrk="1" hangingPunct="1"/>
            <a:r>
              <a:rPr lang="de-DE" altLang="en-US" sz="3600"/>
              <a:t>Beispiele</a:t>
            </a:r>
          </a:p>
          <a:p>
            <a:pPr eaLnBrk="1" hangingPunct="1"/>
            <a:r>
              <a:rPr lang="de-DE" altLang="en-US" b="1"/>
              <a:t>Technik</a:t>
            </a:r>
          </a:p>
          <a:p>
            <a:pPr eaLnBrk="1" hangingPunct="1">
              <a:buFont typeface="Wingdings" panose="05000000000000000000" pitchFamily="2" charset="2"/>
              <a:buNone/>
            </a:pPr>
            <a:r>
              <a:rPr lang="de-DE" altLang="en-US"/>
              <a:t>	</a:t>
            </a:r>
            <a:r>
              <a:rPr lang="de-DE" altLang="en-US" i="1">
                <a:solidFill>
                  <a:srgbClr val="008080"/>
                </a:solidFill>
              </a:rPr>
              <a:t>Pause</a:t>
            </a:r>
          </a:p>
          <a:p>
            <a:pPr eaLnBrk="1" hangingPunct="1"/>
            <a:r>
              <a:rPr lang="de-DE" altLang="en-US"/>
              <a:t>Kosten-Nutzen</a:t>
            </a:r>
          </a:p>
          <a:p>
            <a:pPr eaLnBrk="1" hangingPunct="1"/>
            <a:r>
              <a:rPr lang="de-DE" altLang="en-US"/>
              <a:t>Kauf einer Solarstromanlage</a:t>
            </a:r>
          </a:p>
          <a:p>
            <a:pPr eaLnBrk="1" hangingPunct="1"/>
            <a:r>
              <a:rPr lang="de-DE" altLang="en-US"/>
              <a:t>Zusammenfassung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mph" presetSubtype="0" nodeType="clickEffect">
                                  <p:stCondLst>
                                    <p:cond delay="0"/>
                                  </p:stCondLst>
                                  <p:childTnLst>
                                    <p:set>
                                      <p:cBhvr override="childStyle">
                                        <p:cTn id="6" dur="indefinite"/>
                                        <p:tgtEl>
                                          <p:spTgt spid="156675">
                                            <p:txEl>
                                              <p:pRg st="0" end="0"/>
                                            </p:txEl>
                                          </p:spTgt>
                                        </p:tgtEl>
                                        <p:attrNameLst>
                                          <p:attrName>style.fontStyle</p:attrName>
                                        </p:attrNameLst>
                                      </p:cBhvr>
                                      <p:to>
                                        <p:strVal val="normal"/>
                                      </p:to>
                                    </p:set>
                                    <p:set>
                                      <p:cBhvr override="childStyle">
                                        <p:cTn id="7" dur="indefinite"/>
                                        <p:tgtEl>
                                          <p:spTgt spid="156675">
                                            <p:txEl>
                                              <p:pRg st="0" end="0"/>
                                            </p:txEl>
                                          </p:spTgt>
                                        </p:tgtEl>
                                        <p:attrNameLst>
                                          <p:attrName>style.fontWeight</p:attrName>
                                        </p:attrNameLst>
                                      </p:cBhvr>
                                      <p:to>
                                        <p:strVal val="normal"/>
                                      </p:to>
                                    </p:set>
                                    <p:set>
                                      <p:cBhvr override="childStyle">
                                        <p:cTn id="8" dur="indefinite"/>
                                        <p:tgtEl>
                                          <p:spTgt spid="156675">
                                            <p:txEl>
                                              <p:pRg st="0" end="0"/>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nummernplatzhalter 3">
            <a:extLst>
              <a:ext uri="{FF2B5EF4-FFF2-40B4-BE49-F238E27FC236}">
                <a16:creationId xmlns:a16="http://schemas.microsoft.com/office/drawing/2014/main" id="{89B11AF0-6C1F-86D0-AD5A-E4C8AC36E053}"/>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43FF1CE2-9C70-4E1D-B35F-3D3B7DA1F83A}" type="slidenum">
              <a:rPr lang="en-GB" altLang="en-US" sz="1800" smtClean="0"/>
              <a:pPr>
                <a:spcBef>
                  <a:spcPct val="0"/>
                </a:spcBef>
                <a:buClrTx/>
                <a:buFontTx/>
                <a:buNone/>
              </a:pPr>
              <a:t>13</a:t>
            </a:fld>
            <a:endParaRPr lang="en-GB" altLang="en-US" sz="1800"/>
          </a:p>
        </p:txBody>
      </p:sp>
      <p:sp>
        <p:nvSpPr>
          <p:cNvPr id="13315" name="Rectangle 2">
            <a:extLst>
              <a:ext uri="{FF2B5EF4-FFF2-40B4-BE49-F238E27FC236}">
                <a16:creationId xmlns:a16="http://schemas.microsoft.com/office/drawing/2014/main" id="{4EFDDBEB-1327-290A-15A7-F73DF1ABE5C3}"/>
              </a:ext>
            </a:extLst>
          </p:cNvPr>
          <p:cNvSpPr>
            <a:spLocks noGrp="1" noChangeArrowheads="1"/>
          </p:cNvSpPr>
          <p:nvPr>
            <p:ph type="title"/>
          </p:nvPr>
        </p:nvSpPr>
        <p:spPr>
          <a:xfrm>
            <a:off x="493713" y="74613"/>
            <a:ext cx="1708150" cy="492125"/>
          </a:xfrm>
        </p:spPr>
        <p:txBody>
          <a:bodyPr/>
          <a:lstStyle/>
          <a:p>
            <a:pPr eaLnBrk="1" hangingPunct="1">
              <a:defRPr/>
            </a:pPr>
            <a:r>
              <a:rPr lang="de-DE" altLang="en-US" dirty="0">
                <a:latin typeface="+mn-lt"/>
              </a:rPr>
              <a:t>Technik</a:t>
            </a:r>
          </a:p>
        </p:txBody>
      </p:sp>
      <p:sp>
        <p:nvSpPr>
          <p:cNvPr id="16388" name="Rectangle 3">
            <a:extLst>
              <a:ext uri="{FF2B5EF4-FFF2-40B4-BE49-F238E27FC236}">
                <a16:creationId xmlns:a16="http://schemas.microsoft.com/office/drawing/2014/main" id="{962E42B7-DD93-44F7-C2AB-77F12CB2DEC5}"/>
              </a:ext>
            </a:extLst>
          </p:cNvPr>
          <p:cNvSpPr>
            <a:spLocks noGrp="1" noChangeArrowheads="1"/>
          </p:cNvSpPr>
          <p:nvPr>
            <p:ph type="body" idx="1"/>
          </p:nvPr>
        </p:nvSpPr>
        <p:spPr/>
        <p:txBody>
          <a:bodyPr/>
          <a:lstStyle/>
          <a:p>
            <a:pPr eaLnBrk="1" hangingPunct="1">
              <a:buFont typeface="Wingdings" panose="05000000000000000000" pitchFamily="2" charset="2"/>
              <a:buNone/>
            </a:pPr>
            <a:r>
              <a:rPr lang="de-DE" altLang="en-US" sz="2800" b="1"/>
              <a:t>Komponenten</a:t>
            </a:r>
          </a:p>
        </p:txBody>
      </p:sp>
      <p:pic>
        <p:nvPicPr>
          <p:cNvPr id="16389" name="Picture 4" descr="IBC_MEGALINE_230M_ET">
            <a:extLst>
              <a:ext uri="{FF2B5EF4-FFF2-40B4-BE49-F238E27FC236}">
                <a16:creationId xmlns:a16="http://schemas.microsoft.com/office/drawing/2014/main" id="{84E8FF01-5127-558D-8C01-3795C596E1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520825"/>
            <a:ext cx="1746250"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8" descr="Conrad_NYM-Kabel">
            <a:extLst>
              <a:ext uri="{FF2B5EF4-FFF2-40B4-BE49-F238E27FC236}">
                <a16:creationId xmlns:a16="http://schemas.microsoft.com/office/drawing/2014/main" id="{FE5D31DE-093D-A33C-EFA0-69894A270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75" y="4184650"/>
            <a:ext cx="169227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0" descr="Conrad_Leerrohr_2">
            <a:extLst>
              <a:ext uri="{FF2B5EF4-FFF2-40B4-BE49-F238E27FC236}">
                <a16:creationId xmlns:a16="http://schemas.microsoft.com/office/drawing/2014/main" id="{89EB08CF-A3C7-0FAA-38D6-5375B7ECF5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2188" y="4246563"/>
            <a:ext cx="2124075" cy="15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 Box 11">
            <a:extLst>
              <a:ext uri="{FF2B5EF4-FFF2-40B4-BE49-F238E27FC236}">
                <a16:creationId xmlns:a16="http://schemas.microsoft.com/office/drawing/2014/main" id="{45BB2A99-8D9B-8F64-ACCA-0550BC2752B5}"/>
              </a:ext>
            </a:extLst>
          </p:cNvPr>
          <p:cNvSpPr txBox="1">
            <a:spLocks noChangeArrowheads="1"/>
          </p:cNvSpPr>
          <p:nvPr/>
        </p:nvSpPr>
        <p:spPr bwMode="auto">
          <a:xfrm>
            <a:off x="3001963" y="3608388"/>
            <a:ext cx="1908175" cy="369887"/>
          </a:xfrm>
          <a:prstGeom prst="rect">
            <a:avLst/>
          </a:prstGeom>
          <a:noFill/>
          <a:ln w="9525">
            <a:noFill/>
            <a:miter lim="800000"/>
            <a:headEnd/>
            <a:tailEnd/>
          </a:ln>
        </p:spPr>
        <p:txBody>
          <a:bodyPr>
            <a:spAutoFit/>
          </a:bodyPr>
          <a:lstStyle/>
          <a:p>
            <a:pPr eaLnBrk="1" hangingPunct="1">
              <a:spcBef>
                <a:spcPct val="50000"/>
              </a:spcBef>
              <a:defRPr/>
            </a:pPr>
            <a:r>
              <a:rPr lang="de-DE" altLang="en-US" sz="1800" dirty="0">
                <a:latin typeface="+mn-lt"/>
              </a:rPr>
              <a:t>Wechselrichter</a:t>
            </a:r>
          </a:p>
        </p:txBody>
      </p:sp>
      <p:sp>
        <p:nvSpPr>
          <p:cNvPr id="13323" name="Text Box 13">
            <a:extLst>
              <a:ext uri="{FF2B5EF4-FFF2-40B4-BE49-F238E27FC236}">
                <a16:creationId xmlns:a16="http://schemas.microsoft.com/office/drawing/2014/main" id="{6D0731C5-5480-155F-BF38-19CB92E250D9}"/>
              </a:ext>
            </a:extLst>
          </p:cNvPr>
          <p:cNvSpPr txBox="1">
            <a:spLocks noChangeArrowheads="1"/>
          </p:cNvSpPr>
          <p:nvPr/>
        </p:nvSpPr>
        <p:spPr bwMode="auto">
          <a:xfrm>
            <a:off x="3146425" y="5589588"/>
            <a:ext cx="1692275" cy="369887"/>
          </a:xfrm>
          <a:prstGeom prst="rect">
            <a:avLst/>
          </a:prstGeom>
          <a:noFill/>
          <a:ln w="9525">
            <a:noFill/>
            <a:miter lim="800000"/>
            <a:headEnd/>
            <a:tailEnd/>
          </a:ln>
        </p:spPr>
        <p:txBody>
          <a:bodyPr>
            <a:spAutoFit/>
          </a:bodyPr>
          <a:lstStyle/>
          <a:p>
            <a:pPr eaLnBrk="1" hangingPunct="1">
              <a:spcBef>
                <a:spcPct val="50000"/>
              </a:spcBef>
              <a:defRPr/>
            </a:pPr>
            <a:r>
              <a:rPr lang="de-DE" altLang="en-US" sz="1800" dirty="0">
                <a:latin typeface="+mn-lt"/>
              </a:rPr>
              <a:t>Stromkabel</a:t>
            </a:r>
          </a:p>
        </p:txBody>
      </p:sp>
      <p:sp>
        <p:nvSpPr>
          <p:cNvPr id="13324" name="Text Box 14">
            <a:extLst>
              <a:ext uri="{FF2B5EF4-FFF2-40B4-BE49-F238E27FC236}">
                <a16:creationId xmlns:a16="http://schemas.microsoft.com/office/drawing/2014/main" id="{1A7DCB19-133B-6FA4-9862-F3F662E17D56}"/>
              </a:ext>
            </a:extLst>
          </p:cNvPr>
          <p:cNvSpPr txBox="1">
            <a:spLocks noChangeArrowheads="1"/>
          </p:cNvSpPr>
          <p:nvPr/>
        </p:nvSpPr>
        <p:spPr bwMode="auto">
          <a:xfrm>
            <a:off x="5199063" y="5589588"/>
            <a:ext cx="1547812" cy="369887"/>
          </a:xfrm>
          <a:prstGeom prst="rect">
            <a:avLst/>
          </a:prstGeom>
          <a:noFill/>
          <a:ln w="9525">
            <a:noFill/>
            <a:miter lim="800000"/>
            <a:headEnd/>
            <a:tailEnd/>
          </a:ln>
        </p:spPr>
        <p:txBody>
          <a:bodyPr>
            <a:spAutoFit/>
          </a:bodyPr>
          <a:lstStyle/>
          <a:p>
            <a:pPr eaLnBrk="1" hangingPunct="1">
              <a:spcBef>
                <a:spcPct val="50000"/>
              </a:spcBef>
              <a:defRPr/>
            </a:pPr>
            <a:r>
              <a:rPr lang="de-DE" altLang="en-US" sz="1800" dirty="0">
                <a:latin typeface="+mn-lt"/>
              </a:rPr>
              <a:t>Leerrohre</a:t>
            </a:r>
          </a:p>
        </p:txBody>
      </p:sp>
      <p:sp>
        <p:nvSpPr>
          <p:cNvPr id="13325" name="Text Box 15">
            <a:extLst>
              <a:ext uri="{FF2B5EF4-FFF2-40B4-BE49-F238E27FC236}">
                <a16:creationId xmlns:a16="http://schemas.microsoft.com/office/drawing/2014/main" id="{E74D2EFA-7D91-CA8A-BB41-C836302C5F77}"/>
              </a:ext>
            </a:extLst>
          </p:cNvPr>
          <p:cNvSpPr txBox="1">
            <a:spLocks noChangeArrowheads="1"/>
          </p:cNvSpPr>
          <p:nvPr/>
        </p:nvSpPr>
        <p:spPr bwMode="auto">
          <a:xfrm>
            <a:off x="1130300" y="4724400"/>
            <a:ext cx="1871663" cy="923925"/>
          </a:xfrm>
          <a:prstGeom prst="rect">
            <a:avLst/>
          </a:prstGeom>
          <a:noFill/>
          <a:ln w="9525">
            <a:noFill/>
            <a:miter lim="800000"/>
            <a:headEnd/>
            <a:tailEnd/>
          </a:ln>
        </p:spPr>
        <p:txBody>
          <a:bodyPr>
            <a:spAutoFit/>
          </a:bodyPr>
          <a:lstStyle/>
          <a:p>
            <a:pPr eaLnBrk="1" hangingPunct="1">
              <a:defRPr/>
            </a:pPr>
            <a:r>
              <a:rPr lang="de-DE" altLang="en-US" sz="1800" dirty="0">
                <a:latin typeface="+mn-lt"/>
              </a:rPr>
              <a:t>PV-Modul </a:t>
            </a:r>
          </a:p>
          <a:p>
            <a:pPr eaLnBrk="1" hangingPunct="1">
              <a:defRPr/>
            </a:pPr>
            <a:r>
              <a:rPr lang="de-DE" altLang="en-US" sz="1800" dirty="0">
                <a:latin typeface="+mn-lt"/>
              </a:rPr>
              <a:t>mit kristallinen Solarzellen</a:t>
            </a:r>
          </a:p>
        </p:txBody>
      </p:sp>
      <p:sp>
        <p:nvSpPr>
          <p:cNvPr id="13326" name="Text Box 12_">
            <a:extLst>
              <a:ext uri="{FF2B5EF4-FFF2-40B4-BE49-F238E27FC236}">
                <a16:creationId xmlns:a16="http://schemas.microsoft.com/office/drawing/2014/main" id="{63C9752A-5FBF-8A30-DC3A-5D784A658185}"/>
              </a:ext>
            </a:extLst>
          </p:cNvPr>
          <p:cNvSpPr txBox="1">
            <a:spLocks noChangeArrowheads="1"/>
          </p:cNvSpPr>
          <p:nvPr/>
        </p:nvSpPr>
        <p:spPr bwMode="auto">
          <a:xfrm>
            <a:off x="4932363" y="3305175"/>
            <a:ext cx="2190750" cy="923925"/>
          </a:xfrm>
          <a:prstGeom prst="rect">
            <a:avLst/>
          </a:prstGeom>
          <a:noFill/>
          <a:ln w="9525">
            <a:noFill/>
            <a:miter lim="800000"/>
            <a:headEnd/>
            <a:tailEnd/>
          </a:ln>
        </p:spPr>
        <p:txBody>
          <a:bodyPr>
            <a:spAutoFit/>
          </a:bodyPr>
          <a:lstStyle/>
          <a:p>
            <a:pPr algn="ctr" eaLnBrk="1" hangingPunct="1">
              <a:spcBef>
                <a:spcPct val="50000"/>
              </a:spcBef>
              <a:defRPr/>
            </a:pPr>
            <a:r>
              <a:rPr lang="de-DE" altLang="en-US" sz="1800" dirty="0">
                <a:latin typeface="+mn-lt"/>
              </a:rPr>
              <a:t>Einspeise-</a:t>
            </a:r>
          </a:p>
          <a:p>
            <a:pPr algn="ctr" eaLnBrk="1" hangingPunct="1">
              <a:defRPr/>
            </a:pPr>
            <a:r>
              <a:rPr lang="de-DE" altLang="en-US" sz="1800" dirty="0">
                <a:latin typeface="+mn-lt"/>
              </a:rPr>
              <a:t>Management</a:t>
            </a:r>
          </a:p>
          <a:p>
            <a:pPr algn="ctr" eaLnBrk="1" hangingPunct="1">
              <a:tabLst>
                <a:tab pos="1879600" algn="l"/>
              </a:tabLst>
              <a:defRPr/>
            </a:pPr>
            <a:r>
              <a:rPr lang="de-DE" altLang="en-US" sz="1800" dirty="0">
                <a:latin typeface="+mn-lt"/>
              </a:rPr>
              <a:t>(S. 19 - 21)</a:t>
            </a:r>
          </a:p>
        </p:txBody>
      </p:sp>
      <p:sp>
        <p:nvSpPr>
          <p:cNvPr id="16397" name="Picture 16" descr="SMA-tripower5-9k.png">
            <a:extLst>
              <a:ext uri="{FF2B5EF4-FFF2-40B4-BE49-F238E27FC236}">
                <a16:creationId xmlns:a16="http://schemas.microsoft.com/office/drawing/2014/main" id="{7BEFBCC7-B199-9554-4000-FEE5C8BC27DD}"/>
              </a:ext>
            </a:extLst>
          </p:cNvPr>
          <p:cNvSpPr>
            <a:spLocks noChangeAspect="1"/>
          </p:cNvSpPr>
          <p:nvPr/>
        </p:nvSpPr>
        <p:spPr bwMode="auto">
          <a:xfrm>
            <a:off x="3024188" y="1484313"/>
            <a:ext cx="161925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endParaRPr lang="de-DE" altLang="en-NL" sz="2000"/>
          </a:p>
        </p:txBody>
      </p:sp>
      <p:pic>
        <p:nvPicPr>
          <p:cNvPr id="16398" name="Grafik 16" descr="solarlog200_01_5a2c12f042.png">
            <a:extLst>
              <a:ext uri="{FF2B5EF4-FFF2-40B4-BE49-F238E27FC236}">
                <a16:creationId xmlns:a16="http://schemas.microsoft.com/office/drawing/2014/main" id="{1731FDA1-C01E-9046-7C39-D0A1BA9942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1473200"/>
            <a:ext cx="1789113"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9" name="Text Box 12">
            <a:extLst>
              <a:ext uri="{FF2B5EF4-FFF2-40B4-BE49-F238E27FC236}">
                <a16:creationId xmlns:a16="http://schemas.microsoft.com/office/drawing/2014/main" id="{C94D5319-0227-D76A-494E-929C058C3CDC}"/>
              </a:ext>
            </a:extLst>
          </p:cNvPr>
          <p:cNvSpPr txBox="1">
            <a:spLocks noChangeArrowheads="1"/>
          </p:cNvSpPr>
          <p:nvPr/>
        </p:nvSpPr>
        <p:spPr bwMode="auto">
          <a:xfrm>
            <a:off x="7107238" y="3294063"/>
            <a:ext cx="187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ClrTx/>
              <a:buFontTx/>
              <a:buNone/>
            </a:pPr>
            <a:r>
              <a:rPr lang="de-DE" altLang="en-US" sz="1800">
                <a:solidFill>
                  <a:srgbClr val="000066"/>
                </a:solidFill>
              </a:rPr>
              <a:t>Stromzähler / Moderne Messeinrichtung</a:t>
            </a:r>
          </a:p>
        </p:txBody>
      </p:sp>
      <p:pic>
        <p:nvPicPr>
          <p:cNvPr id="16400" name="Picture 17" descr="Text&#10;&#10;Description automatically generated">
            <a:extLst>
              <a:ext uri="{FF2B5EF4-FFF2-40B4-BE49-F238E27FC236}">
                <a16:creationId xmlns:a16="http://schemas.microsoft.com/office/drawing/2014/main" id="{D002A216-E51B-D285-370F-C86984D217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2838" y="1481138"/>
            <a:ext cx="1203325"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16" descr="SMA-tripower5-9k.png">
            <a:extLst>
              <a:ext uri="{FF2B5EF4-FFF2-40B4-BE49-F238E27FC236}">
                <a16:creationId xmlns:a16="http://schemas.microsoft.com/office/drawing/2014/main" id="{15CA5025-3CA6-4EA4-813A-124EFCA3CBD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62288" y="1530350"/>
            <a:ext cx="1619250"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liennummernplatzhalter 3">
            <a:extLst>
              <a:ext uri="{FF2B5EF4-FFF2-40B4-BE49-F238E27FC236}">
                <a16:creationId xmlns:a16="http://schemas.microsoft.com/office/drawing/2014/main" id="{1F5E1BA6-ACF0-89BE-7D10-D3E136AA195B}"/>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00B4D23E-605F-4E14-BAF1-4C3C527655F3}" type="slidenum">
              <a:rPr lang="en-GB" altLang="en-US" sz="1800" smtClean="0"/>
              <a:pPr>
                <a:spcBef>
                  <a:spcPct val="0"/>
                </a:spcBef>
                <a:buClrTx/>
                <a:buFontTx/>
                <a:buNone/>
              </a:pPr>
              <a:t>14</a:t>
            </a:fld>
            <a:endParaRPr lang="en-GB" altLang="en-US" sz="1800"/>
          </a:p>
        </p:txBody>
      </p:sp>
      <p:sp>
        <p:nvSpPr>
          <p:cNvPr id="14339" name="Rectangle 2">
            <a:extLst>
              <a:ext uri="{FF2B5EF4-FFF2-40B4-BE49-F238E27FC236}">
                <a16:creationId xmlns:a16="http://schemas.microsoft.com/office/drawing/2014/main" id="{22E02C7B-77D2-F297-3527-233076673997}"/>
              </a:ext>
            </a:extLst>
          </p:cNvPr>
          <p:cNvSpPr>
            <a:spLocks noGrp="1" noChangeArrowheads="1"/>
          </p:cNvSpPr>
          <p:nvPr>
            <p:ph type="title"/>
          </p:nvPr>
        </p:nvSpPr>
        <p:spPr>
          <a:xfrm>
            <a:off x="493713" y="74613"/>
            <a:ext cx="1708150" cy="492125"/>
          </a:xfrm>
        </p:spPr>
        <p:txBody>
          <a:bodyPr/>
          <a:lstStyle/>
          <a:p>
            <a:pPr eaLnBrk="1" hangingPunct="1">
              <a:defRPr/>
            </a:pPr>
            <a:r>
              <a:rPr lang="de-DE" altLang="en-US">
                <a:latin typeface="+mn-lt"/>
              </a:rPr>
              <a:t>Technik</a:t>
            </a:r>
          </a:p>
        </p:txBody>
      </p:sp>
      <p:sp>
        <p:nvSpPr>
          <p:cNvPr id="17412" name="Rectangle 3">
            <a:extLst>
              <a:ext uri="{FF2B5EF4-FFF2-40B4-BE49-F238E27FC236}">
                <a16:creationId xmlns:a16="http://schemas.microsoft.com/office/drawing/2014/main" id="{743329DB-7EAC-62E3-4DA1-FD29F5370305}"/>
              </a:ext>
            </a:extLst>
          </p:cNvPr>
          <p:cNvSpPr>
            <a:spLocks noGrp="1" noChangeArrowheads="1"/>
          </p:cNvSpPr>
          <p:nvPr>
            <p:ph type="body" idx="1"/>
          </p:nvPr>
        </p:nvSpPr>
        <p:spPr>
          <a:xfrm>
            <a:off x="538163" y="765175"/>
            <a:ext cx="7346950" cy="801688"/>
          </a:xfrm>
        </p:spPr>
        <p:txBody>
          <a:bodyPr/>
          <a:lstStyle/>
          <a:p>
            <a:pPr eaLnBrk="1" hangingPunct="1">
              <a:buFont typeface="Wingdings" panose="05000000000000000000" pitchFamily="2" charset="2"/>
              <a:buNone/>
            </a:pPr>
            <a:r>
              <a:rPr lang="de-DE" altLang="en-US" sz="2800" b="1"/>
              <a:t>Komponenten - Solarstrommodule</a:t>
            </a:r>
          </a:p>
        </p:txBody>
      </p:sp>
      <p:pic>
        <p:nvPicPr>
          <p:cNvPr id="17413" name="Picture 4" descr="IBC_MEGALINE_230M_ET">
            <a:extLst>
              <a:ext uri="{FF2B5EF4-FFF2-40B4-BE49-F238E27FC236}">
                <a16:creationId xmlns:a16="http://schemas.microsoft.com/office/drawing/2014/main" id="{C327C089-0ADB-3B4F-5B12-7DCFE067E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520825"/>
            <a:ext cx="1746250"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 Box 11">
            <a:extLst>
              <a:ext uri="{FF2B5EF4-FFF2-40B4-BE49-F238E27FC236}">
                <a16:creationId xmlns:a16="http://schemas.microsoft.com/office/drawing/2014/main" id="{A3135A12-65CD-B283-0E95-3421A0D6C42A}"/>
              </a:ext>
            </a:extLst>
          </p:cNvPr>
          <p:cNvSpPr txBox="1">
            <a:spLocks noChangeArrowheads="1"/>
          </p:cNvSpPr>
          <p:nvPr/>
        </p:nvSpPr>
        <p:spPr bwMode="auto">
          <a:xfrm>
            <a:off x="2965450" y="1384300"/>
            <a:ext cx="5915025" cy="4800600"/>
          </a:xfrm>
          <a:prstGeom prst="rect">
            <a:avLst/>
          </a:prstGeom>
          <a:noFill/>
          <a:ln w="9525">
            <a:noFill/>
            <a:miter lim="800000"/>
            <a:headEnd/>
            <a:tailEnd/>
          </a:ln>
        </p:spPr>
        <p:txBody>
          <a:bodyPr>
            <a:spAutoFit/>
          </a:bodyPr>
          <a:lstStyle/>
          <a:p>
            <a:pPr eaLnBrk="1" hangingPunct="1">
              <a:spcBef>
                <a:spcPct val="50000"/>
              </a:spcBef>
              <a:defRPr/>
            </a:pPr>
            <a:r>
              <a:rPr lang="de-DE" altLang="en-US" sz="1800" dirty="0">
                <a:latin typeface="+mn-lt"/>
              </a:rPr>
              <a:t>Solarstrommodule enthalten Solarzellen, die mit drei verschiedenen Verfahren hergestellt werden.</a:t>
            </a:r>
          </a:p>
          <a:p>
            <a:pPr marL="457200" indent="-457200" eaLnBrk="1" hangingPunct="1">
              <a:spcBef>
                <a:spcPct val="50000"/>
              </a:spcBef>
              <a:buFontTx/>
              <a:buAutoNum type="arabicPeriod"/>
              <a:defRPr/>
            </a:pPr>
            <a:r>
              <a:rPr lang="de-DE" altLang="en-US" sz="1800" dirty="0">
                <a:latin typeface="+mn-lt"/>
              </a:rPr>
              <a:t>Monokristalline Solarzellen</a:t>
            </a:r>
          </a:p>
          <a:p>
            <a:pPr marL="447675" lvl="1" eaLnBrk="1" hangingPunct="1">
              <a:spcBef>
                <a:spcPct val="50000"/>
              </a:spcBef>
              <a:defRPr/>
            </a:pPr>
            <a:r>
              <a:rPr lang="de-DE" altLang="en-US" sz="1800" dirty="0">
                <a:latin typeface="+mn-lt"/>
              </a:rPr>
              <a:t>Dieses Herstellungsverfahren liefert die langzeitstabilsten Solarzellen. Es ist deshalb für Privatanwender empfohlen.</a:t>
            </a:r>
          </a:p>
          <a:p>
            <a:pPr marL="457200" indent="-457200" eaLnBrk="1" hangingPunct="1">
              <a:spcBef>
                <a:spcPct val="50000"/>
              </a:spcBef>
              <a:buFontTx/>
              <a:buAutoNum type="arabicPeriod"/>
              <a:defRPr/>
            </a:pPr>
            <a:r>
              <a:rPr lang="de-DE" altLang="en-US" sz="1800" dirty="0" err="1">
                <a:latin typeface="+mn-lt"/>
              </a:rPr>
              <a:t>Polykristalline</a:t>
            </a:r>
            <a:r>
              <a:rPr lang="de-DE" altLang="en-US" sz="1800" dirty="0">
                <a:latin typeface="+mn-lt"/>
              </a:rPr>
              <a:t> Solarzellen</a:t>
            </a:r>
          </a:p>
          <a:p>
            <a:pPr marL="447675" lvl="1" eaLnBrk="1" hangingPunct="1">
              <a:spcBef>
                <a:spcPct val="50000"/>
              </a:spcBef>
              <a:defRPr/>
            </a:pPr>
            <a:r>
              <a:rPr lang="de-DE" altLang="en-US" sz="1800" dirty="0">
                <a:latin typeface="+mn-lt"/>
              </a:rPr>
              <a:t>Dieses Herstellungsverfahren ist preiswerter.         Diese Solarzellen altern aber etwas schneller. Empfohlen nur für Profis.</a:t>
            </a:r>
          </a:p>
          <a:p>
            <a:pPr marL="457200" indent="-457200" eaLnBrk="1" hangingPunct="1">
              <a:spcBef>
                <a:spcPct val="50000"/>
              </a:spcBef>
              <a:buFontTx/>
              <a:buAutoNum type="arabicPeriod"/>
              <a:defRPr/>
            </a:pPr>
            <a:r>
              <a:rPr lang="de-DE" altLang="en-US" sz="1800" dirty="0" err="1">
                <a:latin typeface="+mn-lt"/>
              </a:rPr>
              <a:t>Dünnfilm</a:t>
            </a:r>
            <a:r>
              <a:rPr lang="de-DE" altLang="en-US" sz="1800" dirty="0">
                <a:latin typeface="+mn-lt"/>
              </a:rPr>
              <a:t> Solarzellen &amp; </a:t>
            </a:r>
            <a:r>
              <a:rPr lang="de-DE" altLang="en-US" sz="1800" dirty="0" err="1">
                <a:latin typeface="+mn-lt"/>
              </a:rPr>
              <a:t>Dünnfilm</a:t>
            </a:r>
            <a:r>
              <a:rPr lang="de-DE" altLang="en-US" sz="1800" dirty="0">
                <a:latin typeface="+mn-lt"/>
              </a:rPr>
              <a:t> Module</a:t>
            </a:r>
          </a:p>
          <a:p>
            <a:pPr marL="447675" lvl="1" eaLnBrk="1" hangingPunct="1">
              <a:spcBef>
                <a:spcPct val="50000"/>
              </a:spcBef>
              <a:defRPr/>
            </a:pPr>
            <a:r>
              <a:rPr lang="de-DE" altLang="en-US" sz="1800" dirty="0">
                <a:latin typeface="+mn-lt"/>
              </a:rPr>
              <a:t>Dieses Herstellungsverfahren ist preiswerter. </a:t>
            </a:r>
            <a:r>
              <a:rPr lang="de-DE" altLang="en-US" sz="1800" dirty="0" err="1">
                <a:latin typeface="+mn-lt"/>
              </a:rPr>
              <a:t>Dünnfilm</a:t>
            </a:r>
            <a:r>
              <a:rPr lang="de-DE" altLang="en-US" sz="1800" dirty="0">
                <a:latin typeface="+mn-lt"/>
              </a:rPr>
              <a:t> Module altern schneller.               Empfohlen nur für Profis.</a:t>
            </a:r>
            <a:endParaRPr lang="de-DE" altLang="en-US" dirty="0">
              <a:latin typeface="+mn-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liennummernplatzhalter 3">
            <a:extLst>
              <a:ext uri="{FF2B5EF4-FFF2-40B4-BE49-F238E27FC236}">
                <a16:creationId xmlns:a16="http://schemas.microsoft.com/office/drawing/2014/main" id="{FF086BD5-2D64-CA2A-E161-EEDF587D59BC}"/>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09F135B0-B8C1-422E-912F-FEE334BA8D71}" type="slidenum">
              <a:rPr lang="en-GB" altLang="en-US" sz="1800" smtClean="0"/>
              <a:pPr>
                <a:spcBef>
                  <a:spcPct val="0"/>
                </a:spcBef>
                <a:buClrTx/>
                <a:buFontTx/>
                <a:buNone/>
              </a:pPr>
              <a:t>15</a:t>
            </a:fld>
            <a:endParaRPr lang="en-GB" altLang="en-US" sz="1800"/>
          </a:p>
        </p:txBody>
      </p:sp>
      <p:sp>
        <p:nvSpPr>
          <p:cNvPr id="15363" name="Rectangle 2">
            <a:extLst>
              <a:ext uri="{FF2B5EF4-FFF2-40B4-BE49-F238E27FC236}">
                <a16:creationId xmlns:a16="http://schemas.microsoft.com/office/drawing/2014/main" id="{FC55B296-8989-8B98-20CC-612046C2DFEA}"/>
              </a:ext>
            </a:extLst>
          </p:cNvPr>
          <p:cNvSpPr>
            <a:spLocks noGrp="1" noChangeArrowheads="1"/>
          </p:cNvSpPr>
          <p:nvPr>
            <p:ph type="title"/>
          </p:nvPr>
        </p:nvSpPr>
        <p:spPr>
          <a:xfrm>
            <a:off x="493713" y="74613"/>
            <a:ext cx="1708150" cy="492125"/>
          </a:xfrm>
        </p:spPr>
        <p:txBody>
          <a:bodyPr/>
          <a:lstStyle/>
          <a:p>
            <a:pPr eaLnBrk="1" hangingPunct="1">
              <a:defRPr/>
            </a:pPr>
            <a:r>
              <a:rPr lang="de-DE" altLang="en-US">
                <a:latin typeface="+mn-lt"/>
              </a:rPr>
              <a:t>Technik</a:t>
            </a:r>
          </a:p>
        </p:txBody>
      </p:sp>
      <p:sp>
        <p:nvSpPr>
          <p:cNvPr id="18436" name="Rectangle 3">
            <a:extLst>
              <a:ext uri="{FF2B5EF4-FFF2-40B4-BE49-F238E27FC236}">
                <a16:creationId xmlns:a16="http://schemas.microsoft.com/office/drawing/2014/main" id="{FF5836B1-B3F1-5ED2-B284-5818A1B1B810}"/>
              </a:ext>
            </a:extLst>
          </p:cNvPr>
          <p:cNvSpPr>
            <a:spLocks noGrp="1" noChangeArrowheads="1"/>
          </p:cNvSpPr>
          <p:nvPr>
            <p:ph type="body" idx="1"/>
          </p:nvPr>
        </p:nvSpPr>
        <p:spPr>
          <a:xfrm>
            <a:off x="538163" y="765175"/>
            <a:ext cx="7346950" cy="655638"/>
          </a:xfrm>
        </p:spPr>
        <p:txBody>
          <a:bodyPr/>
          <a:lstStyle/>
          <a:p>
            <a:pPr eaLnBrk="1" hangingPunct="1">
              <a:buFont typeface="Wingdings" panose="05000000000000000000" pitchFamily="2" charset="2"/>
              <a:buNone/>
            </a:pPr>
            <a:r>
              <a:rPr lang="de-DE" altLang="en-US" sz="2800" b="1"/>
              <a:t>Komponenten - Solarstrommodule</a:t>
            </a:r>
          </a:p>
        </p:txBody>
      </p:sp>
      <p:pic>
        <p:nvPicPr>
          <p:cNvPr id="18437" name="Picture 4" descr="IBC_MEGALINE_230M_ET">
            <a:extLst>
              <a:ext uri="{FF2B5EF4-FFF2-40B4-BE49-F238E27FC236}">
                <a16:creationId xmlns:a16="http://schemas.microsoft.com/office/drawing/2014/main" id="{3C671F5D-6FE1-F448-49DF-D9BB70EC49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0" y="1420813"/>
            <a:ext cx="106362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 Box 11">
            <a:extLst>
              <a:ext uri="{FF2B5EF4-FFF2-40B4-BE49-F238E27FC236}">
                <a16:creationId xmlns:a16="http://schemas.microsoft.com/office/drawing/2014/main" id="{839C03B0-D410-413C-43F1-BA6549E75C82}"/>
              </a:ext>
            </a:extLst>
          </p:cNvPr>
          <p:cNvSpPr txBox="1">
            <a:spLocks noChangeArrowheads="1"/>
          </p:cNvSpPr>
          <p:nvPr/>
        </p:nvSpPr>
        <p:spPr bwMode="auto">
          <a:xfrm>
            <a:off x="2965450" y="1384300"/>
            <a:ext cx="5999163" cy="4800600"/>
          </a:xfrm>
          <a:prstGeom prst="rect">
            <a:avLst/>
          </a:prstGeom>
          <a:noFill/>
          <a:ln w="9525">
            <a:noFill/>
            <a:miter lim="800000"/>
            <a:headEnd/>
            <a:tailEnd/>
          </a:ln>
        </p:spPr>
        <p:txBody>
          <a:bodyPr>
            <a:spAutoFit/>
          </a:bodyPr>
          <a:lstStyle/>
          <a:p>
            <a:pPr eaLnBrk="1" hangingPunct="1">
              <a:spcBef>
                <a:spcPct val="50000"/>
              </a:spcBef>
              <a:defRPr/>
            </a:pPr>
            <a:r>
              <a:rPr lang="de-DE" altLang="en-US" sz="1800" dirty="0">
                <a:latin typeface="+mn-lt"/>
              </a:rPr>
              <a:t>Solarstrommodule enthalten Solarzellen, die mit drei verschiedenen Verfahren hergestellt werden.</a:t>
            </a:r>
          </a:p>
          <a:p>
            <a:pPr marL="457200" indent="-457200" eaLnBrk="1" hangingPunct="1">
              <a:spcBef>
                <a:spcPct val="50000"/>
              </a:spcBef>
              <a:buFontTx/>
              <a:buAutoNum type="arabicPeriod"/>
              <a:defRPr/>
            </a:pPr>
            <a:r>
              <a:rPr lang="de-DE" altLang="en-US" sz="1800" dirty="0">
                <a:latin typeface="+mn-lt"/>
              </a:rPr>
              <a:t>Monokristalline Solarzellen</a:t>
            </a:r>
          </a:p>
          <a:p>
            <a:pPr marL="447675" lvl="1" eaLnBrk="1" hangingPunct="1">
              <a:spcBef>
                <a:spcPct val="50000"/>
              </a:spcBef>
              <a:defRPr/>
            </a:pPr>
            <a:r>
              <a:rPr lang="de-DE" altLang="en-US" sz="1800" dirty="0">
                <a:latin typeface="+mn-lt"/>
              </a:rPr>
              <a:t>Ein Standardmodul von 1,7 - 2,0 m</a:t>
            </a:r>
            <a:r>
              <a:rPr lang="de-DE" altLang="en-US" sz="1800" baseline="30000" dirty="0">
                <a:latin typeface="+mn-lt"/>
              </a:rPr>
              <a:t>2</a:t>
            </a:r>
            <a:r>
              <a:rPr lang="de-DE" altLang="en-US" sz="1800" dirty="0">
                <a:latin typeface="+mn-lt"/>
              </a:rPr>
              <a:t> enthält entweder</a:t>
            </a:r>
          </a:p>
          <a:p>
            <a:pPr marL="447675" lvl="1" eaLnBrk="1" hangingPunct="1">
              <a:spcBef>
                <a:spcPct val="50000"/>
              </a:spcBef>
              <a:defRPr/>
            </a:pPr>
            <a:r>
              <a:rPr lang="de-DE" altLang="en-US" sz="1800" dirty="0">
                <a:latin typeface="+mn-lt"/>
              </a:rPr>
              <a:t>  60 „ganze“ Solarzellen oder</a:t>
            </a:r>
          </a:p>
          <a:p>
            <a:pPr marL="447675" lvl="1" eaLnBrk="1" hangingPunct="1">
              <a:spcBef>
                <a:spcPct val="50000"/>
              </a:spcBef>
              <a:defRPr/>
            </a:pPr>
            <a:r>
              <a:rPr lang="de-DE" altLang="en-US" sz="1800" dirty="0">
                <a:latin typeface="+mn-lt"/>
              </a:rPr>
              <a:t>120 „halbe“ Solarzellen.</a:t>
            </a:r>
          </a:p>
          <a:p>
            <a:pPr marL="447675" lvl="1" eaLnBrk="1" hangingPunct="1">
              <a:spcBef>
                <a:spcPct val="50000"/>
              </a:spcBef>
              <a:defRPr/>
            </a:pPr>
            <a:endParaRPr lang="de-DE" altLang="en-US" sz="1800" dirty="0">
              <a:latin typeface="+mn-lt"/>
            </a:endParaRPr>
          </a:p>
          <a:p>
            <a:pPr marL="447675" lvl="1" eaLnBrk="1" hangingPunct="1">
              <a:spcBef>
                <a:spcPct val="50000"/>
              </a:spcBef>
              <a:defRPr/>
            </a:pPr>
            <a:r>
              <a:rPr lang="de-DE" altLang="en-US" sz="1800" dirty="0">
                <a:latin typeface="+mn-lt"/>
              </a:rPr>
              <a:t>Forscher des Fraunhofer-Center für Silizium-Photovoltaik CSP in Halle haben 2014 herausgefunden, dass der Wirkungsgrad eines Solarmoduls um etwa 5 % steigt, wenn „halbe“ Solarzellen verwendet werden. Der Grund sind reduzierte Widerstandsverluste durch den veränderten Stromfluss.</a:t>
            </a:r>
            <a:endParaRPr lang="de-DE" altLang="en-US" dirty="0">
              <a:latin typeface="+mn-lt"/>
            </a:endParaRPr>
          </a:p>
        </p:txBody>
      </p:sp>
      <p:pic>
        <p:nvPicPr>
          <p:cNvPr id="18439" name="Grafik 6" descr="Grosshau2b.jpg">
            <a:extLst>
              <a:ext uri="{FF2B5EF4-FFF2-40B4-BE49-F238E27FC236}">
                <a16:creationId xmlns:a16="http://schemas.microsoft.com/office/drawing/2014/main" id="{47D6E68A-A33C-9556-C03E-441499257C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502025"/>
            <a:ext cx="985838"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leichschenkliges Dreieck 7">
            <a:extLst>
              <a:ext uri="{FF2B5EF4-FFF2-40B4-BE49-F238E27FC236}">
                <a16:creationId xmlns:a16="http://schemas.microsoft.com/office/drawing/2014/main" id="{E40B9F36-C552-0549-C18C-008E04967845}"/>
              </a:ext>
            </a:extLst>
          </p:cNvPr>
          <p:cNvSpPr/>
          <p:nvPr/>
        </p:nvSpPr>
        <p:spPr>
          <a:xfrm rot="5400000">
            <a:off x="1504950" y="2990850"/>
            <a:ext cx="146050" cy="1022350"/>
          </a:xfrm>
          <a:prstGeom prst="triangle">
            <a:avLst>
              <a:gd name="adj" fmla="val 4033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Gleichschenkliges Dreieck 8">
            <a:extLst>
              <a:ext uri="{FF2B5EF4-FFF2-40B4-BE49-F238E27FC236}">
                <a16:creationId xmlns:a16="http://schemas.microsoft.com/office/drawing/2014/main" id="{B6FC53E2-13AB-0C2F-4199-0667F504538F}"/>
              </a:ext>
            </a:extLst>
          </p:cNvPr>
          <p:cNvSpPr/>
          <p:nvPr/>
        </p:nvSpPr>
        <p:spPr>
          <a:xfrm rot="16200000">
            <a:off x="1523207" y="4615656"/>
            <a:ext cx="146050" cy="1058863"/>
          </a:xfrm>
          <a:prstGeom prst="triangle">
            <a:avLst>
              <a:gd name="adj" fmla="val 5000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0" name="Gleichschenkliges Dreieck 9">
            <a:extLst>
              <a:ext uri="{FF2B5EF4-FFF2-40B4-BE49-F238E27FC236}">
                <a16:creationId xmlns:a16="http://schemas.microsoft.com/office/drawing/2014/main" id="{30BB5FCC-E7C5-AB46-0B5D-51046B557A81}"/>
              </a:ext>
            </a:extLst>
          </p:cNvPr>
          <p:cNvSpPr/>
          <p:nvPr/>
        </p:nvSpPr>
        <p:spPr>
          <a:xfrm rot="10800000">
            <a:off x="957263" y="3575050"/>
            <a:ext cx="146050" cy="1606550"/>
          </a:xfrm>
          <a:prstGeom prst="triangle">
            <a:avLst>
              <a:gd name="adj" fmla="val 2873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nummernplatzhalter 3">
            <a:extLst>
              <a:ext uri="{FF2B5EF4-FFF2-40B4-BE49-F238E27FC236}">
                <a16:creationId xmlns:a16="http://schemas.microsoft.com/office/drawing/2014/main" id="{63F44EA1-07CC-91D1-8DFC-C0B935D143C7}"/>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99B7066F-D390-49A0-9761-2CF612140C5C}" type="slidenum">
              <a:rPr lang="en-GB" altLang="en-US" sz="1800" smtClean="0"/>
              <a:pPr>
                <a:spcBef>
                  <a:spcPct val="0"/>
                </a:spcBef>
                <a:buClrTx/>
                <a:buFontTx/>
                <a:buNone/>
              </a:pPr>
              <a:t>16</a:t>
            </a:fld>
            <a:endParaRPr lang="en-GB" altLang="en-US" sz="1800"/>
          </a:p>
        </p:txBody>
      </p:sp>
      <p:sp>
        <p:nvSpPr>
          <p:cNvPr id="16387" name="Rectangle 2">
            <a:extLst>
              <a:ext uri="{FF2B5EF4-FFF2-40B4-BE49-F238E27FC236}">
                <a16:creationId xmlns:a16="http://schemas.microsoft.com/office/drawing/2014/main" id="{59AA3E07-AC3F-F99C-AFF2-8155CD04A375}"/>
              </a:ext>
            </a:extLst>
          </p:cNvPr>
          <p:cNvSpPr>
            <a:spLocks noGrp="1" noChangeArrowheads="1"/>
          </p:cNvSpPr>
          <p:nvPr>
            <p:ph type="title"/>
          </p:nvPr>
        </p:nvSpPr>
        <p:spPr>
          <a:xfrm>
            <a:off x="493713" y="74613"/>
            <a:ext cx="1708150" cy="492125"/>
          </a:xfrm>
        </p:spPr>
        <p:txBody>
          <a:bodyPr/>
          <a:lstStyle/>
          <a:p>
            <a:pPr eaLnBrk="1" hangingPunct="1">
              <a:defRPr/>
            </a:pPr>
            <a:r>
              <a:rPr lang="de-DE" altLang="en-US">
                <a:latin typeface="+mn-lt"/>
              </a:rPr>
              <a:t>Technik</a:t>
            </a:r>
          </a:p>
        </p:txBody>
      </p:sp>
      <p:sp>
        <p:nvSpPr>
          <p:cNvPr id="19460" name="Rectangle 3">
            <a:extLst>
              <a:ext uri="{FF2B5EF4-FFF2-40B4-BE49-F238E27FC236}">
                <a16:creationId xmlns:a16="http://schemas.microsoft.com/office/drawing/2014/main" id="{11BB4DB5-1B17-6101-E6A0-D8864748D64F}"/>
              </a:ext>
            </a:extLst>
          </p:cNvPr>
          <p:cNvSpPr>
            <a:spLocks noGrp="1" noChangeArrowheads="1"/>
          </p:cNvSpPr>
          <p:nvPr>
            <p:ph type="body" idx="1"/>
          </p:nvPr>
        </p:nvSpPr>
        <p:spPr/>
        <p:txBody>
          <a:bodyPr/>
          <a:lstStyle/>
          <a:p>
            <a:pPr eaLnBrk="1" hangingPunct="1">
              <a:buFont typeface="Wingdings" panose="05000000000000000000" pitchFamily="2" charset="2"/>
              <a:buNone/>
            </a:pPr>
            <a:r>
              <a:rPr lang="de-DE" altLang="en-US" sz="2800" b="1"/>
              <a:t>Komponenten  -  Wechselrichter</a:t>
            </a:r>
          </a:p>
        </p:txBody>
      </p:sp>
      <p:sp>
        <p:nvSpPr>
          <p:cNvPr id="16389" name="Text Box 11">
            <a:extLst>
              <a:ext uri="{FF2B5EF4-FFF2-40B4-BE49-F238E27FC236}">
                <a16:creationId xmlns:a16="http://schemas.microsoft.com/office/drawing/2014/main" id="{E36A152D-0615-6B6C-0D75-498E104E9189}"/>
              </a:ext>
            </a:extLst>
          </p:cNvPr>
          <p:cNvSpPr txBox="1">
            <a:spLocks noChangeArrowheads="1"/>
          </p:cNvSpPr>
          <p:nvPr/>
        </p:nvSpPr>
        <p:spPr bwMode="auto">
          <a:xfrm>
            <a:off x="4973638" y="1457325"/>
            <a:ext cx="3600450" cy="862013"/>
          </a:xfrm>
          <a:prstGeom prst="rect">
            <a:avLst/>
          </a:prstGeom>
          <a:noFill/>
          <a:ln w="9525">
            <a:noFill/>
            <a:miter lim="800000"/>
            <a:headEnd/>
            <a:tailEnd/>
          </a:ln>
        </p:spPr>
        <p:txBody>
          <a:bodyPr>
            <a:spAutoFit/>
          </a:bodyPr>
          <a:lstStyle/>
          <a:p>
            <a:pPr algn="ctr" eaLnBrk="1" hangingPunct="1">
              <a:spcBef>
                <a:spcPct val="50000"/>
              </a:spcBef>
              <a:defRPr/>
            </a:pPr>
            <a:r>
              <a:rPr lang="de-DE" altLang="en-US" dirty="0">
                <a:latin typeface="+mn-lt"/>
              </a:rPr>
              <a:t>Kleine Leistungen 1,5 …3 </a:t>
            </a:r>
            <a:r>
              <a:rPr lang="de-DE" altLang="en-US" dirty="0" err="1">
                <a:latin typeface="+mn-lt"/>
              </a:rPr>
              <a:t>kW</a:t>
            </a:r>
            <a:endParaRPr lang="de-DE" altLang="en-US" dirty="0">
              <a:latin typeface="+mn-lt"/>
            </a:endParaRPr>
          </a:p>
          <a:p>
            <a:pPr algn="ctr" eaLnBrk="1" hangingPunct="1">
              <a:spcBef>
                <a:spcPct val="50000"/>
              </a:spcBef>
              <a:defRPr/>
            </a:pPr>
            <a:r>
              <a:rPr lang="de-DE" altLang="en-US" dirty="0">
                <a:latin typeface="+mn-lt"/>
              </a:rPr>
              <a:t>Mit Wechselstromanschluss</a:t>
            </a:r>
          </a:p>
        </p:txBody>
      </p:sp>
      <p:sp>
        <p:nvSpPr>
          <p:cNvPr id="16390" name="Text Box 12">
            <a:extLst>
              <a:ext uri="{FF2B5EF4-FFF2-40B4-BE49-F238E27FC236}">
                <a16:creationId xmlns:a16="http://schemas.microsoft.com/office/drawing/2014/main" id="{03DD2DE7-D1D7-709E-F6FE-BD830588FD3E}"/>
              </a:ext>
            </a:extLst>
          </p:cNvPr>
          <p:cNvSpPr txBox="1">
            <a:spLocks noChangeArrowheads="1"/>
          </p:cNvSpPr>
          <p:nvPr/>
        </p:nvSpPr>
        <p:spPr bwMode="auto">
          <a:xfrm>
            <a:off x="482600" y="1450975"/>
            <a:ext cx="4308475" cy="862013"/>
          </a:xfrm>
          <a:prstGeom prst="rect">
            <a:avLst/>
          </a:prstGeom>
          <a:noFill/>
          <a:ln w="9525">
            <a:noFill/>
            <a:miter lim="800000"/>
            <a:headEnd/>
            <a:tailEnd/>
          </a:ln>
        </p:spPr>
        <p:txBody>
          <a:bodyPr>
            <a:spAutoFit/>
          </a:bodyPr>
          <a:lstStyle/>
          <a:p>
            <a:pPr algn="ctr" eaLnBrk="1" hangingPunct="1">
              <a:spcBef>
                <a:spcPct val="50000"/>
              </a:spcBef>
              <a:defRPr/>
            </a:pPr>
            <a:r>
              <a:rPr lang="de-DE" altLang="en-US" b="1" dirty="0">
                <a:latin typeface="+mn-lt"/>
              </a:rPr>
              <a:t>1. Wahl: Mit Drehstromanschluss</a:t>
            </a:r>
          </a:p>
          <a:p>
            <a:pPr algn="ctr" eaLnBrk="1" hangingPunct="1">
              <a:spcBef>
                <a:spcPct val="50000"/>
              </a:spcBef>
              <a:defRPr/>
            </a:pPr>
            <a:r>
              <a:rPr lang="de-DE" altLang="en-US" dirty="0">
                <a:latin typeface="+mn-lt"/>
              </a:rPr>
              <a:t> 3…500 </a:t>
            </a:r>
            <a:r>
              <a:rPr lang="de-DE" altLang="en-US" dirty="0" err="1">
                <a:latin typeface="+mn-lt"/>
              </a:rPr>
              <a:t>kW</a:t>
            </a:r>
            <a:endParaRPr lang="de-DE" altLang="en-US" dirty="0">
              <a:latin typeface="+mn-lt"/>
            </a:endParaRPr>
          </a:p>
        </p:txBody>
      </p:sp>
      <p:pic>
        <p:nvPicPr>
          <p:cNvPr id="19463" name="Picture 8" descr="Drehstromsteckdose.jpg">
            <a:extLst>
              <a:ext uri="{FF2B5EF4-FFF2-40B4-BE49-F238E27FC236}">
                <a16:creationId xmlns:a16="http://schemas.microsoft.com/office/drawing/2014/main" id="{BFAF1E2E-43F9-AD5F-E740-6F1FBCB741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65325" y="5013325"/>
            <a:ext cx="16541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Grafik 9" descr="Steckose.jpg">
            <a:extLst>
              <a:ext uri="{FF2B5EF4-FFF2-40B4-BE49-F238E27FC236}">
                <a16:creationId xmlns:a16="http://schemas.microsoft.com/office/drawing/2014/main" id="{F931C4D7-BE78-EB9C-7245-5EEE1F2F34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2375" y="5072063"/>
            <a:ext cx="912813"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Grafik 10" descr="19475_280x222x72x72x80_coolcept_StecaGrid_1800_4200_picture_3D_button.jpg">
            <a:extLst>
              <a:ext uri="{FF2B5EF4-FFF2-40B4-BE49-F238E27FC236}">
                <a16:creationId xmlns:a16="http://schemas.microsoft.com/office/drawing/2014/main" id="{1165D4B1-514B-63AF-C241-67727B8F6C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59475" y="2297113"/>
            <a:ext cx="1497013"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Grafik 10" descr="Richter-Fronius_Symo_Hybrid.jpg">
            <a:extLst>
              <a:ext uri="{FF2B5EF4-FFF2-40B4-BE49-F238E27FC236}">
                <a16:creationId xmlns:a16="http://schemas.microsoft.com/office/drawing/2014/main" id="{F3121D65-303A-AE57-8B1A-BB83F995F1C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70075" y="2443163"/>
            <a:ext cx="16557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liennummernplatzhalter 3">
            <a:extLst>
              <a:ext uri="{FF2B5EF4-FFF2-40B4-BE49-F238E27FC236}">
                <a16:creationId xmlns:a16="http://schemas.microsoft.com/office/drawing/2014/main" id="{F65F5747-BBDF-0E56-7E6E-8F8945946909}"/>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B829C7A3-701E-4A3F-89BA-358F047CB6DF}" type="slidenum">
              <a:rPr lang="en-GB" altLang="en-US" sz="1800" smtClean="0"/>
              <a:pPr>
                <a:spcBef>
                  <a:spcPct val="0"/>
                </a:spcBef>
                <a:buClrTx/>
                <a:buFontTx/>
                <a:buNone/>
              </a:pPr>
              <a:t>17</a:t>
            </a:fld>
            <a:endParaRPr lang="en-GB" altLang="en-US" sz="1800"/>
          </a:p>
        </p:txBody>
      </p:sp>
      <p:sp>
        <p:nvSpPr>
          <p:cNvPr id="17411" name="Rectangle 2">
            <a:extLst>
              <a:ext uri="{FF2B5EF4-FFF2-40B4-BE49-F238E27FC236}">
                <a16:creationId xmlns:a16="http://schemas.microsoft.com/office/drawing/2014/main" id="{EC9E66F8-12FD-135B-361A-0C489AD00DD3}"/>
              </a:ext>
            </a:extLst>
          </p:cNvPr>
          <p:cNvSpPr>
            <a:spLocks noGrp="1" noChangeArrowheads="1"/>
          </p:cNvSpPr>
          <p:nvPr>
            <p:ph type="title"/>
          </p:nvPr>
        </p:nvSpPr>
        <p:spPr>
          <a:xfrm>
            <a:off x="493713" y="74613"/>
            <a:ext cx="1708150" cy="492125"/>
          </a:xfrm>
        </p:spPr>
        <p:txBody>
          <a:bodyPr/>
          <a:lstStyle/>
          <a:p>
            <a:pPr eaLnBrk="1" hangingPunct="1">
              <a:defRPr/>
            </a:pPr>
            <a:r>
              <a:rPr lang="de-DE" altLang="en-US">
                <a:latin typeface="+mn-lt"/>
              </a:rPr>
              <a:t>Technik</a:t>
            </a:r>
          </a:p>
        </p:txBody>
      </p:sp>
      <p:sp>
        <p:nvSpPr>
          <p:cNvPr id="20484" name="Rectangle 3">
            <a:extLst>
              <a:ext uri="{FF2B5EF4-FFF2-40B4-BE49-F238E27FC236}">
                <a16:creationId xmlns:a16="http://schemas.microsoft.com/office/drawing/2014/main" id="{1DAFB3FA-E489-D649-37E4-A5893EEECEB2}"/>
              </a:ext>
            </a:extLst>
          </p:cNvPr>
          <p:cNvSpPr>
            <a:spLocks noGrp="1" noChangeArrowheads="1"/>
          </p:cNvSpPr>
          <p:nvPr>
            <p:ph type="body" idx="1"/>
          </p:nvPr>
        </p:nvSpPr>
        <p:spPr/>
        <p:txBody>
          <a:bodyPr/>
          <a:lstStyle/>
          <a:p>
            <a:pPr eaLnBrk="1" hangingPunct="1">
              <a:buFont typeface="Wingdings" panose="05000000000000000000" pitchFamily="2" charset="2"/>
              <a:buNone/>
              <a:tabLst>
                <a:tab pos="1255713" algn="l"/>
              </a:tabLst>
            </a:pPr>
            <a:r>
              <a:rPr lang="de-DE" altLang="en-US" sz="2800" b="1"/>
              <a:t>Optimale Kombination</a:t>
            </a:r>
          </a:p>
        </p:txBody>
      </p:sp>
      <p:sp>
        <p:nvSpPr>
          <p:cNvPr id="17413" name="Text Box 12">
            <a:extLst>
              <a:ext uri="{FF2B5EF4-FFF2-40B4-BE49-F238E27FC236}">
                <a16:creationId xmlns:a16="http://schemas.microsoft.com/office/drawing/2014/main" id="{A5454718-D1E1-14C4-5233-6110FA053114}"/>
              </a:ext>
            </a:extLst>
          </p:cNvPr>
          <p:cNvSpPr txBox="1">
            <a:spLocks noChangeArrowheads="1"/>
          </p:cNvSpPr>
          <p:nvPr/>
        </p:nvSpPr>
        <p:spPr bwMode="auto">
          <a:xfrm>
            <a:off x="482600" y="1450975"/>
            <a:ext cx="8661400" cy="5162550"/>
          </a:xfrm>
          <a:prstGeom prst="rect">
            <a:avLst/>
          </a:prstGeom>
          <a:noFill/>
          <a:ln w="9525">
            <a:noFill/>
            <a:miter lim="800000"/>
            <a:headEnd/>
            <a:tailEnd/>
          </a:ln>
        </p:spPr>
        <p:txBody>
          <a:bodyPr>
            <a:spAutoFit/>
          </a:bodyPr>
          <a:lstStyle/>
          <a:p>
            <a:pPr eaLnBrk="1" hangingPunct="1">
              <a:spcBef>
                <a:spcPct val="50000"/>
              </a:spcBef>
              <a:defRPr/>
            </a:pPr>
            <a:r>
              <a:rPr lang="de-DE" altLang="en-US" b="1" dirty="0">
                <a:latin typeface="+mn-lt"/>
              </a:rPr>
              <a:t>Wechselrichter mit Drehstromanschluss &amp; Anzahl von PV Modulen</a:t>
            </a:r>
          </a:p>
          <a:p>
            <a:pPr eaLnBrk="1" hangingPunct="1">
              <a:spcBef>
                <a:spcPts val="1200"/>
              </a:spcBef>
              <a:spcAft>
                <a:spcPts val="600"/>
              </a:spcAft>
              <a:buFont typeface="Arial" pitchFamily="34" charset="0"/>
              <a:buChar char="•"/>
              <a:defRPr/>
            </a:pPr>
            <a:r>
              <a:rPr lang="de-DE" altLang="en-US" sz="1800" dirty="0">
                <a:latin typeface="+mn-lt"/>
              </a:rPr>
              <a:t> Optimale Eingangsspannung:  600 V…680 V DC für maximalen Wirkungsgrad</a:t>
            </a:r>
          </a:p>
          <a:p>
            <a:pPr eaLnBrk="1" hangingPunct="1">
              <a:spcBef>
                <a:spcPts val="1200"/>
              </a:spcBef>
              <a:spcAft>
                <a:spcPts val="600"/>
              </a:spcAft>
              <a:buFont typeface="Arial" pitchFamily="34" charset="0"/>
              <a:buChar char="•"/>
              <a:defRPr/>
            </a:pPr>
            <a:r>
              <a:rPr lang="de-DE" altLang="en-US" sz="1800" dirty="0">
                <a:latin typeface="+mn-lt"/>
              </a:rPr>
              <a:t> Standard PV Module haben </a:t>
            </a:r>
          </a:p>
          <a:p>
            <a:pPr lvl="1" eaLnBrk="1" hangingPunct="1">
              <a:spcAft>
                <a:spcPts val="600"/>
              </a:spcAft>
              <a:buFont typeface="Arial" pitchFamily="34" charset="0"/>
              <a:buChar char="•"/>
              <a:defRPr/>
            </a:pPr>
            <a:r>
              <a:rPr lang="de-DE" altLang="en-US" sz="1800" dirty="0">
                <a:latin typeface="+mn-lt"/>
              </a:rPr>
              <a:t> 120 „halbe“ Solarzellen, </a:t>
            </a:r>
          </a:p>
          <a:p>
            <a:pPr lvl="1" eaLnBrk="1" hangingPunct="1">
              <a:spcAft>
                <a:spcPts val="600"/>
              </a:spcAft>
              <a:buFont typeface="Arial" pitchFamily="34" charset="0"/>
              <a:buChar char="•"/>
              <a:defRPr/>
            </a:pPr>
            <a:r>
              <a:rPr lang="de-DE" altLang="en-US" sz="1800" dirty="0">
                <a:latin typeface="+mn-lt"/>
              </a:rPr>
              <a:t> Abmessungen von ca. 1,14 m x 1,76 m (2 m</a:t>
            </a:r>
            <a:r>
              <a:rPr lang="de-DE" altLang="en-US" sz="1800" baseline="30000" dirty="0">
                <a:latin typeface="+mn-lt"/>
              </a:rPr>
              <a:t>2</a:t>
            </a:r>
            <a:r>
              <a:rPr lang="de-DE" altLang="en-US" sz="1800" dirty="0">
                <a:latin typeface="+mn-lt"/>
              </a:rPr>
              <a:t>)</a:t>
            </a:r>
          </a:p>
          <a:p>
            <a:pPr lvl="1" eaLnBrk="1" hangingPunct="1">
              <a:spcAft>
                <a:spcPts val="600"/>
              </a:spcAft>
              <a:buFont typeface="Arial" pitchFamily="34" charset="0"/>
              <a:buChar char="•"/>
              <a:defRPr/>
            </a:pPr>
            <a:r>
              <a:rPr lang="de-DE" altLang="en-US" sz="1800" dirty="0">
                <a:latin typeface="+mn-lt"/>
              </a:rPr>
              <a:t> 34 V typische Betriebsspannungen,</a:t>
            </a:r>
          </a:p>
          <a:p>
            <a:pPr lvl="1" eaLnBrk="1" hangingPunct="1">
              <a:spcAft>
                <a:spcPts val="600"/>
              </a:spcAft>
              <a:buFont typeface="Arial" pitchFamily="34" charset="0"/>
              <a:buChar char="•"/>
              <a:defRPr/>
            </a:pPr>
            <a:r>
              <a:rPr lang="de-DE" altLang="en-US" sz="1800" dirty="0">
                <a:latin typeface="+mn-lt"/>
              </a:rPr>
              <a:t> 350…450 </a:t>
            </a:r>
            <a:r>
              <a:rPr lang="de-DE" altLang="en-US" sz="1800" dirty="0" err="1">
                <a:latin typeface="+mn-lt"/>
              </a:rPr>
              <a:t>Wp</a:t>
            </a:r>
            <a:r>
              <a:rPr lang="de-DE" altLang="en-US" sz="1800" dirty="0">
                <a:latin typeface="+mn-lt"/>
              </a:rPr>
              <a:t> (Watt-peak) Nennleistung unter Standard Test Bedingungen.</a:t>
            </a:r>
          </a:p>
          <a:p>
            <a:pPr eaLnBrk="1" hangingPunct="1">
              <a:spcBef>
                <a:spcPts val="1200"/>
              </a:spcBef>
              <a:spcAft>
                <a:spcPts val="600"/>
              </a:spcAft>
              <a:buFont typeface="Arial" pitchFamily="34" charset="0"/>
              <a:buChar char="•"/>
              <a:defRPr/>
            </a:pPr>
            <a:r>
              <a:rPr lang="de-DE" altLang="en-US" sz="1800" dirty="0">
                <a:latin typeface="+mn-lt"/>
              </a:rPr>
              <a:t> Daher werden bis zu 20 Module elektrisch in Reihe zu einem „String“ geschaltet.</a:t>
            </a:r>
          </a:p>
          <a:p>
            <a:pPr lvl="1" eaLnBrk="1" hangingPunct="1">
              <a:spcBef>
                <a:spcPts val="600"/>
              </a:spcBef>
              <a:spcAft>
                <a:spcPts val="600"/>
              </a:spcAft>
              <a:buFont typeface="Arial" pitchFamily="34" charset="0"/>
              <a:buChar char="•"/>
              <a:tabLst>
                <a:tab pos="4487863" algn="l"/>
              </a:tabLst>
              <a:defRPr/>
            </a:pPr>
            <a:r>
              <a:rPr lang="de-DE" altLang="en-US" sz="1800" dirty="0">
                <a:latin typeface="+mn-lt"/>
              </a:rPr>
              <a:t> Das ergibt eine Nennleistung von bis zu 9 kW für einen String.</a:t>
            </a:r>
          </a:p>
          <a:p>
            <a:pPr lvl="1" eaLnBrk="1" hangingPunct="1">
              <a:spcBef>
                <a:spcPts val="600"/>
              </a:spcBef>
              <a:spcAft>
                <a:spcPts val="600"/>
              </a:spcAft>
              <a:buFont typeface="Arial" pitchFamily="34" charset="0"/>
              <a:buChar char="•"/>
              <a:defRPr/>
            </a:pPr>
            <a:r>
              <a:rPr lang="de-DE" altLang="en-US" sz="1800" dirty="0">
                <a:latin typeface="+mn-lt"/>
              </a:rPr>
              <a:t> Größere Solarstromanlagen haben ein vielfaches dieser Leistung.</a:t>
            </a:r>
          </a:p>
          <a:p>
            <a:pPr eaLnBrk="1" hangingPunct="1">
              <a:spcBef>
                <a:spcPts val="1200"/>
              </a:spcBef>
              <a:spcAft>
                <a:spcPts val="600"/>
              </a:spcAft>
              <a:defRPr/>
            </a:pPr>
            <a:endParaRPr lang="de-DE" altLang="en-US" sz="1900" dirty="0">
              <a:latin typeface="+mn-lt"/>
            </a:endParaRPr>
          </a:p>
          <a:p>
            <a:pPr eaLnBrk="1" hangingPunct="1">
              <a:spcBef>
                <a:spcPct val="50000"/>
              </a:spcBef>
              <a:defRPr/>
            </a:pPr>
            <a:endParaRPr lang="de-DE" altLang="en-US" sz="1900" dirty="0">
              <a:latin typeface="+mn-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nummernplatzhalter 3">
            <a:extLst>
              <a:ext uri="{FF2B5EF4-FFF2-40B4-BE49-F238E27FC236}">
                <a16:creationId xmlns:a16="http://schemas.microsoft.com/office/drawing/2014/main" id="{79F94E2C-EC1D-DE67-EDEA-74F74764CBBC}"/>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E821437C-8763-4289-A401-8E52AAD40CA4}" type="slidenum">
              <a:rPr lang="en-GB" altLang="en-US" sz="1800" smtClean="0"/>
              <a:pPr>
                <a:spcBef>
                  <a:spcPct val="0"/>
                </a:spcBef>
                <a:buClrTx/>
                <a:buFontTx/>
                <a:buNone/>
              </a:pPr>
              <a:t>18</a:t>
            </a:fld>
            <a:endParaRPr lang="en-GB" altLang="en-US" sz="1800"/>
          </a:p>
        </p:txBody>
      </p:sp>
      <p:sp>
        <p:nvSpPr>
          <p:cNvPr id="18435" name="Rectangle 2">
            <a:extLst>
              <a:ext uri="{FF2B5EF4-FFF2-40B4-BE49-F238E27FC236}">
                <a16:creationId xmlns:a16="http://schemas.microsoft.com/office/drawing/2014/main" id="{8E43CC9B-F60C-A448-E2EE-EE47587383C1}"/>
              </a:ext>
            </a:extLst>
          </p:cNvPr>
          <p:cNvSpPr>
            <a:spLocks noGrp="1" noChangeArrowheads="1"/>
          </p:cNvSpPr>
          <p:nvPr>
            <p:ph type="title"/>
          </p:nvPr>
        </p:nvSpPr>
        <p:spPr>
          <a:xfrm>
            <a:off x="493713" y="74613"/>
            <a:ext cx="1708150" cy="492125"/>
          </a:xfrm>
        </p:spPr>
        <p:txBody>
          <a:bodyPr/>
          <a:lstStyle/>
          <a:p>
            <a:pPr eaLnBrk="1" hangingPunct="1">
              <a:defRPr/>
            </a:pPr>
            <a:r>
              <a:rPr lang="de-DE" altLang="en-US">
                <a:latin typeface="+mn-lt"/>
              </a:rPr>
              <a:t>Technik</a:t>
            </a:r>
          </a:p>
        </p:txBody>
      </p:sp>
      <p:sp>
        <p:nvSpPr>
          <p:cNvPr id="21508" name="Rectangle 3">
            <a:extLst>
              <a:ext uri="{FF2B5EF4-FFF2-40B4-BE49-F238E27FC236}">
                <a16:creationId xmlns:a16="http://schemas.microsoft.com/office/drawing/2014/main" id="{E5AD9CBC-03E3-12E0-969A-6C25A3169A1D}"/>
              </a:ext>
            </a:extLst>
          </p:cNvPr>
          <p:cNvSpPr>
            <a:spLocks noGrp="1" noChangeArrowheads="1"/>
          </p:cNvSpPr>
          <p:nvPr>
            <p:ph type="body" idx="1"/>
          </p:nvPr>
        </p:nvSpPr>
        <p:spPr/>
        <p:txBody>
          <a:bodyPr/>
          <a:lstStyle/>
          <a:p>
            <a:pPr eaLnBrk="1" hangingPunct="1">
              <a:buFont typeface="Wingdings" panose="05000000000000000000" pitchFamily="2" charset="2"/>
              <a:buNone/>
            </a:pPr>
            <a:r>
              <a:rPr lang="de-DE" altLang="en-US" sz="2800" b="1"/>
              <a:t>Optimale Kombination</a:t>
            </a:r>
          </a:p>
        </p:txBody>
      </p:sp>
      <p:sp>
        <p:nvSpPr>
          <p:cNvPr id="18437" name="Text Box 12">
            <a:extLst>
              <a:ext uri="{FF2B5EF4-FFF2-40B4-BE49-F238E27FC236}">
                <a16:creationId xmlns:a16="http://schemas.microsoft.com/office/drawing/2014/main" id="{E2FCD7DD-C23D-E394-3CCE-9435E9133723}"/>
              </a:ext>
            </a:extLst>
          </p:cNvPr>
          <p:cNvSpPr txBox="1">
            <a:spLocks noChangeArrowheads="1"/>
          </p:cNvSpPr>
          <p:nvPr/>
        </p:nvSpPr>
        <p:spPr bwMode="auto">
          <a:xfrm>
            <a:off x="482600" y="1450975"/>
            <a:ext cx="4052888" cy="4070350"/>
          </a:xfrm>
          <a:prstGeom prst="rect">
            <a:avLst/>
          </a:prstGeom>
          <a:noFill/>
          <a:ln w="9525">
            <a:noFill/>
            <a:miter lim="800000"/>
            <a:headEnd/>
            <a:tailEnd/>
          </a:ln>
        </p:spPr>
        <p:txBody>
          <a:bodyPr>
            <a:spAutoFit/>
          </a:bodyPr>
          <a:lstStyle/>
          <a:p>
            <a:pPr eaLnBrk="1" hangingPunct="1">
              <a:spcBef>
                <a:spcPct val="50000"/>
              </a:spcBef>
              <a:defRPr/>
            </a:pPr>
            <a:r>
              <a:rPr lang="de-DE" altLang="en-US" b="1" dirty="0">
                <a:latin typeface="+mn-lt"/>
              </a:rPr>
              <a:t>Beispiel für eine PV Anlage </a:t>
            </a:r>
          </a:p>
          <a:p>
            <a:pPr eaLnBrk="1" hangingPunct="1">
              <a:spcBef>
                <a:spcPct val="50000"/>
              </a:spcBef>
              <a:defRPr/>
            </a:pPr>
            <a:r>
              <a:rPr lang="de-DE" altLang="en-US" b="1" dirty="0">
                <a:latin typeface="+mn-lt"/>
              </a:rPr>
              <a:t>mit 20 PV Modulen </a:t>
            </a:r>
          </a:p>
          <a:p>
            <a:pPr eaLnBrk="1" hangingPunct="1">
              <a:spcBef>
                <a:spcPct val="50000"/>
              </a:spcBef>
              <a:defRPr/>
            </a:pPr>
            <a:r>
              <a:rPr lang="de-DE" altLang="en-US" b="1" dirty="0">
                <a:latin typeface="+mn-lt"/>
              </a:rPr>
              <a:t>in Langerwehe</a:t>
            </a:r>
          </a:p>
          <a:p>
            <a:pPr eaLnBrk="1" hangingPunct="1">
              <a:spcBef>
                <a:spcPct val="50000"/>
              </a:spcBef>
              <a:defRPr/>
            </a:pPr>
            <a:r>
              <a:rPr lang="de-DE" altLang="en-US" dirty="0">
                <a:latin typeface="+mn-lt"/>
              </a:rPr>
              <a:t>Dachfläche 5 m x 7 m = 35 m</a:t>
            </a:r>
            <a:r>
              <a:rPr lang="de-DE" altLang="en-US" baseline="30000" dirty="0">
                <a:latin typeface="+mn-lt"/>
              </a:rPr>
              <a:t>2</a:t>
            </a:r>
          </a:p>
          <a:p>
            <a:pPr eaLnBrk="1" hangingPunct="1">
              <a:spcBef>
                <a:spcPct val="50000"/>
              </a:spcBef>
              <a:defRPr/>
            </a:pPr>
            <a:endParaRPr lang="de-DE" altLang="en-US" dirty="0">
              <a:latin typeface="+mn-lt"/>
            </a:endParaRPr>
          </a:p>
          <a:p>
            <a:pPr eaLnBrk="1" hangingPunct="1">
              <a:spcBef>
                <a:spcPct val="50000"/>
              </a:spcBef>
              <a:defRPr/>
            </a:pPr>
            <a:endParaRPr lang="de-DE" altLang="en-US" dirty="0">
              <a:latin typeface="+mn-lt"/>
            </a:endParaRPr>
          </a:p>
          <a:p>
            <a:pPr eaLnBrk="1" hangingPunct="1">
              <a:lnSpc>
                <a:spcPts val="3000"/>
              </a:lnSpc>
              <a:spcBef>
                <a:spcPct val="50000"/>
              </a:spcBef>
              <a:defRPr/>
            </a:pPr>
            <a:r>
              <a:rPr lang="de-DE" altLang="en-US" dirty="0">
                <a:latin typeface="+mn-lt"/>
              </a:rPr>
              <a:t>Kleinere Anlagen sind ab 1,5 </a:t>
            </a:r>
            <a:r>
              <a:rPr lang="de-DE" altLang="en-US" dirty="0" err="1">
                <a:latin typeface="+mn-lt"/>
              </a:rPr>
              <a:t>kW</a:t>
            </a:r>
            <a:r>
              <a:rPr lang="de-DE" altLang="en-US" dirty="0">
                <a:latin typeface="+mn-lt"/>
              </a:rPr>
              <a:t> mit 4 PV Modulen sinnvoll.</a:t>
            </a:r>
          </a:p>
          <a:p>
            <a:pPr eaLnBrk="1" hangingPunct="1">
              <a:spcBef>
                <a:spcPct val="50000"/>
              </a:spcBef>
              <a:defRPr/>
            </a:pPr>
            <a:endParaRPr lang="de-DE" altLang="en-US" sz="1900" dirty="0">
              <a:latin typeface="+mn-lt"/>
            </a:endParaRPr>
          </a:p>
        </p:txBody>
      </p:sp>
      <p:pic>
        <p:nvPicPr>
          <p:cNvPr id="21510" name="Grafik 6" descr="Img_6201_klein.jpg">
            <a:extLst>
              <a:ext uri="{FF2B5EF4-FFF2-40B4-BE49-F238E27FC236}">
                <a16:creationId xmlns:a16="http://schemas.microsoft.com/office/drawing/2014/main" id="{E649DA36-61EC-5ABD-0F82-255DC93F12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73638" y="1217613"/>
            <a:ext cx="417036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Grafik 66" descr="2017-08_Philips_7W_806_lumen.jpg">
            <a:extLst>
              <a:ext uri="{FF2B5EF4-FFF2-40B4-BE49-F238E27FC236}">
                <a16:creationId xmlns:a16="http://schemas.microsoft.com/office/drawing/2014/main" id="{6B0E63C6-CBAD-8A1F-8E94-A8A69E0EFA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75563" y="2808288"/>
            <a:ext cx="776287"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Foliennummernplatzhalter 3">
            <a:extLst>
              <a:ext uri="{FF2B5EF4-FFF2-40B4-BE49-F238E27FC236}">
                <a16:creationId xmlns:a16="http://schemas.microsoft.com/office/drawing/2014/main" id="{AE93A866-4A72-DBBB-B23E-4D5D2EDED2E1}"/>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1431C057-E8CA-41E9-9B85-735FE6E45BFA}" type="slidenum">
              <a:rPr lang="en-GB" altLang="en-US" sz="1800" smtClean="0"/>
              <a:pPr>
                <a:spcBef>
                  <a:spcPct val="0"/>
                </a:spcBef>
                <a:buClrTx/>
                <a:buFontTx/>
                <a:buNone/>
              </a:pPr>
              <a:t>19</a:t>
            </a:fld>
            <a:endParaRPr lang="en-GB" altLang="en-US" sz="1800"/>
          </a:p>
        </p:txBody>
      </p:sp>
      <p:sp>
        <p:nvSpPr>
          <p:cNvPr id="36868" name="Rectangle 2">
            <a:extLst>
              <a:ext uri="{FF2B5EF4-FFF2-40B4-BE49-F238E27FC236}">
                <a16:creationId xmlns:a16="http://schemas.microsoft.com/office/drawing/2014/main" id="{18F720D6-ED15-7F39-F05A-A4FD70B8DE54}"/>
              </a:ext>
            </a:extLst>
          </p:cNvPr>
          <p:cNvSpPr>
            <a:spLocks noGrp="1" noChangeArrowheads="1"/>
          </p:cNvSpPr>
          <p:nvPr>
            <p:ph type="title"/>
          </p:nvPr>
        </p:nvSpPr>
        <p:spPr>
          <a:xfrm>
            <a:off x="493713" y="74613"/>
            <a:ext cx="6240462" cy="492125"/>
          </a:xfrm>
        </p:spPr>
        <p:txBody>
          <a:bodyPr/>
          <a:lstStyle/>
          <a:p>
            <a:pPr eaLnBrk="1" hangingPunct="1">
              <a:defRPr/>
            </a:pPr>
            <a:r>
              <a:rPr lang="de-DE" altLang="en-US" dirty="0">
                <a:latin typeface="+mn-lt"/>
              </a:rPr>
              <a:t>Technik - Einspeisemanagement</a:t>
            </a:r>
          </a:p>
        </p:txBody>
      </p:sp>
      <p:sp>
        <p:nvSpPr>
          <p:cNvPr id="36869" name="Textfeld 17">
            <a:extLst>
              <a:ext uri="{FF2B5EF4-FFF2-40B4-BE49-F238E27FC236}">
                <a16:creationId xmlns:a16="http://schemas.microsoft.com/office/drawing/2014/main" id="{4AD2E751-34A7-B3D9-9932-8D2C3F776E99}"/>
              </a:ext>
            </a:extLst>
          </p:cNvPr>
          <p:cNvSpPr txBox="1">
            <a:spLocks noChangeArrowheads="1"/>
          </p:cNvSpPr>
          <p:nvPr/>
        </p:nvSpPr>
        <p:spPr bwMode="auto">
          <a:xfrm>
            <a:off x="592138" y="763588"/>
            <a:ext cx="8480425" cy="2232025"/>
          </a:xfrm>
          <a:prstGeom prst="rect">
            <a:avLst/>
          </a:prstGeom>
          <a:noFill/>
          <a:ln w="9525">
            <a:noFill/>
            <a:miter lim="800000"/>
            <a:headEnd/>
            <a:tailEnd/>
          </a:ln>
        </p:spPr>
        <p:txBody>
          <a:bodyPr>
            <a:spAutoFit/>
          </a:bodyPr>
          <a:lstStyle/>
          <a:p>
            <a:pPr>
              <a:spcAft>
                <a:spcPts val="600"/>
              </a:spcAft>
              <a:defRPr/>
            </a:pPr>
            <a:r>
              <a:rPr lang="de-DE" altLang="en-US" b="1" dirty="0">
                <a:latin typeface="+mn-lt"/>
              </a:rPr>
              <a:t>Mit einer Solarstromanlage hat Ihr Haus drei Stromzähler.</a:t>
            </a:r>
          </a:p>
          <a:p>
            <a:pPr>
              <a:buFont typeface="Wingdings" pitchFamily="2" charset="2"/>
              <a:buChar char="§"/>
              <a:defRPr/>
            </a:pPr>
            <a:r>
              <a:rPr lang="de-DE" altLang="en-US" sz="1600" dirty="0">
                <a:latin typeface="+mn-lt"/>
              </a:rPr>
              <a:t>  Zähler 1, Anzeige A zeigt den verbrauchten Strom aus dem öffentlichen Stromnetz an.</a:t>
            </a:r>
          </a:p>
          <a:p>
            <a:pPr>
              <a:buFont typeface="Wingdings" pitchFamily="2" charset="2"/>
              <a:buChar char="§"/>
              <a:defRPr/>
            </a:pPr>
            <a:r>
              <a:rPr lang="de-DE" altLang="en-US" sz="1600" dirty="0">
                <a:latin typeface="+mn-lt"/>
              </a:rPr>
              <a:t>  Zähler 1, Anzeige B zeigt den in das öffentliche Stromnetz eingespeisten Solarstrom an.</a:t>
            </a:r>
          </a:p>
          <a:p>
            <a:pPr>
              <a:buFont typeface="Wingdings" pitchFamily="2" charset="2"/>
              <a:buChar char="§"/>
              <a:defRPr/>
            </a:pPr>
            <a:r>
              <a:rPr lang="de-DE" altLang="en-US" sz="1600" dirty="0">
                <a:latin typeface="+mn-lt"/>
              </a:rPr>
              <a:t>  Zähler 2 misst den erzeugten Solarstrom. Er kann auch im Wechselrichter enthalten sein.</a:t>
            </a:r>
          </a:p>
          <a:p>
            <a:pPr lvl="1">
              <a:buFont typeface="Wingdings" pitchFamily="2" charset="2"/>
              <a:buChar char="§"/>
              <a:defRPr/>
            </a:pPr>
            <a:r>
              <a:rPr lang="de-DE" altLang="en-US" sz="1600" dirty="0">
                <a:latin typeface="+mn-lt"/>
              </a:rPr>
              <a:t>  Die Differenz „Zähler 2 – Zähler 1B“ ergibt den selbstverbrauchten Solarstrom.</a:t>
            </a:r>
          </a:p>
          <a:p>
            <a:pPr lvl="1">
              <a:buFont typeface="Wingdings" pitchFamily="2" charset="2"/>
              <a:buChar char="§"/>
              <a:defRPr/>
            </a:pPr>
            <a:r>
              <a:rPr lang="de-DE" altLang="en-US" sz="1600" dirty="0">
                <a:latin typeface="+mn-lt"/>
              </a:rPr>
              <a:t>  Der Eigenverbrauchsanteil ist das Verhältnis (Zähler 2 – Zähler 1B)/Zähler 2.</a:t>
            </a:r>
          </a:p>
          <a:p>
            <a:pPr>
              <a:buFont typeface="Wingdings" pitchFamily="2" charset="2"/>
              <a:buChar char="§"/>
              <a:defRPr/>
            </a:pPr>
            <a:r>
              <a:rPr lang="de-DE" altLang="en-US" sz="1600" dirty="0">
                <a:latin typeface="+mn-lt"/>
              </a:rPr>
              <a:t>  Zähler 3 liefert Messwerte für ihr privates Einspeisemanagement (Batterieladung). </a:t>
            </a:r>
          </a:p>
          <a:p>
            <a:pPr>
              <a:defRPr/>
            </a:pPr>
            <a:endParaRPr lang="de-DE" altLang="en-US" sz="1800" dirty="0">
              <a:latin typeface="+mn-lt"/>
            </a:endParaRPr>
          </a:p>
        </p:txBody>
      </p:sp>
      <p:pic>
        <p:nvPicPr>
          <p:cNvPr id="22534" name="Picture 2">
            <a:extLst>
              <a:ext uri="{FF2B5EF4-FFF2-40B4-BE49-F238E27FC236}">
                <a16:creationId xmlns:a16="http://schemas.microsoft.com/office/drawing/2014/main" id="{682DE2BD-4F40-8D63-9A54-A1BE2780A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263" y="2808288"/>
            <a:ext cx="14176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feld 18">
            <a:extLst>
              <a:ext uri="{FF2B5EF4-FFF2-40B4-BE49-F238E27FC236}">
                <a16:creationId xmlns:a16="http://schemas.microsoft.com/office/drawing/2014/main" id="{13E88EE9-57F9-633F-6B4F-8B7110F44588}"/>
              </a:ext>
            </a:extLst>
          </p:cNvPr>
          <p:cNvSpPr txBox="1">
            <a:spLocks noChangeArrowheads="1"/>
          </p:cNvSpPr>
          <p:nvPr/>
        </p:nvSpPr>
        <p:spPr bwMode="auto">
          <a:xfrm>
            <a:off x="2162175" y="5437188"/>
            <a:ext cx="2592388" cy="338137"/>
          </a:xfrm>
          <a:prstGeom prst="rect">
            <a:avLst/>
          </a:prstGeom>
          <a:noFill/>
          <a:ln w="9525">
            <a:noFill/>
            <a:miter lim="800000"/>
            <a:headEnd/>
            <a:tailEnd/>
          </a:ln>
        </p:spPr>
        <p:txBody>
          <a:bodyPr>
            <a:spAutoFit/>
          </a:bodyPr>
          <a:lstStyle/>
          <a:p>
            <a:pPr>
              <a:defRPr/>
            </a:pPr>
            <a:r>
              <a:rPr lang="de-DE" altLang="en-US" sz="1600" dirty="0">
                <a:latin typeface="+mn-lt"/>
              </a:rPr>
              <a:t>Öffentliches Stromnetz</a:t>
            </a:r>
          </a:p>
        </p:txBody>
      </p:sp>
      <p:sp>
        <p:nvSpPr>
          <p:cNvPr id="36872" name="Textfeld 19">
            <a:extLst>
              <a:ext uri="{FF2B5EF4-FFF2-40B4-BE49-F238E27FC236}">
                <a16:creationId xmlns:a16="http://schemas.microsoft.com/office/drawing/2014/main" id="{C4135BBE-E260-656F-4651-F28690A28A70}"/>
              </a:ext>
            </a:extLst>
          </p:cNvPr>
          <p:cNvSpPr txBox="1">
            <a:spLocks noChangeArrowheads="1"/>
          </p:cNvSpPr>
          <p:nvPr/>
        </p:nvSpPr>
        <p:spPr bwMode="auto">
          <a:xfrm>
            <a:off x="957263" y="3867150"/>
            <a:ext cx="1387475" cy="338138"/>
          </a:xfrm>
          <a:prstGeom prst="rect">
            <a:avLst/>
          </a:prstGeom>
          <a:noFill/>
          <a:ln w="9525">
            <a:noFill/>
            <a:miter lim="800000"/>
            <a:headEnd/>
            <a:tailEnd/>
          </a:ln>
        </p:spPr>
        <p:txBody>
          <a:bodyPr>
            <a:spAutoFit/>
          </a:bodyPr>
          <a:lstStyle/>
          <a:p>
            <a:pPr algn="ctr">
              <a:defRPr/>
            </a:pPr>
            <a:r>
              <a:rPr lang="de-DE" altLang="en-US" sz="1600">
                <a:latin typeface="+mn-lt"/>
              </a:rPr>
              <a:t>Solarmodule</a:t>
            </a:r>
          </a:p>
        </p:txBody>
      </p:sp>
      <p:sp>
        <p:nvSpPr>
          <p:cNvPr id="36873" name="Textfeld 20">
            <a:extLst>
              <a:ext uri="{FF2B5EF4-FFF2-40B4-BE49-F238E27FC236}">
                <a16:creationId xmlns:a16="http://schemas.microsoft.com/office/drawing/2014/main" id="{97A943C1-B529-36CF-E125-9E9737ED3AA6}"/>
              </a:ext>
            </a:extLst>
          </p:cNvPr>
          <p:cNvSpPr txBox="1">
            <a:spLocks noChangeArrowheads="1"/>
          </p:cNvSpPr>
          <p:nvPr/>
        </p:nvSpPr>
        <p:spPr bwMode="auto">
          <a:xfrm>
            <a:off x="2417763" y="3319463"/>
            <a:ext cx="1131887" cy="584200"/>
          </a:xfrm>
          <a:prstGeom prst="rect">
            <a:avLst/>
          </a:prstGeom>
          <a:noFill/>
          <a:ln w="9525">
            <a:noFill/>
            <a:miter lim="800000"/>
            <a:headEnd/>
            <a:tailEnd/>
          </a:ln>
        </p:spPr>
        <p:txBody>
          <a:bodyPr>
            <a:spAutoFit/>
          </a:bodyPr>
          <a:lstStyle/>
          <a:p>
            <a:pPr algn="r">
              <a:defRPr/>
            </a:pPr>
            <a:r>
              <a:rPr lang="de-DE" altLang="en-US" sz="1600" dirty="0">
                <a:latin typeface="+mn-lt"/>
              </a:rPr>
              <a:t>Wechsel-</a:t>
            </a:r>
          </a:p>
          <a:p>
            <a:pPr algn="r">
              <a:defRPr/>
            </a:pPr>
            <a:r>
              <a:rPr lang="de-DE" altLang="en-US" sz="1600" dirty="0" err="1">
                <a:latin typeface="+mn-lt"/>
              </a:rPr>
              <a:t>richter</a:t>
            </a:r>
            <a:endParaRPr lang="de-DE" altLang="en-US" sz="1600" dirty="0">
              <a:latin typeface="+mn-lt"/>
            </a:endParaRPr>
          </a:p>
        </p:txBody>
      </p:sp>
      <p:sp>
        <p:nvSpPr>
          <p:cNvPr id="36874" name="Textfeld 21">
            <a:extLst>
              <a:ext uri="{FF2B5EF4-FFF2-40B4-BE49-F238E27FC236}">
                <a16:creationId xmlns:a16="http://schemas.microsoft.com/office/drawing/2014/main" id="{2C5D37E6-80B5-B789-5274-B8791FCB5086}"/>
              </a:ext>
            </a:extLst>
          </p:cNvPr>
          <p:cNvSpPr txBox="1">
            <a:spLocks noChangeArrowheads="1"/>
          </p:cNvSpPr>
          <p:nvPr/>
        </p:nvSpPr>
        <p:spPr bwMode="auto">
          <a:xfrm>
            <a:off x="2527300" y="4524375"/>
            <a:ext cx="1095375" cy="584200"/>
          </a:xfrm>
          <a:prstGeom prst="rect">
            <a:avLst/>
          </a:prstGeom>
          <a:noFill/>
          <a:ln w="9525">
            <a:noFill/>
            <a:miter lim="800000"/>
            <a:headEnd/>
            <a:tailEnd/>
          </a:ln>
        </p:spPr>
        <p:txBody>
          <a:bodyPr>
            <a:spAutoFit/>
          </a:bodyPr>
          <a:lstStyle/>
          <a:p>
            <a:pPr algn="ctr">
              <a:defRPr/>
            </a:pPr>
            <a:r>
              <a:rPr lang="de-DE" altLang="en-US" sz="1600">
                <a:latin typeface="+mn-lt"/>
              </a:rPr>
              <a:t>Batterie-</a:t>
            </a:r>
          </a:p>
          <a:p>
            <a:pPr algn="ctr">
              <a:defRPr/>
            </a:pPr>
            <a:r>
              <a:rPr lang="de-DE" altLang="en-US" sz="1600">
                <a:latin typeface="+mn-lt"/>
              </a:rPr>
              <a:t>speicher</a:t>
            </a:r>
          </a:p>
        </p:txBody>
      </p:sp>
      <p:sp>
        <p:nvSpPr>
          <p:cNvPr id="36875" name="Textfeld 22">
            <a:extLst>
              <a:ext uri="{FF2B5EF4-FFF2-40B4-BE49-F238E27FC236}">
                <a16:creationId xmlns:a16="http://schemas.microsoft.com/office/drawing/2014/main" id="{4DACDD54-A359-6380-00A3-478CFAC69E5B}"/>
              </a:ext>
            </a:extLst>
          </p:cNvPr>
          <p:cNvSpPr txBox="1">
            <a:spLocks noChangeArrowheads="1"/>
          </p:cNvSpPr>
          <p:nvPr/>
        </p:nvSpPr>
        <p:spPr bwMode="auto">
          <a:xfrm>
            <a:off x="5083175" y="3735388"/>
            <a:ext cx="1825625" cy="738187"/>
          </a:xfrm>
          <a:prstGeom prst="rect">
            <a:avLst/>
          </a:prstGeom>
          <a:noFill/>
          <a:ln w="9525">
            <a:noFill/>
            <a:miter lim="800000"/>
            <a:headEnd/>
            <a:tailEnd/>
          </a:ln>
        </p:spPr>
        <p:txBody>
          <a:bodyPr>
            <a:spAutoFit/>
          </a:bodyPr>
          <a:lstStyle/>
          <a:p>
            <a:pPr algn="ctr">
              <a:defRPr/>
            </a:pPr>
            <a:r>
              <a:rPr lang="de-DE" altLang="en-US" sz="1400" dirty="0">
                <a:latin typeface="+mn-lt"/>
              </a:rPr>
              <a:t>Niederspannungs-</a:t>
            </a:r>
          </a:p>
          <a:p>
            <a:pPr algn="ctr">
              <a:defRPr/>
            </a:pPr>
            <a:r>
              <a:rPr lang="de-DE" altLang="en-US" sz="1400" dirty="0" err="1">
                <a:latin typeface="+mn-lt"/>
              </a:rPr>
              <a:t>unterverteilung</a:t>
            </a:r>
            <a:endParaRPr lang="de-DE" altLang="en-US" sz="1400" dirty="0">
              <a:latin typeface="+mn-lt"/>
            </a:endParaRPr>
          </a:p>
          <a:p>
            <a:pPr algn="ctr">
              <a:defRPr/>
            </a:pPr>
            <a:r>
              <a:rPr lang="de-DE" altLang="en-US" sz="1400" dirty="0">
                <a:latin typeface="+mn-lt"/>
              </a:rPr>
              <a:t>(Zählerschrank)</a:t>
            </a:r>
          </a:p>
        </p:txBody>
      </p:sp>
      <p:sp>
        <p:nvSpPr>
          <p:cNvPr id="24" name="Rechteck 23">
            <a:extLst>
              <a:ext uri="{FF2B5EF4-FFF2-40B4-BE49-F238E27FC236}">
                <a16:creationId xmlns:a16="http://schemas.microsoft.com/office/drawing/2014/main" id="{C1818D03-F896-C1A1-953B-E107DB5DA4AF}"/>
              </a:ext>
            </a:extLst>
          </p:cNvPr>
          <p:cNvSpPr/>
          <p:nvPr/>
        </p:nvSpPr>
        <p:spPr>
          <a:xfrm>
            <a:off x="5629275" y="2954338"/>
            <a:ext cx="1022350" cy="69373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36877" name="Textfeld 24">
            <a:extLst>
              <a:ext uri="{FF2B5EF4-FFF2-40B4-BE49-F238E27FC236}">
                <a16:creationId xmlns:a16="http://schemas.microsoft.com/office/drawing/2014/main" id="{352767D2-75F0-B823-C581-0EA3A66CFB58}"/>
              </a:ext>
            </a:extLst>
          </p:cNvPr>
          <p:cNvSpPr txBox="1">
            <a:spLocks noChangeArrowheads="1"/>
          </p:cNvSpPr>
          <p:nvPr/>
        </p:nvSpPr>
        <p:spPr bwMode="auto">
          <a:xfrm>
            <a:off x="5629275" y="2990850"/>
            <a:ext cx="1022350" cy="338138"/>
          </a:xfrm>
          <a:prstGeom prst="rect">
            <a:avLst/>
          </a:prstGeom>
          <a:noFill/>
          <a:ln w="9525">
            <a:noFill/>
            <a:miter lim="800000"/>
            <a:headEnd/>
            <a:tailEnd/>
          </a:ln>
        </p:spPr>
        <p:txBody>
          <a:bodyPr>
            <a:spAutoFit/>
          </a:bodyPr>
          <a:lstStyle/>
          <a:p>
            <a:pPr algn="ctr">
              <a:defRPr/>
            </a:pPr>
            <a:r>
              <a:rPr lang="de-DE" altLang="en-US" sz="1600" dirty="0">
                <a:latin typeface="+mn-lt"/>
              </a:rPr>
              <a:t>Zähler 2</a:t>
            </a:r>
          </a:p>
        </p:txBody>
      </p:sp>
      <p:cxnSp>
        <p:nvCxnSpPr>
          <p:cNvPr id="27" name="Gerade Verbindung mit Pfeil 26">
            <a:extLst>
              <a:ext uri="{FF2B5EF4-FFF2-40B4-BE49-F238E27FC236}">
                <a16:creationId xmlns:a16="http://schemas.microsoft.com/office/drawing/2014/main" id="{84D19397-261A-EA97-D84A-1CBC4DE5DFF0}"/>
              </a:ext>
            </a:extLst>
          </p:cNvPr>
          <p:cNvCxnSpPr>
            <a:cxnSpLocks/>
          </p:cNvCxnSpPr>
          <p:nvPr/>
        </p:nvCxnSpPr>
        <p:spPr>
          <a:xfrm>
            <a:off x="5718175" y="3429000"/>
            <a:ext cx="823913" cy="15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30">
            <a:extLst>
              <a:ext uri="{FF2B5EF4-FFF2-40B4-BE49-F238E27FC236}">
                <a16:creationId xmlns:a16="http://schemas.microsoft.com/office/drawing/2014/main" id="{78E44B6D-BFC1-EEE3-612C-8C35CB1B78D8}"/>
              </a:ext>
            </a:extLst>
          </p:cNvPr>
          <p:cNvSpPr/>
          <p:nvPr/>
        </p:nvSpPr>
        <p:spPr>
          <a:xfrm>
            <a:off x="4519613" y="2844800"/>
            <a:ext cx="2600325" cy="324961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22544" name="Grafik 31" descr="IMG_0116.JPG">
            <a:extLst>
              <a:ext uri="{FF2B5EF4-FFF2-40B4-BE49-F238E27FC236}">
                <a16:creationId xmlns:a16="http://schemas.microsoft.com/office/drawing/2014/main" id="{24925389-2D4B-B6A8-C956-29E52128B21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49650" y="2808288"/>
            <a:ext cx="73501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Grafik 32" descr="IMG_0115.JPG">
            <a:extLst>
              <a:ext uri="{FF2B5EF4-FFF2-40B4-BE49-F238E27FC236}">
                <a16:creationId xmlns:a16="http://schemas.microsoft.com/office/drawing/2014/main" id="{71DB8240-C9F7-D2F3-2708-AC6AFA9BC52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46475" y="4159250"/>
            <a:ext cx="75565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Gerade Verbindung 34">
            <a:extLst>
              <a:ext uri="{FF2B5EF4-FFF2-40B4-BE49-F238E27FC236}">
                <a16:creationId xmlns:a16="http://schemas.microsoft.com/office/drawing/2014/main" id="{DEC5692A-1DBB-DFDD-E00E-9B0FAFB0160B}"/>
              </a:ext>
            </a:extLst>
          </p:cNvPr>
          <p:cNvCxnSpPr/>
          <p:nvPr/>
        </p:nvCxnSpPr>
        <p:spPr>
          <a:xfrm>
            <a:off x="2198688" y="3100388"/>
            <a:ext cx="1350962" cy="158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9B8655AD-5755-9186-5DD7-58F3563EE03A}"/>
              </a:ext>
            </a:extLst>
          </p:cNvPr>
          <p:cNvCxnSpPr/>
          <p:nvPr/>
        </p:nvCxnSpPr>
        <p:spPr>
          <a:xfrm rot="5400000">
            <a:off x="4042568" y="4031457"/>
            <a:ext cx="32861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Gerade Verbindung 37">
            <a:extLst>
              <a:ext uri="{FF2B5EF4-FFF2-40B4-BE49-F238E27FC236}">
                <a16:creationId xmlns:a16="http://schemas.microsoft.com/office/drawing/2014/main" id="{3E92642B-8CCE-3551-66B9-564192A5EF19}"/>
              </a:ext>
            </a:extLst>
          </p:cNvPr>
          <p:cNvCxnSpPr>
            <a:cxnSpLocks/>
          </p:cNvCxnSpPr>
          <p:nvPr/>
        </p:nvCxnSpPr>
        <p:spPr>
          <a:xfrm>
            <a:off x="4279900" y="3429000"/>
            <a:ext cx="1349375"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7857D46E-03CE-A543-9790-CE7144E7E6EE}"/>
              </a:ext>
            </a:extLst>
          </p:cNvPr>
          <p:cNvCxnSpPr>
            <a:cxnSpLocks/>
          </p:cNvCxnSpPr>
          <p:nvPr/>
        </p:nvCxnSpPr>
        <p:spPr>
          <a:xfrm flipV="1">
            <a:off x="1431925" y="5764213"/>
            <a:ext cx="3571875" cy="1587"/>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sp>
        <p:nvSpPr>
          <p:cNvPr id="36887" name="Textfeld 43">
            <a:extLst>
              <a:ext uri="{FF2B5EF4-FFF2-40B4-BE49-F238E27FC236}">
                <a16:creationId xmlns:a16="http://schemas.microsoft.com/office/drawing/2014/main" id="{29648195-D7E2-80B4-7344-2F485DE3267B}"/>
              </a:ext>
            </a:extLst>
          </p:cNvPr>
          <p:cNvSpPr txBox="1">
            <a:spLocks noChangeArrowheads="1"/>
          </p:cNvSpPr>
          <p:nvPr/>
        </p:nvSpPr>
        <p:spPr bwMode="auto">
          <a:xfrm>
            <a:off x="5556250" y="4560888"/>
            <a:ext cx="1095375" cy="338137"/>
          </a:xfrm>
          <a:prstGeom prst="rect">
            <a:avLst/>
          </a:prstGeom>
          <a:noFill/>
          <a:ln w="9525">
            <a:noFill/>
            <a:miter lim="800000"/>
            <a:headEnd/>
            <a:tailEnd/>
          </a:ln>
        </p:spPr>
        <p:txBody>
          <a:bodyPr>
            <a:spAutoFit/>
          </a:bodyPr>
          <a:lstStyle/>
          <a:p>
            <a:pPr algn="ctr">
              <a:defRPr/>
            </a:pPr>
            <a:r>
              <a:rPr lang="de-DE" altLang="en-US" sz="1600" dirty="0">
                <a:latin typeface="+mn-lt"/>
              </a:rPr>
              <a:t>Zähler 1</a:t>
            </a:r>
          </a:p>
        </p:txBody>
      </p:sp>
      <p:cxnSp>
        <p:nvCxnSpPr>
          <p:cNvPr id="45" name="Gerade Verbindung mit Pfeil 44">
            <a:extLst>
              <a:ext uri="{FF2B5EF4-FFF2-40B4-BE49-F238E27FC236}">
                <a16:creationId xmlns:a16="http://schemas.microsoft.com/office/drawing/2014/main" id="{72F9421D-1834-BB4F-5868-6268903401F2}"/>
              </a:ext>
            </a:extLst>
          </p:cNvPr>
          <p:cNvCxnSpPr>
            <a:cxnSpLocks/>
          </p:cNvCxnSpPr>
          <p:nvPr/>
        </p:nvCxnSpPr>
        <p:spPr>
          <a:xfrm>
            <a:off x="5718175" y="5765800"/>
            <a:ext cx="82391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Rechteck 45">
            <a:extLst>
              <a:ext uri="{FF2B5EF4-FFF2-40B4-BE49-F238E27FC236}">
                <a16:creationId xmlns:a16="http://schemas.microsoft.com/office/drawing/2014/main" id="{C74F002E-230B-AF62-3C19-6428A0E54A5F}"/>
              </a:ext>
            </a:extLst>
          </p:cNvPr>
          <p:cNvSpPr/>
          <p:nvPr/>
        </p:nvSpPr>
        <p:spPr>
          <a:xfrm>
            <a:off x="5616575" y="4532313"/>
            <a:ext cx="1022350" cy="146367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36890" name="Textfeld 46">
            <a:extLst>
              <a:ext uri="{FF2B5EF4-FFF2-40B4-BE49-F238E27FC236}">
                <a16:creationId xmlns:a16="http://schemas.microsoft.com/office/drawing/2014/main" id="{B07D9EA7-B874-59A5-504F-342ACF948AD0}"/>
              </a:ext>
            </a:extLst>
          </p:cNvPr>
          <p:cNvSpPr txBox="1">
            <a:spLocks noChangeArrowheads="1"/>
          </p:cNvSpPr>
          <p:nvPr/>
        </p:nvSpPr>
        <p:spPr bwMode="auto">
          <a:xfrm>
            <a:off x="5556250" y="5408613"/>
            <a:ext cx="1095375" cy="323850"/>
          </a:xfrm>
          <a:prstGeom prst="rect">
            <a:avLst/>
          </a:prstGeom>
          <a:noFill/>
          <a:ln w="9525">
            <a:noFill/>
            <a:miter lim="800000"/>
            <a:headEnd/>
            <a:tailEnd/>
          </a:ln>
        </p:spPr>
        <p:txBody>
          <a:bodyPr>
            <a:spAutoFit/>
          </a:bodyPr>
          <a:lstStyle/>
          <a:p>
            <a:pPr algn="ctr">
              <a:defRPr/>
            </a:pPr>
            <a:r>
              <a:rPr lang="de-DE" altLang="en-US" sz="1500" dirty="0">
                <a:latin typeface="+mn-lt"/>
              </a:rPr>
              <a:t>Anzeige A</a:t>
            </a:r>
          </a:p>
        </p:txBody>
      </p:sp>
      <p:cxnSp>
        <p:nvCxnSpPr>
          <p:cNvPr id="48" name="Gerade Verbindung mit Pfeil 47">
            <a:extLst>
              <a:ext uri="{FF2B5EF4-FFF2-40B4-BE49-F238E27FC236}">
                <a16:creationId xmlns:a16="http://schemas.microsoft.com/office/drawing/2014/main" id="{A82B45D9-1D49-F93C-5F69-1AB1CB8A3498}"/>
              </a:ext>
            </a:extLst>
          </p:cNvPr>
          <p:cNvCxnSpPr>
            <a:cxnSpLocks/>
          </p:cNvCxnSpPr>
          <p:nvPr/>
        </p:nvCxnSpPr>
        <p:spPr>
          <a:xfrm flipH="1">
            <a:off x="5718175" y="5337175"/>
            <a:ext cx="82391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Gerade Verbindung 56">
            <a:extLst>
              <a:ext uri="{FF2B5EF4-FFF2-40B4-BE49-F238E27FC236}">
                <a16:creationId xmlns:a16="http://schemas.microsoft.com/office/drawing/2014/main" id="{B1B5571E-A37B-FFD4-3219-EAF57140BE00}"/>
              </a:ext>
            </a:extLst>
          </p:cNvPr>
          <p:cNvCxnSpPr>
            <a:cxnSpLocks/>
          </p:cNvCxnSpPr>
          <p:nvPr/>
        </p:nvCxnSpPr>
        <p:spPr>
          <a:xfrm>
            <a:off x="6651625" y="5764213"/>
            <a:ext cx="220663" cy="1587"/>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8" name="Gerade Verbindung 57">
            <a:extLst>
              <a:ext uri="{FF2B5EF4-FFF2-40B4-BE49-F238E27FC236}">
                <a16:creationId xmlns:a16="http://schemas.microsoft.com/office/drawing/2014/main" id="{20604D95-FBAB-9FEF-A703-DF2092AFA14E}"/>
              </a:ext>
            </a:extLst>
          </p:cNvPr>
          <p:cNvCxnSpPr>
            <a:cxnSpLocks/>
          </p:cNvCxnSpPr>
          <p:nvPr/>
        </p:nvCxnSpPr>
        <p:spPr>
          <a:xfrm>
            <a:off x="6651625" y="3430588"/>
            <a:ext cx="220663"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9" name="Gerade Verbindung 58">
            <a:extLst>
              <a:ext uri="{FF2B5EF4-FFF2-40B4-BE49-F238E27FC236}">
                <a16:creationId xmlns:a16="http://schemas.microsoft.com/office/drawing/2014/main" id="{F6D7E996-30A3-7F54-8BA8-FC770D458BF9}"/>
              </a:ext>
            </a:extLst>
          </p:cNvPr>
          <p:cNvCxnSpPr/>
          <p:nvPr/>
        </p:nvCxnSpPr>
        <p:spPr>
          <a:xfrm rot="5400000">
            <a:off x="5703094" y="4598194"/>
            <a:ext cx="2338388"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1" name="Gerade Verbindung 60">
            <a:extLst>
              <a:ext uri="{FF2B5EF4-FFF2-40B4-BE49-F238E27FC236}">
                <a16:creationId xmlns:a16="http://schemas.microsoft.com/office/drawing/2014/main" id="{04966EFB-07DD-C23D-CD75-7EE44CAD4F8E}"/>
              </a:ext>
            </a:extLst>
          </p:cNvPr>
          <p:cNvCxnSpPr/>
          <p:nvPr/>
        </p:nvCxnSpPr>
        <p:spPr>
          <a:xfrm>
            <a:off x="6872288" y="3830638"/>
            <a:ext cx="1058862" cy="1587"/>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3" name="Gerade Verbindung 62">
            <a:extLst>
              <a:ext uri="{FF2B5EF4-FFF2-40B4-BE49-F238E27FC236}">
                <a16:creationId xmlns:a16="http://schemas.microsoft.com/office/drawing/2014/main" id="{D95E2EE1-3B83-8C3A-FD80-97C8B81035A4}"/>
              </a:ext>
            </a:extLst>
          </p:cNvPr>
          <p:cNvCxnSpPr/>
          <p:nvPr/>
        </p:nvCxnSpPr>
        <p:spPr>
          <a:xfrm>
            <a:off x="6872288" y="5400675"/>
            <a:ext cx="1058862" cy="1588"/>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sp>
        <p:nvSpPr>
          <p:cNvPr id="36900" name="Textfeld 67">
            <a:extLst>
              <a:ext uri="{FF2B5EF4-FFF2-40B4-BE49-F238E27FC236}">
                <a16:creationId xmlns:a16="http://schemas.microsoft.com/office/drawing/2014/main" id="{3F06419D-A253-D04B-6259-A9F487703060}"/>
              </a:ext>
            </a:extLst>
          </p:cNvPr>
          <p:cNvSpPr txBox="1">
            <a:spLocks noChangeArrowheads="1"/>
          </p:cNvSpPr>
          <p:nvPr/>
        </p:nvSpPr>
        <p:spPr bwMode="auto">
          <a:xfrm>
            <a:off x="7383463" y="4086225"/>
            <a:ext cx="1387475" cy="338138"/>
          </a:xfrm>
          <a:prstGeom prst="rect">
            <a:avLst/>
          </a:prstGeom>
          <a:noFill/>
          <a:ln w="9525">
            <a:noFill/>
            <a:miter lim="800000"/>
            <a:headEnd/>
            <a:tailEnd/>
          </a:ln>
        </p:spPr>
        <p:txBody>
          <a:bodyPr>
            <a:spAutoFit/>
          </a:bodyPr>
          <a:lstStyle/>
          <a:p>
            <a:pPr algn="ctr">
              <a:defRPr/>
            </a:pPr>
            <a:r>
              <a:rPr lang="de-DE" altLang="en-US" sz="1600">
                <a:latin typeface="+mn-lt"/>
              </a:rPr>
              <a:t>Verbraucher</a:t>
            </a:r>
          </a:p>
        </p:txBody>
      </p:sp>
      <p:cxnSp>
        <p:nvCxnSpPr>
          <p:cNvPr id="70" name="Gerade Verbindung 69">
            <a:extLst>
              <a:ext uri="{FF2B5EF4-FFF2-40B4-BE49-F238E27FC236}">
                <a16:creationId xmlns:a16="http://schemas.microsoft.com/office/drawing/2014/main" id="{E9D337DC-FCE9-EB4C-B7D3-847E9AA84BA1}"/>
              </a:ext>
            </a:extLst>
          </p:cNvPr>
          <p:cNvCxnSpPr/>
          <p:nvPr/>
        </p:nvCxnSpPr>
        <p:spPr>
          <a:xfrm>
            <a:off x="1285875" y="5765800"/>
            <a:ext cx="839788" cy="158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 Verbindung 70">
            <a:extLst>
              <a:ext uri="{FF2B5EF4-FFF2-40B4-BE49-F238E27FC236}">
                <a16:creationId xmlns:a16="http://schemas.microsoft.com/office/drawing/2014/main" id="{4EEDFA4E-D243-8502-D037-DB9C418BB3F6}"/>
              </a:ext>
            </a:extLst>
          </p:cNvPr>
          <p:cNvCxnSpPr/>
          <p:nvPr/>
        </p:nvCxnSpPr>
        <p:spPr>
          <a:xfrm rot="5400000" flipH="1" flipV="1">
            <a:off x="902494" y="4944269"/>
            <a:ext cx="1314450" cy="3286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Gerade Verbindung 72">
            <a:extLst>
              <a:ext uri="{FF2B5EF4-FFF2-40B4-BE49-F238E27FC236}">
                <a16:creationId xmlns:a16="http://schemas.microsoft.com/office/drawing/2014/main" id="{FCA1179B-484C-B3B9-CCEC-FD24C4408EEF}"/>
              </a:ext>
            </a:extLst>
          </p:cNvPr>
          <p:cNvCxnSpPr/>
          <p:nvPr/>
        </p:nvCxnSpPr>
        <p:spPr>
          <a:xfrm rot="16200000" flipV="1">
            <a:off x="1212850" y="4962525"/>
            <a:ext cx="1314450" cy="2921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 Verbindung 77">
            <a:extLst>
              <a:ext uri="{FF2B5EF4-FFF2-40B4-BE49-F238E27FC236}">
                <a16:creationId xmlns:a16="http://schemas.microsoft.com/office/drawing/2014/main" id="{F4A4114C-E42C-712B-F7E7-656E3ADB47CE}"/>
              </a:ext>
            </a:extLst>
          </p:cNvPr>
          <p:cNvCxnSpPr/>
          <p:nvPr/>
        </p:nvCxnSpPr>
        <p:spPr>
          <a:xfrm>
            <a:off x="1249363" y="5108575"/>
            <a:ext cx="949325"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Gerade Verbindung 80">
            <a:extLst>
              <a:ext uri="{FF2B5EF4-FFF2-40B4-BE49-F238E27FC236}">
                <a16:creationId xmlns:a16="http://schemas.microsoft.com/office/drawing/2014/main" id="{6617D0B6-F624-B481-FCA7-CEAA4EBB86D3}"/>
              </a:ext>
            </a:extLst>
          </p:cNvPr>
          <p:cNvCxnSpPr/>
          <p:nvPr/>
        </p:nvCxnSpPr>
        <p:spPr>
          <a:xfrm>
            <a:off x="1395413" y="4816475"/>
            <a:ext cx="657225"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Gerade Verbindung 84">
            <a:extLst>
              <a:ext uri="{FF2B5EF4-FFF2-40B4-BE49-F238E27FC236}">
                <a16:creationId xmlns:a16="http://schemas.microsoft.com/office/drawing/2014/main" id="{5208C54E-66E8-1A32-638C-53F5891F1F78}"/>
              </a:ext>
            </a:extLst>
          </p:cNvPr>
          <p:cNvCxnSpPr/>
          <p:nvPr/>
        </p:nvCxnSpPr>
        <p:spPr>
          <a:xfrm flipV="1">
            <a:off x="1249363" y="4999038"/>
            <a:ext cx="328612" cy="1095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Gerade Verbindung 86">
            <a:extLst>
              <a:ext uri="{FF2B5EF4-FFF2-40B4-BE49-F238E27FC236}">
                <a16:creationId xmlns:a16="http://schemas.microsoft.com/office/drawing/2014/main" id="{68574E11-8DA2-4ADD-8522-371C5680E6D3}"/>
              </a:ext>
            </a:extLst>
          </p:cNvPr>
          <p:cNvCxnSpPr/>
          <p:nvPr/>
        </p:nvCxnSpPr>
        <p:spPr>
          <a:xfrm flipV="1">
            <a:off x="1577975" y="4999038"/>
            <a:ext cx="25558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Gerade Verbindung 88">
            <a:extLst>
              <a:ext uri="{FF2B5EF4-FFF2-40B4-BE49-F238E27FC236}">
                <a16:creationId xmlns:a16="http://schemas.microsoft.com/office/drawing/2014/main" id="{0E98086D-5F1F-C355-7CC0-A761B039CF6D}"/>
              </a:ext>
            </a:extLst>
          </p:cNvPr>
          <p:cNvCxnSpPr/>
          <p:nvPr/>
        </p:nvCxnSpPr>
        <p:spPr>
          <a:xfrm>
            <a:off x="1833563" y="4999038"/>
            <a:ext cx="365125" cy="1095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Gerade Verbindung 90">
            <a:extLst>
              <a:ext uri="{FF2B5EF4-FFF2-40B4-BE49-F238E27FC236}">
                <a16:creationId xmlns:a16="http://schemas.microsoft.com/office/drawing/2014/main" id="{7B081E06-875A-8A78-DC1E-FA9818664B63}"/>
              </a:ext>
            </a:extLst>
          </p:cNvPr>
          <p:cNvCxnSpPr/>
          <p:nvPr/>
        </p:nvCxnSpPr>
        <p:spPr>
          <a:xfrm flipV="1">
            <a:off x="1651000" y="4706938"/>
            <a:ext cx="1095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Gerade Verbindung 92">
            <a:extLst>
              <a:ext uri="{FF2B5EF4-FFF2-40B4-BE49-F238E27FC236}">
                <a16:creationId xmlns:a16="http://schemas.microsoft.com/office/drawing/2014/main" id="{7D9A30C8-3FB0-37B8-7285-FB008327D181}"/>
              </a:ext>
            </a:extLst>
          </p:cNvPr>
          <p:cNvCxnSpPr/>
          <p:nvPr/>
        </p:nvCxnSpPr>
        <p:spPr>
          <a:xfrm>
            <a:off x="1760538" y="4706938"/>
            <a:ext cx="292100" cy="1095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 Verbindung 94">
            <a:extLst>
              <a:ext uri="{FF2B5EF4-FFF2-40B4-BE49-F238E27FC236}">
                <a16:creationId xmlns:a16="http://schemas.microsoft.com/office/drawing/2014/main" id="{91E55A7D-A5EA-1873-7445-0F9B6FC752AA}"/>
              </a:ext>
            </a:extLst>
          </p:cNvPr>
          <p:cNvCxnSpPr/>
          <p:nvPr/>
        </p:nvCxnSpPr>
        <p:spPr>
          <a:xfrm flipV="1">
            <a:off x="1395413" y="4706938"/>
            <a:ext cx="255587" cy="1095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Gerade Verbindung 98">
            <a:extLst>
              <a:ext uri="{FF2B5EF4-FFF2-40B4-BE49-F238E27FC236}">
                <a16:creationId xmlns:a16="http://schemas.microsoft.com/office/drawing/2014/main" id="{D1035946-A664-BCC9-F7A0-BA169D7F3AAB}"/>
              </a:ext>
            </a:extLst>
          </p:cNvPr>
          <p:cNvCxnSpPr/>
          <p:nvPr/>
        </p:nvCxnSpPr>
        <p:spPr>
          <a:xfrm flipV="1">
            <a:off x="1541463" y="4999038"/>
            <a:ext cx="292100" cy="1095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Gerade Verbindung 100">
            <a:extLst>
              <a:ext uri="{FF2B5EF4-FFF2-40B4-BE49-F238E27FC236}">
                <a16:creationId xmlns:a16="http://schemas.microsoft.com/office/drawing/2014/main" id="{5D10139F-810A-0130-79B3-67918D14B668}"/>
              </a:ext>
            </a:extLst>
          </p:cNvPr>
          <p:cNvCxnSpPr/>
          <p:nvPr/>
        </p:nvCxnSpPr>
        <p:spPr>
          <a:xfrm>
            <a:off x="1577975" y="4999038"/>
            <a:ext cx="292100" cy="1095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Gerade Verbindung 103">
            <a:extLst>
              <a:ext uri="{FF2B5EF4-FFF2-40B4-BE49-F238E27FC236}">
                <a16:creationId xmlns:a16="http://schemas.microsoft.com/office/drawing/2014/main" id="{230226D0-B3C3-B7D1-F1C3-BC620BAFA2E3}"/>
              </a:ext>
            </a:extLst>
          </p:cNvPr>
          <p:cNvCxnSpPr/>
          <p:nvPr/>
        </p:nvCxnSpPr>
        <p:spPr>
          <a:xfrm flipV="1">
            <a:off x="1577975" y="4816475"/>
            <a:ext cx="219075" cy="1825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Gerade Verbindung 105">
            <a:extLst>
              <a:ext uri="{FF2B5EF4-FFF2-40B4-BE49-F238E27FC236}">
                <a16:creationId xmlns:a16="http://schemas.microsoft.com/office/drawing/2014/main" id="{C4C37200-2156-2E8C-0AF1-28D37E6BC2D3}"/>
              </a:ext>
            </a:extLst>
          </p:cNvPr>
          <p:cNvCxnSpPr/>
          <p:nvPr/>
        </p:nvCxnSpPr>
        <p:spPr>
          <a:xfrm rot="5400000" flipH="1" flipV="1">
            <a:off x="1651000" y="4706938"/>
            <a:ext cx="109537" cy="1095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Gerade Verbindung 110">
            <a:extLst>
              <a:ext uri="{FF2B5EF4-FFF2-40B4-BE49-F238E27FC236}">
                <a16:creationId xmlns:a16="http://schemas.microsoft.com/office/drawing/2014/main" id="{5CC0F422-4F2F-C271-7A2F-B47E425E7BCC}"/>
              </a:ext>
            </a:extLst>
          </p:cNvPr>
          <p:cNvCxnSpPr/>
          <p:nvPr/>
        </p:nvCxnSpPr>
        <p:spPr>
          <a:xfrm rot="16200000" flipV="1">
            <a:off x="1687513" y="4706938"/>
            <a:ext cx="109537" cy="1095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Gerade Verbindung 112">
            <a:extLst>
              <a:ext uri="{FF2B5EF4-FFF2-40B4-BE49-F238E27FC236}">
                <a16:creationId xmlns:a16="http://schemas.microsoft.com/office/drawing/2014/main" id="{22CE3EDB-3A5F-45CF-9E1E-C84A329FE522}"/>
              </a:ext>
            </a:extLst>
          </p:cNvPr>
          <p:cNvCxnSpPr/>
          <p:nvPr/>
        </p:nvCxnSpPr>
        <p:spPr>
          <a:xfrm>
            <a:off x="1614488" y="4816475"/>
            <a:ext cx="219075" cy="1825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Gerade Verbindung 114">
            <a:extLst>
              <a:ext uri="{FF2B5EF4-FFF2-40B4-BE49-F238E27FC236}">
                <a16:creationId xmlns:a16="http://schemas.microsoft.com/office/drawing/2014/main" id="{4F1B0178-DCC9-FCF7-8C80-DEBD70552760}"/>
              </a:ext>
            </a:extLst>
          </p:cNvPr>
          <p:cNvCxnSpPr/>
          <p:nvPr/>
        </p:nvCxnSpPr>
        <p:spPr>
          <a:xfrm flipV="1">
            <a:off x="1468438" y="5437188"/>
            <a:ext cx="4746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Gerade Verbindung 116">
            <a:extLst>
              <a:ext uri="{FF2B5EF4-FFF2-40B4-BE49-F238E27FC236}">
                <a16:creationId xmlns:a16="http://schemas.microsoft.com/office/drawing/2014/main" id="{33DDDEFD-51DF-CB5C-ED8D-79DE17664ED0}"/>
              </a:ext>
            </a:extLst>
          </p:cNvPr>
          <p:cNvCxnSpPr/>
          <p:nvPr/>
        </p:nvCxnSpPr>
        <p:spPr>
          <a:xfrm flipV="1">
            <a:off x="1431925" y="5619750"/>
            <a:ext cx="5476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Gerade Verbindung 119">
            <a:extLst>
              <a:ext uri="{FF2B5EF4-FFF2-40B4-BE49-F238E27FC236}">
                <a16:creationId xmlns:a16="http://schemas.microsoft.com/office/drawing/2014/main" id="{B283817C-DB22-3074-569A-397E6A96881E}"/>
              </a:ext>
            </a:extLst>
          </p:cNvPr>
          <p:cNvCxnSpPr/>
          <p:nvPr/>
        </p:nvCxnSpPr>
        <p:spPr>
          <a:xfrm>
            <a:off x="1541463" y="5254625"/>
            <a:ext cx="3651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Gerade Verbindung 122">
            <a:extLst>
              <a:ext uri="{FF2B5EF4-FFF2-40B4-BE49-F238E27FC236}">
                <a16:creationId xmlns:a16="http://schemas.microsoft.com/office/drawing/2014/main" id="{0F100B59-FA50-AE73-E850-F785805F431B}"/>
              </a:ext>
            </a:extLst>
          </p:cNvPr>
          <p:cNvCxnSpPr/>
          <p:nvPr/>
        </p:nvCxnSpPr>
        <p:spPr>
          <a:xfrm flipV="1">
            <a:off x="1541463" y="5108575"/>
            <a:ext cx="328612" cy="1460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Gerade Verbindung 124">
            <a:extLst>
              <a:ext uri="{FF2B5EF4-FFF2-40B4-BE49-F238E27FC236}">
                <a16:creationId xmlns:a16="http://schemas.microsoft.com/office/drawing/2014/main" id="{2757B6C3-B653-2939-C37E-C2F541E3EE25}"/>
              </a:ext>
            </a:extLst>
          </p:cNvPr>
          <p:cNvCxnSpPr/>
          <p:nvPr/>
        </p:nvCxnSpPr>
        <p:spPr>
          <a:xfrm flipV="1">
            <a:off x="1468438" y="5254625"/>
            <a:ext cx="438150" cy="1825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 Verbindung 126">
            <a:extLst>
              <a:ext uri="{FF2B5EF4-FFF2-40B4-BE49-F238E27FC236}">
                <a16:creationId xmlns:a16="http://schemas.microsoft.com/office/drawing/2014/main" id="{933B0F76-CE36-B93B-8764-EC1524CBEFFE}"/>
              </a:ext>
            </a:extLst>
          </p:cNvPr>
          <p:cNvCxnSpPr/>
          <p:nvPr/>
        </p:nvCxnSpPr>
        <p:spPr>
          <a:xfrm flipV="1">
            <a:off x="1431925" y="5437188"/>
            <a:ext cx="511175" cy="1825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Gerade Verbindung 128">
            <a:extLst>
              <a:ext uri="{FF2B5EF4-FFF2-40B4-BE49-F238E27FC236}">
                <a16:creationId xmlns:a16="http://schemas.microsoft.com/office/drawing/2014/main" id="{BFEEC9DC-CFCD-69F8-86E3-030FE6FD2063}"/>
              </a:ext>
            </a:extLst>
          </p:cNvPr>
          <p:cNvCxnSpPr/>
          <p:nvPr/>
        </p:nvCxnSpPr>
        <p:spPr>
          <a:xfrm>
            <a:off x="1577975" y="5108575"/>
            <a:ext cx="328613" cy="1460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 Verbindung 130">
            <a:extLst>
              <a:ext uri="{FF2B5EF4-FFF2-40B4-BE49-F238E27FC236}">
                <a16:creationId xmlns:a16="http://schemas.microsoft.com/office/drawing/2014/main" id="{1B4F8A62-E8C8-AE44-40FB-56C81D9846F5}"/>
              </a:ext>
            </a:extLst>
          </p:cNvPr>
          <p:cNvCxnSpPr/>
          <p:nvPr/>
        </p:nvCxnSpPr>
        <p:spPr>
          <a:xfrm>
            <a:off x="1541463" y="5254625"/>
            <a:ext cx="401637" cy="1825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Gerade Verbindung 132">
            <a:extLst>
              <a:ext uri="{FF2B5EF4-FFF2-40B4-BE49-F238E27FC236}">
                <a16:creationId xmlns:a16="http://schemas.microsoft.com/office/drawing/2014/main" id="{292EAD48-1D67-EF81-9D26-DC0F315DC899}"/>
              </a:ext>
            </a:extLst>
          </p:cNvPr>
          <p:cNvCxnSpPr/>
          <p:nvPr/>
        </p:nvCxnSpPr>
        <p:spPr>
          <a:xfrm>
            <a:off x="1468438" y="5437188"/>
            <a:ext cx="511175" cy="1825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Gerade Verbindung 136">
            <a:extLst>
              <a:ext uri="{FF2B5EF4-FFF2-40B4-BE49-F238E27FC236}">
                <a16:creationId xmlns:a16="http://schemas.microsoft.com/office/drawing/2014/main" id="{937415F1-0425-1FDD-3853-49E3F2B78A94}"/>
              </a:ext>
            </a:extLst>
          </p:cNvPr>
          <p:cNvCxnSpPr>
            <a:cxnSpLocks/>
          </p:cNvCxnSpPr>
          <p:nvPr/>
        </p:nvCxnSpPr>
        <p:spPr>
          <a:xfrm flipV="1">
            <a:off x="4791075" y="3611563"/>
            <a:ext cx="0" cy="128746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9" name="Gerade Verbindung 138">
            <a:extLst>
              <a:ext uri="{FF2B5EF4-FFF2-40B4-BE49-F238E27FC236}">
                <a16:creationId xmlns:a16="http://schemas.microsoft.com/office/drawing/2014/main" id="{7C43956A-A9CC-2048-BAB7-3855319D3FAF}"/>
              </a:ext>
            </a:extLst>
          </p:cNvPr>
          <p:cNvCxnSpPr/>
          <p:nvPr/>
        </p:nvCxnSpPr>
        <p:spPr>
          <a:xfrm>
            <a:off x="4279900" y="3611563"/>
            <a:ext cx="511175"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6931" name="Textfeld 143">
            <a:extLst>
              <a:ext uri="{FF2B5EF4-FFF2-40B4-BE49-F238E27FC236}">
                <a16:creationId xmlns:a16="http://schemas.microsoft.com/office/drawing/2014/main" id="{61F9393A-6502-3FCF-BEF2-59BD60B02E84}"/>
              </a:ext>
            </a:extLst>
          </p:cNvPr>
          <p:cNvSpPr txBox="1">
            <a:spLocks noChangeArrowheads="1"/>
          </p:cNvSpPr>
          <p:nvPr/>
        </p:nvSpPr>
        <p:spPr bwMode="auto">
          <a:xfrm>
            <a:off x="4681538" y="3173413"/>
            <a:ext cx="982662" cy="307975"/>
          </a:xfrm>
          <a:prstGeom prst="rect">
            <a:avLst/>
          </a:prstGeom>
          <a:noFill/>
          <a:ln w="9525">
            <a:noFill/>
            <a:miter lim="800000"/>
            <a:headEnd/>
            <a:tailEnd/>
          </a:ln>
        </p:spPr>
        <p:txBody>
          <a:bodyPr>
            <a:spAutoFit/>
          </a:bodyPr>
          <a:lstStyle/>
          <a:p>
            <a:pPr>
              <a:defRPr/>
            </a:pPr>
            <a:r>
              <a:rPr lang="de-DE" altLang="en-US" sz="1400" dirty="0">
                <a:solidFill>
                  <a:srgbClr val="0000FF"/>
                </a:solidFill>
                <a:latin typeface="+mn-lt"/>
              </a:rPr>
              <a:t>Strom AC</a:t>
            </a:r>
          </a:p>
        </p:txBody>
      </p:sp>
      <p:sp>
        <p:nvSpPr>
          <p:cNvPr id="36932" name="Textfeld 144">
            <a:extLst>
              <a:ext uri="{FF2B5EF4-FFF2-40B4-BE49-F238E27FC236}">
                <a16:creationId xmlns:a16="http://schemas.microsoft.com/office/drawing/2014/main" id="{850B8D9F-F091-8B31-0333-CF8D38228758}"/>
              </a:ext>
            </a:extLst>
          </p:cNvPr>
          <p:cNvSpPr txBox="1">
            <a:spLocks noChangeArrowheads="1"/>
          </p:cNvSpPr>
          <p:nvPr/>
        </p:nvSpPr>
        <p:spPr bwMode="auto">
          <a:xfrm>
            <a:off x="4751388" y="3513138"/>
            <a:ext cx="706437" cy="307975"/>
          </a:xfrm>
          <a:prstGeom prst="rect">
            <a:avLst/>
          </a:prstGeom>
          <a:noFill/>
          <a:ln w="9525">
            <a:noFill/>
            <a:miter lim="800000"/>
            <a:headEnd/>
            <a:tailEnd/>
          </a:ln>
        </p:spPr>
        <p:txBody>
          <a:bodyPr>
            <a:spAutoFit/>
          </a:bodyPr>
          <a:lstStyle/>
          <a:p>
            <a:pPr>
              <a:defRPr/>
            </a:pPr>
            <a:r>
              <a:rPr lang="de-DE" altLang="en-US" sz="1400" dirty="0">
                <a:latin typeface="+mn-lt"/>
              </a:rPr>
              <a:t>Daten</a:t>
            </a:r>
          </a:p>
        </p:txBody>
      </p:sp>
      <p:pic>
        <p:nvPicPr>
          <p:cNvPr id="69" name="Grafik 68" descr="IMG_9655.JPG">
            <a:extLst>
              <a:ext uri="{FF2B5EF4-FFF2-40B4-BE49-F238E27FC236}">
                <a16:creationId xmlns:a16="http://schemas.microsoft.com/office/drawing/2014/main" id="{0485D48A-D683-FF7B-E330-83CA80744C43}"/>
              </a:ext>
            </a:extLst>
          </p:cNvPr>
          <p:cNvPicPr>
            <a:picLocks noChangeAspect="1"/>
          </p:cNvPicPr>
          <p:nvPr/>
        </p:nvPicPr>
        <p:blipFill>
          <a:blip r:embed="rId6" cstate="print"/>
          <a:srcRect/>
          <a:stretch>
            <a:fillRect/>
          </a:stretch>
        </p:blipFill>
        <p:spPr>
          <a:xfrm>
            <a:off x="7602538" y="4562475"/>
            <a:ext cx="949325" cy="1349375"/>
          </a:xfrm>
          <a:prstGeom prst="rect">
            <a:avLst/>
          </a:prstGeom>
          <a:ln>
            <a:solidFill>
              <a:schemeClr val="bg2">
                <a:lumMod val="75000"/>
                <a:lumOff val="25000"/>
              </a:schemeClr>
            </a:solidFill>
          </a:ln>
        </p:spPr>
      </p:pic>
      <p:sp>
        <p:nvSpPr>
          <p:cNvPr id="36934" name="Rechteck 71">
            <a:extLst>
              <a:ext uri="{FF2B5EF4-FFF2-40B4-BE49-F238E27FC236}">
                <a16:creationId xmlns:a16="http://schemas.microsoft.com/office/drawing/2014/main" id="{649F3937-725F-3481-F7E8-96AD9FC5B535}"/>
              </a:ext>
            </a:extLst>
          </p:cNvPr>
          <p:cNvSpPr>
            <a:spLocks noChangeArrowheads="1"/>
          </p:cNvSpPr>
          <p:nvPr/>
        </p:nvSpPr>
        <p:spPr bwMode="auto">
          <a:xfrm>
            <a:off x="2089150" y="6194425"/>
            <a:ext cx="2908300" cy="584200"/>
          </a:xfrm>
          <a:prstGeom prst="rect">
            <a:avLst/>
          </a:prstGeom>
          <a:noFill/>
          <a:ln w="9525">
            <a:noFill/>
            <a:miter lim="800000"/>
            <a:headEnd/>
            <a:tailEnd/>
          </a:ln>
        </p:spPr>
        <p:txBody>
          <a:bodyPr wrap="none">
            <a:spAutoFit/>
          </a:bodyPr>
          <a:lstStyle/>
          <a:p>
            <a:pPr>
              <a:defRPr/>
            </a:pPr>
            <a:r>
              <a:rPr lang="de-DE" altLang="en-US" sz="1600" dirty="0">
                <a:latin typeface="+mn-lt"/>
              </a:rPr>
              <a:t>Netz-Verknüpfungspunkt</a:t>
            </a:r>
          </a:p>
          <a:p>
            <a:pPr>
              <a:defRPr/>
            </a:pPr>
            <a:r>
              <a:rPr lang="de-DE" sz="1600" dirty="0">
                <a:latin typeface="+mn-lt"/>
              </a:rPr>
              <a:t>(bis 25 kW Anschlussleistung)</a:t>
            </a:r>
          </a:p>
        </p:txBody>
      </p:sp>
      <p:sp>
        <p:nvSpPr>
          <p:cNvPr id="74" name="Ellipse 73">
            <a:extLst>
              <a:ext uri="{FF2B5EF4-FFF2-40B4-BE49-F238E27FC236}">
                <a16:creationId xmlns:a16="http://schemas.microsoft.com/office/drawing/2014/main" id="{3A3A5CE5-32D4-F40F-7FA1-0E258C295985}"/>
              </a:ext>
            </a:extLst>
          </p:cNvPr>
          <p:cNvSpPr/>
          <p:nvPr/>
        </p:nvSpPr>
        <p:spPr>
          <a:xfrm>
            <a:off x="4681538" y="5692775"/>
            <a:ext cx="107950" cy="112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cxnSp>
        <p:nvCxnSpPr>
          <p:cNvPr id="76" name="Gerade Verbindung 75">
            <a:extLst>
              <a:ext uri="{FF2B5EF4-FFF2-40B4-BE49-F238E27FC236}">
                <a16:creationId xmlns:a16="http://schemas.microsoft.com/office/drawing/2014/main" id="{73C165D1-E09E-9C54-78FC-2834348C73AE}"/>
              </a:ext>
            </a:extLst>
          </p:cNvPr>
          <p:cNvCxnSpPr>
            <a:cxnSpLocks/>
            <a:stCxn id="74" idx="7"/>
          </p:cNvCxnSpPr>
          <p:nvPr/>
        </p:nvCxnSpPr>
        <p:spPr>
          <a:xfrm flipH="1">
            <a:off x="3951288" y="5708650"/>
            <a:ext cx="822325" cy="5683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 Verbindung 76">
            <a:extLst>
              <a:ext uri="{FF2B5EF4-FFF2-40B4-BE49-F238E27FC236}">
                <a16:creationId xmlns:a16="http://schemas.microsoft.com/office/drawing/2014/main" id="{0B1FE960-DEDF-3804-63F7-CD33E01EF9C4}"/>
              </a:ext>
            </a:extLst>
          </p:cNvPr>
          <p:cNvCxnSpPr>
            <a:cxnSpLocks/>
          </p:cNvCxnSpPr>
          <p:nvPr/>
        </p:nvCxnSpPr>
        <p:spPr>
          <a:xfrm flipH="1">
            <a:off x="5935663" y="5995988"/>
            <a:ext cx="365125" cy="2921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Rechteck 71">
            <a:extLst>
              <a:ext uri="{FF2B5EF4-FFF2-40B4-BE49-F238E27FC236}">
                <a16:creationId xmlns:a16="http://schemas.microsoft.com/office/drawing/2014/main" id="{AAC86954-6A19-AAFE-5077-D1E765EB0B23}"/>
              </a:ext>
            </a:extLst>
          </p:cNvPr>
          <p:cNvSpPr>
            <a:spLocks noChangeArrowheads="1"/>
          </p:cNvSpPr>
          <p:nvPr/>
        </p:nvSpPr>
        <p:spPr bwMode="auto">
          <a:xfrm>
            <a:off x="5019675" y="6192838"/>
            <a:ext cx="1676400" cy="584200"/>
          </a:xfrm>
          <a:prstGeom prst="rect">
            <a:avLst/>
          </a:prstGeom>
          <a:noFill/>
          <a:ln w="9525">
            <a:noFill/>
            <a:miter lim="800000"/>
            <a:headEnd/>
            <a:tailEnd/>
          </a:ln>
        </p:spPr>
        <p:txBody>
          <a:bodyPr wrap="none">
            <a:spAutoFit/>
          </a:bodyPr>
          <a:lstStyle/>
          <a:p>
            <a:pPr>
              <a:defRPr/>
            </a:pPr>
            <a:r>
              <a:rPr lang="de-DE" altLang="en-US" sz="1600" dirty="0">
                <a:latin typeface="+mn-lt"/>
              </a:rPr>
              <a:t>Moderne </a:t>
            </a:r>
          </a:p>
          <a:p>
            <a:pPr>
              <a:defRPr/>
            </a:pPr>
            <a:r>
              <a:rPr lang="de-DE" altLang="en-US" sz="1600" dirty="0">
                <a:latin typeface="+mn-lt"/>
              </a:rPr>
              <a:t>Messeinrichtung</a:t>
            </a:r>
            <a:endParaRPr lang="de-DE" sz="1600" dirty="0">
              <a:latin typeface="+mn-lt"/>
            </a:endParaRPr>
          </a:p>
        </p:txBody>
      </p:sp>
      <p:sp>
        <p:nvSpPr>
          <p:cNvPr id="80" name="Textfeld 46">
            <a:extLst>
              <a:ext uri="{FF2B5EF4-FFF2-40B4-BE49-F238E27FC236}">
                <a16:creationId xmlns:a16="http://schemas.microsoft.com/office/drawing/2014/main" id="{4E99062B-6BAC-825D-BEF3-324A1940E1D1}"/>
              </a:ext>
            </a:extLst>
          </p:cNvPr>
          <p:cNvSpPr txBox="1">
            <a:spLocks noChangeArrowheads="1"/>
          </p:cNvSpPr>
          <p:nvPr/>
        </p:nvSpPr>
        <p:spPr bwMode="auto">
          <a:xfrm>
            <a:off x="5564188" y="4976813"/>
            <a:ext cx="1095375" cy="323850"/>
          </a:xfrm>
          <a:prstGeom prst="rect">
            <a:avLst/>
          </a:prstGeom>
          <a:noFill/>
          <a:ln w="9525">
            <a:noFill/>
            <a:miter lim="800000"/>
            <a:headEnd/>
            <a:tailEnd/>
          </a:ln>
        </p:spPr>
        <p:txBody>
          <a:bodyPr>
            <a:spAutoFit/>
          </a:bodyPr>
          <a:lstStyle/>
          <a:p>
            <a:pPr algn="ctr">
              <a:defRPr/>
            </a:pPr>
            <a:r>
              <a:rPr lang="de-DE" altLang="en-US" sz="1500" dirty="0">
                <a:latin typeface="+mn-lt"/>
              </a:rPr>
              <a:t>Anzeige B</a:t>
            </a:r>
          </a:p>
        </p:txBody>
      </p:sp>
      <p:sp>
        <p:nvSpPr>
          <p:cNvPr id="82" name="Rechteck 45">
            <a:extLst>
              <a:ext uri="{FF2B5EF4-FFF2-40B4-BE49-F238E27FC236}">
                <a16:creationId xmlns:a16="http://schemas.microsoft.com/office/drawing/2014/main" id="{58757AFD-3AAC-6094-D052-42ADA329609E}"/>
              </a:ext>
            </a:extLst>
          </p:cNvPr>
          <p:cNvSpPr/>
          <p:nvPr/>
        </p:nvSpPr>
        <p:spPr>
          <a:xfrm>
            <a:off x="5003800" y="4522788"/>
            <a:ext cx="393700" cy="146208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cxnSp>
        <p:nvCxnSpPr>
          <p:cNvPr id="83" name="Gerade Verbindung 136">
            <a:extLst>
              <a:ext uri="{FF2B5EF4-FFF2-40B4-BE49-F238E27FC236}">
                <a16:creationId xmlns:a16="http://schemas.microsoft.com/office/drawing/2014/main" id="{514F6757-FF25-D2A2-C6D3-10288BEA805E}"/>
              </a:ext>
            </a:extLst>
          </p:cNvPr>
          <p:cNvCxnSpPr>
            <a:cxnSpLocks/>
          </p:cNvCxnSpPr>
          <p:nvPr/>
        </p:nvCxnSpPr>
        <p:spPr>
          <a:xfrm flipH="1">
            <a:off x="4810125" y="4899025"/>
            <a:ext cx="198438"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6" name="Textfeld 43">
            <a:extLst>
              <a:ext uri="{FF2B5EF4-FFF2-40B4-BE49-F238E27FC236}">
                <a16:creationId xmlns:a16="http://schemas.microsoft.com/office/drawing/2014/main" id="{94FDA55A-4DE8-FD37-E36D-DFCA01D61198}"/>
              </a:ext>
            </a:extLst>
          </p:cNvPr>
          <p:cNvSpPr txBox="1">
            <a:spLocks noChangeArrowheads="1"/>
          </p:cNvSpPr>
          <p:nvPr/>
        </p:nvSpPr>
        <p:spPr bwMode="auto">
          <a:xfrm rot="16200000">
            <a:off x="4652169" y="4869657"/>
            <a:ext cx="1095375" cy="338137"/>
          </a:xfrm>
          <a:prstGeom prst="rect">
            <a:avLst/>
          </a:prstGeom>
          <a:noFill/>
          <a:ln w="9525">
            <a:noFill/>
            <a:miter lim="800000"/>
            <a:headEnd/>
            <a:tailEnd/>
          </a:ln>
        </p:spPr>
        <p:txBody>
          <a:bodyPr>
            <a:spAutoFit/>
          </a:bodyPr>
          <a:lstStyle/>
          <a:p>
            <a:pPr algn="ctr">
              <a:defRPr/>
            </a:pPr>
            <a:r>
              <a:rPr lang="de-DE" altLang="en-US" sz="1600" dirty="0">
                <a:latin typeface="+mn-lt"/>
              </a:rPr>
              <a:t>Zähler 3</a:t>
            </a:r>
          </a:p>
        </p:txBody>
      </p:sp>
      <p:sp>
        <p:nvSpPr>
          <p:cNvPr id="90" name="Textfeld 143">
            <a:extLst>
              <a:ext uri="{FF2B5EF4-FFF2-40B4-BE49-F238E27FC236}">
                <a16:creationId xmlns:a16="http://schemas.microsoft.com/office/drawing/2014/main" id="{4FE330BA-69BD-6E7B-74D9-AB08B9CBB6B2}"/>
              </a:ext>
            </a:extLst>
          </p:cNvPr>
          <p:cNvSpPr txBox="1">
            <a:spLocks noChangeArrowheads="1"/>
          </p:cNvSpPr>
          <p:nvPr/>
        </p:nvSpPr>
        <p:spPr bwMode="auto">
          <a:xfrm>
            <a:off x="2505075" y="2844800"/>
            <a:ext cx="1001713" cy="307975"/>
          </a:xfrm>
          <a:prstGeom prst="rect">
            <a:avLst/>
          </a:prstGeom>
          <a:noFill/>
          <a:ln w="9525">
            <a:noFill/>
            <a:miter lim="800000"/>
            <a:headEnd/>
            <a:tailEnd/>
          </a:ln>
        </p:spPr>
        <p:txBody>
          <a:bodyPr>
            <a:spAutoFit/>
          </a:bodyPr>
          <a:lstStyle/>
          <a:p>
            <a:pPr>
              <a:defRPr/>
            </a:pPr>
            <a:r>
              <a:rPr lang="de-DE" altLang="en-US" sz="1400" dirty="0">
                <a:solidFill>
                  <a:srgbClr val="FF0000"/>
                </a:solidFill>
                <a:latin typeface="+mn-lt"/>
              </a:rPr>
              <a:t>Strom DC</a:t>
            </a:r>
          </a:p>
        </p:txBody>
      </p:sp>
      <p:cxnSp>
        <p:nvCxnSpPr>
          <p:cNvPr id="94" name="Gerade Verbindung 56">
            <a:extLst>
              <a:ext uri="{FF2B5EF4-FFF2-40B4-BE49-F238E27FC236}">
                <a16:creationId xmlns:a16="http://schemas.microsoft.com/office/drawing/2014/main" id="{AF2D7635-5902-6A4B-4A0F-B6A3AEE879BD}"/>
              </a:ext>
            </a:extLst>
          </p:cNvPr>
          <p:cNvCxnSpPr>
            <a:cxnSpLocks/>
          </p:cNvCxnSpPr>
          <p:nvPr/>
        </p:nvCxnSpPr>
        <p:spPr>
          <a:xfrm>
            <a:off x="5394325" y="5768975"/>
            <a:ext cx="234950"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3">
            <a:extLst>
              <a:ext uri="{FF2B5EF4-FFF2-40B4-BE49-F238E27FC236}">
                <a16:creationId xmlns:a16="http://schemas.microsoft.com/office/drawing/2014/main" id="{98782DC7-1DE2-F7C2-9986-DD901C553237}"/>
              </a:ext>
            </a:extLst>
          </p:cNvPr>
          <p:cNvSpPr>
            <a:spLocks noGrp="1" noChangeArrowheads="1"/>
          </p:cNvSpPr>
          <p:nvPr>
            <p:ph type="sldNum" sz="quarter" idx="10"/>
          </p:nvPr>
        </p:nvSpPr>
        <p:spPr>
          <a:xfrm>
            <a:off x="0" y="6453188"/>
            <a:ext cx="382588"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33A13A88-AFB5-4A49-932B-86CF5BC8954A}" type="slidenum">
              <a:rPr lang="en-GB" altLang="en-US" sz="1800" smtClean="0"/>
              <a:pPr>
                <a:spcBef>
                  <a:spcPct val="0"/>
                </a:spcBef>
                <a:buClrTx/>
                <a:buFontTx/>
                <a:buNone/>
              </a:pPr>
              <a:t>2</a:t>
            </a:fld>
            <a:endParaRPr lang="en-GB" altLang="en-US" sz="1800"/>
          </a:p>
        </p:txBody>
      </p:sp>
      <p:sp>
        <p:nvSpPr>
          <p:cNvPr id="3075" name="Rectangle 10">
            <a:extLst>
              <a:ext uri="{FF2B5EF4-FFF2-40B4-BE49-F238E27FC236}">
                <a16:creationId xmlns:a16="http://schemas.microsoft.com/office/drawing/2014/main" id="{159B1F58-8DD9-46C1-548D-851A218DE389}"/>
              </a:ext>
            </a:extLst>
          </p:cNvPr>
          <p:cNvSpPr>
            <a:spLocks noChangeArrowheads="1"/>
          </p:cNvSpPr>
          <p:nvPr/>
        </p:nvSpPr>
        <p:spPr bwMode="auto">
          <a:xfrm>
            <a:off x="0" y="0"/>
            <a:ext cx="9144000" cy="6858000"/>
          </a:xfrm>
          <a:prstGeom prst="rect">
            <a:avLst/>
          </a:prstGeom>
          <a:solidFill>
            <a:schemeClr val="bg2"/>
          </a:solidFill>
          <a:ln w="9525">
            <a:solidFill>
              <a:schemeClr val="tx1"/>
            </a:solidFill>
            <a:miter lim="800000"/>
            <a:headEnd/>
            <a:tailEnd/>
          </a:ln>
        </p:spPr>
        <p:txBody>
          <a:bodyPr wrap="none" anchor="ctr"/>
          <a:lstStyle/>
          <a:p>
            <a:pPr eaLnBrk="1" hangingPunct="1">
              <a:defRPr/>
            </a:pPr>
            <a:endParaRPr lang="de-DE" altLang="en-US">
              <a:latin typeface="+mn-lt"/>
            </a:endParaRPr>
          </a:p>
        </p:txBody>
      </p:sp>
      <p:sp>
        <p:nvSpPr>
          <p:cNvPr id="3076" name="Rectangle 2">
            <a:extLst>
              <a:ext uri="{FF2B5EF4-FFF2-40B4-BE49-F238E27FC236}">
                <a16:creationId xmlns:a16="http://schemas.microsoft.com/office/drawing/2014/main" id="{AE5BFD8A-9295-9DEE-AB8D-198043453790}"/>
              </a:ext>
            </a:extLst>
          </p:cNvPr>
          <p:cNvSpPr>
            <a:spLocks noGrp="1" noChangeArrowheads="1"/>
          </p:cNvSpPr>
          <p:nvPr>
            <p:ph type="title"/>
          </p:nvPr>
        </p:nvSpPr>
        <p:spPr>
          <a:xfrm>
            <a:off x="493713" y="74613"/>
            <a:ext cx="2370137" cy="492125"/>
          </a:xfrm>
        </p:spPr>
        <p:txBody>
          <a:bodyPr/>
          <a:lstStyle/>
          <a:p>
            <a:pPr eaLnBrk="1" hangingPunct="1">
              <a:defRPr/>
            </a:pPr>
            <a:r>
              <a:rPr lang="de-DE" altLang="en-US" dirty="0">
                <a:solidFill>
                  <a:srgbClr val="C0C0C0"/>
                </a:solidFill>
                <a:latin typeface="+mn-lt"/>
              </a:rPr>
              <a:t>Klima-Krise</a:t>
            </a:r>
          </a:p>
        </p:txBody>
      </p:sp>
      <p:sp>
        <p:nvSpPr>
          <p:cNvPr id="5125" name="Rectangle 3">
            <a:extLst>
              <a:ext uri="{FF2B5EF4-FFF2-40B4-BE49-F238E27FC236}">
                <a16:creationId xmlns:a16="http://schemas.microsoft.com/office/drawing/2014/main" id="{8F1A1F06-FE0C-638C-96E9-6F10F86B78C2}"/>
              </a:ext>
            </a:extLst>
          </p:cNvPr>
          <p:cNvSpPr>
            <a:spLocks noGrp="1" noChangeArrowheads="1"/>
          </p:cNvSpPr>
          <p:nvPr>
            <p:ph type="body" idx="1"/>
          </p:nvPr>
        </p:nvSpPr>
        <p:spPr>
          <a:xfrm>
            <a:off x="755650" y="981075"/>
            <a:ext cx="7346950" cy="792163"/>
          </a:xfrm>
        </p:spPr>
        <p:txBody>
          <a:bodyPr/>
          <a:lstStyle/>
          <a:p>
            <a:pPr algn="ctr" eaLnBrk="1" hangingPunct="1">
              <a:buFont typeface="Wingdings" panose="05000000000000000000" pitchFamily="2" charset="2"/>
              <a:buNone/>
            </a:pPr>
            <a:r>
              <a:rPr lang="de-DE" altLang="en-US" sz="2800" b="1">
                <a:solidFill>
                  <a:srgbClr val="C0C0C0"/>
                </a:solidFill>
              </a:rPr>
              <a:t>Hornkees,  Zillertal</a:t>
            </a:r>
          </a:p>
        </p:txBody>
      </p:sp>
      <p:pic>
        <p:nvPicPr>
          <p:cNvPr id="5126" name="Picture 4" descr="Hornkees_Zillertal_1905_2003">
            <a:extLst>
              <a:ext uri="{FF2B5EF4-FFF2-40B4-BE49-F238E27FC236}">
                <a16:creationId xmlns:a16="http://schemas.microsoft.com/office/drawing/2014/main" id="{5EA04728-116F-04F9-CBDD-76F3420178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36750"/>
            <a:ext cx="9144000"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Rectangle 5">
            <a:extLst>
              <a:ext uri="{FF2B5EF4-FFF2-40B4-BE49-F238E27FC236}">
                <a16:creationId xmlns:a16="http://schemas.microsoft.com/office/drawing/2014/main" id="{C3849C91-3DF4-1CEB-02EC-0DA01ACD83E3}"/>
              </a:ext>
            </a:extLst>
          </p:cNvPr>
          <p:cNvSpPr>
            <a:spLocks noChangeArrowheads="1"/>
          </p:cNvSpPr>
          <p:nvPr/>
        </p:nvSpPr>
        <p:spPr bwMode="auto">
          <a:xfrm>
            <a:off x="1439863" y="5697538"/>
            <a:ext cx="6264275" cy="468312"/>
          </a:xfrm>
          <a:prstGeom prst="rect">
            <a:avLst/>
          </a:prstGeom>
          <a:noFill/>
          <a:ln w="9525">
            <a:noFill/>
            <a:miter lim="800000"/>
            <a:headEnd/>
            <a:tailEnd/>
          </a:ln>
        </p:spPr>
        <p:txBody>
          <a:bodyPr/>
          <a:lstStyle/>
          <a:p>
            <a:pPr marL="482600" indent="-482600" algn="ctr" eaLnBrk="1" hangingPunct="1">
              <a:spcBef>
                <a:spcPct val="20000"/>
              </a:spcBef>
              <a:buClr>
                <a:schemeClr val="tx2"/>
              </a:buClr>
              <a:buFont typeface="Wingdings" pitchFamily="2" charset="2"/>
              <a:buNone/>
              <a:defRPr/>
            </a:pPr>
            <a:r>
              <a:rPr lang="de-DE" altLang="en-US">
                <a:solidFill>
                  <a:srgbClr val="C0C0C0"/>
                </a:solidFill>
                <a:latin typeface="+mn-lt"/>
              </a:rPr>
              <a:t>Gesellschaft für Ökologische Forschung e.V.</a:t>
            </a:r>
          </a:p>
        </p:txBody>
      </p:sp>
      <p:sp>
        <p:nvSpPr>
          <p:cNvPr id="3080" name="Text Box 7">
            <a:extLst>
              <a:ext uri="{FF2B5EF4-FFF2-40B4-BE49-F238E27FC236}">
                <a16:creationId xmlns:a16="http://schemas.microsoft.com/office/drawing/2014/main" id="{C70C3C3B-46FB-E5D2-B4CC-99A8980FE514}"/>
              </a:ext>
            </a:extLst>
          </p:cNvPr>
          <p:cNvSpPr txBox="1">
            <a:spLocks noChangeArrowheads="1"/>
          </p:cNvSpPr>
          <p:nvPr/>
        </p:nvSpPr>
        <p:spPr bwMode="auto">
          <a:xfrm>
            <a:off x="2016125" y="6273800"/>
            <a:ext cx="4932363" cy="396875"/>
          </a:xfrm>
          <a:prstGeom prst="rect">
            <a:avLst/>
          </a:prstGeom>
          <a:noFill/>
          <a:ln w="9525">
            <a:noFill/>
            <a:miter lim="800000"/>
            <a:headEnd/>
            <a:tailEnd/>
          </a:ln>
        </p:spPr>
        <p:txBody>
          <a:bodyPr>
            <a:spAutoFit/>
          </a:bodyPr>
          <a:lstStyle/>
          <a:p>
            <a:pPr algn="ctr" eaLnBrk="1" hangingPunct="1">
              <a:spcBef>
                <a:spcPct val="50000"/>
              </a:spcBef>
              <a:defRPr/>
            </a:pPr>
            <a:r>
              <a:rPr lang="de-DE" altLang="en-US" dirty="0">
                <a:solidFill>
                  <a:srgbClr val="C0C0C0"/>
                </a:solidFill>
                <a:latin typeface="+mn-lt"/>
              </a:rPr>
              <a:t>Quelle:  www.gletscherarchiv.de</a:t>
            </a:r>
          </a:p>
        </p:txBody>
      </p:sp>
      <p:sp>
        <p:nvSpPr>
          <p:cNvPr id="3081" name="Text Box 8">
            <a:extLst>
              <a:ext uri="{FF2B5EF4-FFF2-40B4-BE49-F238E27FC236}">
                <a16:creationId xmlns:a16="http://schemas.microsoft.com/office/drawing/2014/main" id="{489C41A4-E533-B55A-EFC0-947511EDE166}"/>
              </a:ext>
            </a:extLst>
          </p:cNvPr>
          <p:cNvSpPr txBox="1">
            <a:spLocks noChangeArrowheads="1"/>
          </p:cNvSpPr>
          <p:nvPr/>
        </p:nvSpPr>
        <p:spPr bwMode="auto">
          <a:xfrm>
            <a:off x="1006475" y="1520825"/>
            <a:ext cx="973138" cy="457200"/>
          </a:xfrm>
          <a:prstGeom prst="rect">
            <a:avLst/>
          </a:prstGeom>
          <a:noFill/>
          <a:ln w="9525">
            <a:noFill/>
            <a:miter lim="800000"/>
            <a:headEnd/>
            <a:tailEnd/>
          </a:ln>
        </p:spPr>
        <p:txBody>
          <a:bodyPr>
            <a:spAutoFit/>
          </a:bodyPr>
          <a:lstStyle/>
          <a:p>
            <a:pPr algn="ctr" eaLnBrk="1" hangingPunct="1">
              <a:spcBef>
                <a:spcPct val="50000"/>
              </a:spcBef>
              <a:defRPr/>
            </a:pPr>
            <a:r>
              <a:rPr lang="de-DE" altLang="en-US" sz="2400" b="1">
                <a:solidFill>
                  <a:srgbClr val="C0C0C0"/>
                </a:solidFill>
                <a:latin typeface="+mn-lt"/>
              </a:rPr>
              <a:t>1905</a:t>
            </a:r>
          </a:p>
        </p:txBody>
      </p:sp>
      <p:sp>
        <p:nvSpPr>
          <p:cNvPr id="3082" name="Text Box 9">
            <a:extLst>
              <a:ext uri="{FF2B5EF4-FFF2-40B4-BE49-F238E27FC236}">
                <a16:creationId xmlns:a16="http://schemas.microsoft.com/office/drawing/2014/main" id="{392F0332-52E1-3924-2572-DEBDEA29C8B2}"/>
              </a:ext>
            </a:extLst>
          </p:cNvPr>
          <p:cNvSpPr txBox="1">
            <a:spLocks noChangeArrowheads="1"/>
          </p:cNvSpPr>
          <p:nvPr/>
        </p:nvSpPr>
        <p:spPr bwMode="auto">
          <a:xfrm>
            <a:off x="6767513" y="1520825"/>
            <a:ext cx="973137" cy="457200"/>
          </a:xfrm>
          <a:prstGeom prst="rect">
            <a:avLst/>
          </a:prstGeom>
          <a:noFill/>
          <a:ln w="9525">
            <a:noFill/>
            <a:miter lim="800000"/>
            <a:headEnd/>
            <a:tailEnd/>
          </a:ln>
        </p:spPr>
        <p:txBody>
          <a:bodyPr>
            <a:spAutoFit/>
          </a:bodyPr>
          <a:lstStyle/>
          <a:p>
            <a:pPr algn="ctr" eaLnBrk="1" hangingPunct="1">
              <a:spcBef>
                <a:spcPct val="50000"/>
              </a:spcBef>
              <a:defRPr/>
            </a:pPr>
            <a:r>
              <a:rPr lang="de-DE" altLang="en-US" sz="2400" b="1">
                <a:solidFill>
                  <a:srgbClr val="C0C0C0"/>
                </a:solidFill>
                <a:latin typeface="+mn-lt"/>
              </a:rPr>
              <a:t>2003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nummernplatzhalter 3">
            <a:extLst>
              <a:ext uri="{FF2B5EF4-FFF2-40B4-BE49-F238E27FC236}">
                <a16:creationId xmlns:a16="http://schemas.microsoft.com/office/drawing/2014/main" id="{DC2A5112-27E8-B1ED-C9D1-6F4118195BDA}"/>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98F89B37-8168-44DF-8FF3-0DD129EB5937}" type="slidenum">
              <a:rPr lang="en-GB" altLang="en-US" sz="1800" smtClean="0"/>
              <a:pPr>
                <a:spcBef>
                  <a:spcPct val="0"/>
                </a:spcBef>
                <a:buClrTx/>
                <a:buFontTx/>
                <a:buNone/>
              </a:pPr>
              <a:t>20</a:t>
            </a:fld>
            <a:endParaRPr lang="en-GB" altLang="en-US" sz="1800"/>
          </a:p>
        </p:txBody>
      </p:sp>
      <p:sp>
        <p:nvSpPr>
          <p:cNvPr id="19459" name="Rectangle 2">
            <a:extLst>
              <a:ext uri="{FF2B5EF4-FFF2-40B4-BE49-F238E27FC236}">
                <a16:creationId xmlns:a16="http://schemas.microsoft.com/office/drawing/2014/main" id="{A4B7AE47-9CEC-A8F3-6845-24375A9063D3}"/>
              </a:ext>
            </a:extLst>
          </p:cNvPr>
          <p:cNvSpPr>
            <a:spLocks noGrp="1" noChangeArrowheads="1"/>
          </p:cNvSpPr>
          <p:nvPr>
            <p:ph type="title"/>
          </p:nvPr>
        </p:nvSpPr>
        <p:spPr>
          <a:xfrm>
            <a:off x="493712" y="74454"/>
            <a:ext cx="6240468" cy="492443"/>
          </a:xfrm>
        </p:spPr>
        <p:txBody>
          <a:bodyPr/>
          <a:lstStyle/>
          <a:p>
            <a:pPr eaLnBrk="1" hangingPunct="1">
              <a:defRPr/>
            </a:pPr>
            <a:r>
              <a:rPr lang="de-DE" altLang="en-US"/>
              <a:t>Technik - Einspeisemanagement</a:t>
            </a:r>
            <a:endParaRPr lang="de-DE" altLang="en-US" dirty="0">
              <a:latin typeface="+mn-lt"/>
            </a:endParaRPr>
          </a:p>
        </p:txBody>
      </p:sp>
      <p:sp>
        <p:nvSpPr>
          <p:cNvPr id="13321" name="Text Box 11">
            <a:extLst>
              <a:ext uri="{FF2B5EF4-FFF2-40B4-BE49-F238E27FC236}">
                <a16:creationId xmlns:a16="http://schemas.microsoft.com/office/drawing/2014/main" id="{D9A47472-85F6-F06F-C6E5-E66243620413}"/>
              </a:ext>
            </a:extLst>
          </p:cNvPr>
          <p:cNvSpPr txBox="1">
            <a:spLocks noChangeArrowheads="1"/>
          </p:cNvSpPr>
          <p:nvPr/>
        </p:nvSpPr>
        <p:spPr bwMode="auto">
          <a:xfrm>
            <a:off x="2965450" y="1384300"/>
            <a:ext cx="5915025" cy="3832225"/>
          </a:xfrm>
          <a:prstGeom prst="rect">
            <a:avLst/>
          </a:prstGeom>
          <a:noFill/>
          <a:ln w="9525">
            <a:noFill/>
            <a:miter lim="800000"/>
            <a:headEnd/>
            <a:tailEnd/>
          </a:ln>
        </p:spPr>
        <p:txBody>
          <a:bodyPr>
            <a:spAutoFit/>
          </a:bodyPr>
          <a:lstStyle/>
          <a:p>
            <a:pPr eaLnBrk="1" hangingPunct="1">
              <a:spcBef>
                <a:spcPct val="50000"/>
              </a:spcBef>
              <a:defRPr/>
            </a:pPr>
            <a:r>
              <a:rPr lang="de-DE" altLang="en-US" sz="1800" dirty="0">
                <a:latin typeface="+mn-lt"/>
              </a:rPr>
              <a:t>Das </a:t>
            </a:r>
            <a:r>
              <a:rPr lang="de-DE" altLang="en-US" sz="1800" dirty="0" err="1">
                <a:latin typeface="+mn-lt"/>
              </a:rPr>
              <a:t>Einspeisemanagement</a:t>
            </a:r>
            <a:r>
              <a:rPr lang="de-DE" altLang="en-US" sz="1800" dirty="0">
                <a:latin typeface="+mn-lt"/>
              </a:rPr>
              <a:t> legt fest, mit welcher Priorität Solarstrom in einer Batterie gespeichert oder ins öffentliche Stromnetz eingespeist wird.</a:t>
            </a:r>
          </a:p>
          <a:p>
            <a:pPr eaLnBrk="1" hangingPunct="1">
              <a:spcBef>
                <a:spcPct val="50000"/>
              </a:spcBef>
              <a:defRPr/>
            </a:pPr>
            <a:r>
              <a:rPr lang="de-DE" altLang="en-US" sz="1800" dirty="0">
                <a:latin typeface="+mn-lt"/>
              </a:rPr>
              <a:t>Wechselrichter mit Batterieanschluss (links) haben diese Funktion integriert. Sie kann aber auch durch ein separates Gerät (unten) realisiert werden.</a:t>
            </a:r>
          </a:p>
          <a:p>
            <a:pPr eaLnBrk="1" hangingPunct="1">
              <a:spcBef>
                <a:spcPct val="50000"/>
              </a:spcBef>
              <a:defRPr/>
            </a:pPr>
            <a:r>
              <a:rPr lang="de-DE" altLang="en-US" sz="1800" dirty="0">
                <a:latin typeface="+mn-lt"/>
              </a:rPr>
              <a:t>Die Priorität sollte sein:</a:t>
            </a:r>
          </a:p>
          <a:p>
            <a:pPr marL="457200" indent="-457200" eaLnBrk="1" hangingPunct="1">
              <a:spcBef>
                <a:spcPct val="50000"/>
              </a:spcBef>
              <a:buFontTx/>
              <a:buAutoNum type="arabicPeriod"/>
              <a:defRPr/>
            </a:pPr>
            <a:r>
              <a:rPr lang="de-DE" altLang="en-US" sz="1800" dirty="0">
                <a:latin typeface="+mn-lt"/>
              </a:rPr>
              <a:t>Solarstrom im Haushalt oder Elektroauto nutzen.</a:t>
            </a:r>
          </a:p>
          <a:p>
            <a:pPr marL="457200" indent="-457200" eaLnBrk="1" hangingPunct="1">
              <a:spcBef>
                <a:spcPct val="50000"/>
              </a:spcBef>
              <a:buFontTx/>
              <a:buAutoNum type="arabicPeriod"/>
              <a:defRPr/>
            </a:pPr>
            <a:r>
              <a:rPr lang="de-DE" altLang="en-US" sz="1800" dirty="0">
                <a:latin typeface="+mn-lt"/>
              </a:rPr>
              <a:t>Solarstrom in einer Batterie speichern, um ihn später verbrauchen zu können.</a:t>
            </a:r>
          </a:p>
          <a:p>
            <a:pPr marL="457200" indent="-457200" eaLnBrk="1" hangingPunct="1">
              <a:spcBef>
                <a:spcPct val="50000"/>
              </a:spcBef>
              <a:buFontTx/>
              <a:buAutoNum type="arabicPeriod"/>
              <a:defRPr/>
            </a:pPr>
            <a:r>
              <a:rPr lang="de-DE" altLang="en-US" sz="1800" dirty="0">
                <a:latin typeface="+mn-lt"/>
              </a:rPr>
              <a:t>Solarstrom in das öffentliche Stromnetz einspeisen.</a:t>
            </a:r>
            <a:endParaRPr lang="de-DE" altLang="en-US" dirty="0">
              <a:latin typeface="+mn-lt"/>
            </a:endParaRPr>
          </a:p>
        </p:txBody>
      </p:sp>
      <p:pic>
        <p:nvPicPr>
          <p:cNvPr id="23558" name="Grafik 10" descr="Richter-Fronius_Symo_Hybrid.jpg">
            <a:extLst>
              <a:ext uri="{FF2B5EF4-FFF2-40B4-BE49-F238E27FC236}">
                <a16:creationId xmlns:a16="http://schemas.microsoft.com/office/drawing/2014/main" id="{F482B966-8EA1-BD05-D2CB-E1463F2292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5163" y="1493838"/>
            <a:ext cx="1423987"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Grafik 16" descr="solarlog200_01_5a2c12f042.png">
            <a:extLst>
              <a:ext uri="{FF2B5EF4-FFF2-40B4-BE49-F238E27FC236}">
                <a16:creationId xmlns:a16="http://schemas.microsoft.com/office/drawing/2014/main" id="{B2BA6CD2-FC7F-C1DD-405F-AF4FB6230A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750" y="4013200"/>
            <a:ext cx="1789113"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nummernplatzhalter 3">
            <a:extLst>
              <a:ext uri="{FF2B5EF4-FFF2-40B4-BE49-F238E27FC236}">
                <a16:creationId xmlns:a16="http://schemas.microsoft.com/office/drawing/2014/main" id="{6FC817BD-EA96-D03C-2305-A867A873880E}"/>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47AA27DC-3D73-4157-9EED-4E8F1A94CF80}" type="slidenum">
              <a:rPr lang="en-GB" altLang="en-US" sz="1800" smtClean="0"/>
              <a:pPr>
                <a:spcBef>
                  <a:spcPct val="0"/>
                </a:spcBef>
                <a:buClrTx/>
                <a:buFontTx/>
                <a:buNone/>
              </a:pPr>
              <a:t>21</a:t>
            </a:fld>
            <a:endParaRPr lang="en-GB" altLang="en-US" sz="1800"/>
          </a:p>
        </p:txBody>
      </p:sp>
      <p:sp>
        <p:nvSpPr>
          <p:cNvPr id="21507" name="Rectangle 2">
            <a:extLst>
              <a:ext uri="{FF2B5EF4-FFF2-40B4-BE49-F238E27FC236}">
                <a16:creationId xmlns:a16="http://schemas.microsoft.com/office/drawing/2014/main" id="{AB4AAF95-4D9D-77E1-C2E5-23704A3496B2}"/>
              </a:ext>
            </a:extLst>
          </p:cNvPr>
          <p:cNvSpPr>
            <a:spLocks noGrp="1" noChangeArrowheads="1"/>
          </p:cNvSpPr>
          <p:nvPr>
            <p:ph type="title"/>
          </p:nvPr>
        </p:nvSpPr>
        <p:spPr>
          <a:xfrm>
            <a:off x="493712" y="74454"/>
            <a:ext cx="6240468" cy="492443"/>
          </a:xfrm>
        </p:spPr>
        <p:txBody>
          <a:bodyPr/>
          <a:lstStyle/>
          <a:p>
            <a:pPr eaLnBrk="1" hangingPunct="1">
              <a:defRPr/>
            </a:pPr>
            <a:r>
              <a:rPr lang="de-DE" altLang="en-US" dirty="0">
                <a:latin typeface="+mn-lt"/>
              </a:rPr>
              <a:t>Technik - Einspeisemanagement</a:t>
            </a:r>
          </a:p>
        </p:txBody>
      </p:sp>
      <p:sp>
        <p:nvSpPr>
          <p:cNvPr id="24580" name="Rectangle 3">
            <a:extLst>
              <a:ext uri="{FF2B5EF4-FFF2-40B4-BE49-F238E27FC236}">
                <a16:creationId xmlns:a16="http://schemas.microsoft.com/office/drawing/2014/main" id="{40B89763-C5D0-6537-77BA-26DFEC701858}"/>
              </a:ext>
            </a:extLst>
          </p:cNvPr>
          <p:cNvSpPr>
            <a:spLocks noGrp="1" noChangeArrowheads="1"/>
          </p:cNvSpPr>
          <p:nvPr>
            <p:ph type="body" idx="1"/>
          </p:nvPr>
        </p:nvSpPr>
        <p:spPr>
          <a:xfrm>
            <a:off x="538163" y="908720"/>
            <a:ext cx="8605837" cy="5149180"/>
          </a:xfrm>
        </p:spPr>
        <p:txBody>
          <a:bodyPr/>
          <a:lstStyle/>
          <a:p>
            <a:pPr>
              <a:lnSpc>
                <a:spcPts val="2300"/>
              </a:lnSpc>
              <a:spcBef>
                <a:spcPct val="0"/>
              </a:spcBef>
              <a:spcAft>
                <a:spcPts val="1200"/>
              </a:spcAft>
            </a:pPr>
            <a:r>
              <a:rPr lang="de-DE" altLang="en-US" sz="1600" dirty="0"/>
              <a:t>Betreiber von Solaranlagen mit einer installierten Leistung von bis zu 7 kW                  müssen ihre Anlagen mit einer </a:t>
            </a:r>
            <a:r>
              <a:rPr lang="de-DE" altLang="en-US" sz="1600" b="1" dirty="0"/>
              <a:t>Modernen </a:t>
            </a:r>
            <a:r>
              <a:rPr lang="de-DE" altLang="en-US" sz="1600" b="1" dirty="0" err="1"/>
              <a:t>Meßeinrichtung</a:t>
            </a:r>
            <a:r>
              <a:rPr lang="de-DE" altLang="en-US" sz="1600" b="1" dirty="0"/>
              <a:t> </a:t>
            </a:r>
            <a:r>
              <a:rPr lang="de-DE" altLang="en-US" sz="1600" dirty="0"/>
              <a:t>ausstatten.                       Dies ist der „Zähler 1“ auf Seite 19.</a:t>
            </a:r>
          </a:p>
          <a:p>
            <a:pPr>
              <a:lnSpc>
                <a:spcPts val="2300"/>
              </a:lnSpc>
              <a:spcBef>
                <a:spcPct val="0"/>
              </a:spcBef>
              <a:spcAft>
                <a:spcPts val="1200"/>
              </a:spcAft>
            </a:pPr>
            <a:r>
              <a:rPr lang="de-DE" altLang="en-US" sz="1600" dirty="0"/>
              <a:t>Betreiber von Solaranlagen mit einer installierten Leistung von größer 7 kW bis 25 kW müssen ihre Anlagen mit einem </a:t>
            </a:r>
            <a:r>
              <a:rPr lang="de-DE" altLang="en-US" sz="1600" b="1" dirty="0"/>
              <a:t>Intelligenten </a:t>
            </a:r>
            <a:r>
              <a:rPr lang="de-DE" altLang="en-US" sz="1600" b="1" dirty="0" err="1"/>
              <a:t>Meßsystem</a:t>
            </a:r>
            <a:r>
              <a:rPr lang="de-DE" altLang="en-US" sz="1600" b="1" dirty="0"/>
              <a:t> </a:t>
            </a:r>
            <a:r>
              <a:rPr lang="de-DE" altLang="en-US" sz="1600" dirty="0"/>
              <a:t>ausstatten,                           mit denen der Netzbetreiber die Ist-Einspeiseleistung abrufen kann.                            </a:t>
            </a:r>
            <a:r>
              <a:rPr lang="de-DE" altLang="en-US" sz="1600" b="1" dirty="0"/>
              <a:t>Hierfür ist eventuell ein neuer, größer Zählerschrank erforderlich !</a:t>
            </a:r>
            <a:r>
              <a:rPr lang="de-DE" altLang="en-US" sz="600" b="1" dirty="0"/>
              <a:t>    </a:t>
            </a:r>
          </a:p>
          <a:p>
            <a:pPr>
              <a:lnSpc>
                <a:spcPts val="2300"/>
              </a:lnSpc>
              <a:spcAft>
                <a:spcPts val="1200"/>
              </a:spcAft>
            </a:pPr>
            <a:r>
              <a:rPr lang="de-DE" altLang="en-US" sz="1600" dirty="0"/>
              <a:t>Betreiber von Solaranlagen mit einer installierten Leistung von größer                              25 kW müssen ihre Anlagen mit einem </a:t>
            </a:r>
            <a:r>
              <a:rPr lang="de-DE" altLang="en-US" sz="1600" b="1" dirty="0"/>
              <a:t>Intelligenten </a:t>
            </a:r>
            <a:r>
              <a:rPr lang="de-DE" altLang="en-US" sz="1600" b="1" dirty="0" err="1"/>
              <a:t>Meßsystem</a:t>
            </a:r>
            <a:r>
              <a:rPr lang="de-DE" altLang="en-US" sz="1600" b="1" dirty="0"/>
              <a:t>                            </a:t>
            </a:r>
            <a:r>
              <a:rPr lang="de-DE" altLang="en-US" sz="1600" dirty="0"/>
              <a:t>ausstatten, mit denen der Netzbetreiber jederzeit die                                      Ist-Einspeiseleistung abrufen kann </a:t>
            </a:r>
            <a:r>
              <a:rPr lang="de-DE" altLang="en-US" sz="1600" b="1" i="1" dirty="0"/>
              <a:t>und</a:t>
            </a:r>
            <a:r>
              <a:rPr lang="de-DE" altLang="en-US" sz="1600" dirty="0"/>
              <a:t> </a:t>
            </a:r>
            <a:r>
              <a:rPr lang="de-DE" altLang="en-NL" sz="1600" dirty="0"/>
              <a:t>die Einspeiseleistung stufenweise                                    oder, sobald die technische Möglichkeit besteht,                                                                   stufenlos </a:t>
            </a:r>
            <a:r>
              <a:rPr lang="de-DE" altLang="en-NL" sz="1600" b="1" dirty="0"/>
              <a:t>ferngesteuert regeln </a:t>
            </a:r>
            <a:r>
              <a:rPr lang="de-DE" altLang="en-NL" sz="1600" dirty="0"/>
              <a:t>können.</a:t>
            </a:r>
            <a:endParaRPr lang="de-DE" altLang="en-US" sz="1600" dirty="0"/>
          </a:p>
        </p:txBody>
      </p:sp>
      <p:sp>
        <p:nvSpPr>
          <p:cNvPr id="24581" name="Rectangle 5">
            <a:extLst>
              <a:ext uri="{FF2B5EF4-FFF2-40B4-BE49-F238E27FC236}">
                <a16:creationId xmlns:a16="http://schemas.microsoft.com/office/drawing/2014/main" id="{82112F87-1A7E-1138-4883-A2AF21EED90A}"/>
              </a:ext>
            </a:extLst>
          </p:cNvPr>
          <p:cNvSpPr>
            <a:spLocks noChangeArrowheads="1"/>
          </p:cNvSpPr>
          <p:nvPr/>
        </p:nvSpPr>
        <p:spPr bwMode="auto">
          <a:xfrm>
            <a:off x="2124075" y="6273800"/>
            <a:ext cx="4711700" cy="323850"/>
          </a:xfrm>
          <a:prstGeom prst="rect">
            <a:avLst/>
          </a:prstGeom>
          <a:noFill/>
          <a:ln w="9525">
            <a:noFill/>
            <a:miter lim="800000"/>
            <a:headEnd/>
            <a:tailEnd/>
          </a:ln>
        </p:spPr>
        <p:txBody>
          <a:bodyPr>
            <a:spAutoFit/>
          </a:bodyPr>
          <a:lstStyle/>
          <a:p>
            <a:pPr algn="ctr">
              <a:defRPr/>
            </a:pPr>
            <a:r>
              <a:rPr lang="de-DE" sz="1500" dirty="0">
                <a:latin typeface="Arial" charset="0"/>
              </a:rPr>
              <a:t>Erneuerbare-Energien-Gesetz - EEG 2023</a:t>
            </a:r>
            <a:endParaRPr lang="de-DE" altLang="en-US" sz="1500" dirty="0">
              <a:solidFill>
                <a:schemeClr val="accent4"/>
              </a:solidFill>
              <a:latin typeface="+mn-lt"/>
            </a:endParaRPr>
          </a:p>
        </p:txBody>
      </p:sp>
      <p:pic>
        <p:nvPicPr>
          <p:cNvPr id="24582" name="Picture 2" descr="A close-up of a white electronic box&#10;&#10;Description automatically generated">
            <a:extLst>
              <a:ext uri="{FF2B5EF4-FFF2-40B4-BE49-F238E27FC236}">
                <a16:creationId xmlns:a16="http://schemas.microsoft.com/office/drawing/2014/main" id="{2AD9FE99-31E4-6826-D597-082796E8B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9363" y="2952750"/>
            <a:ext cx="1550987"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TextBox 3">
            <a:extLst>
              <a:ext uri="{FF2B5EF4-FFF2-40B4-BE49-F238E27FC236}">
                <a16:creationId xmlns:a16="http://schemas.microsoft.com/office/drawing/2014/main" id="{81EDA91B-9D96-B0D3-9333-C79A3344C7C5}"/>
              </a:ext>
            </a:extLst>
          </p:cNvPr>
          <p:cNvSpPr txBox="1">
            <a:spLocks noChangeArrowheads="1"/>
          </p:cNvSpPr>
          <p:nvPr/>
        </p:nvSpPr>
        <p:spPr bwMode="auto">
          <a:xfrm>
            <a:off x="7775575" y="2592388"/>
            <a:ext cx="1189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ClrTx/>
              <a:buFontTx/>
              <a:buNone/>
            </a:pPr>
            <a:r>
              <a:rPr lang="en-US" altLang="en-NL" sz="1800"/>
              <a:t>Zähler 3</a:t>
            </a:r>
            <a:endParaRPr lang="en-NL" altLang="en-NL" sz="1800"/>
          </a:p>
        </p:txBody>
      </p:sp>
      <p:sp>
        <p:nvSpPr>
          <p:cNvPr id="24584" name="TextBox 4">
            <a:extLst>
              <a:ext uri="{FF2B5EF4-FFF2-40B4-BE49-F238E27FC236}">
                <a16:creationId xmlns:a16="http://schemas.microsoft.com/office/drawing/2014/main" id="{334A54D9-ED5A-2D08-082A-12DB387E937B}"/>
              </a:ext>
            </a:extLst>
          </p:cNvPr>
          <p:cNvSpPr txBox="1">
            <a:spLocks noChangeArrowheads="1"/>
          </p:cNvSpPr>
          <p:nvPr/>
        </p:nvSpPr>
        <p:spPr bwMode="auto">
          <a:xfrm>
            <a:off x="7667625" y="5446713"/>
            <a:ext cx="11890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ClrTx/>
              <a:buFontTx/>
              <a:buNone/>
            </a:pPr>
            <a:r>
              <a:rPr lang="en-US" altLang="en-NL" sz="1800"/>
              <a:t>Zähler 1</a:t>
            </a:r>
          </a:p>
          <a:p>
            <a:pPr algn="r">
              <a:spcBef>
                <a:spcPct val="0"/>
              </a:spcBef>
              <a:buClrTx/>
              <a:buFontTx/>
              <a:buNone/>
            </a:pPr>
            <a:r>
              <a:rPr lang="en-US" altLang="en-NL" sz="1800"/>
              <a:t>Seite 19</a:t>
            </a:r>
            <a:endParaRPr lang="en-NL" altLang="en-NL" sz="1800"/>
          </a:p>
        </p:txBody>
      </p:sp>
      <p:cxnSp>
        <p:nvCxnSpPr>
          <p:cNvPr id="7" name="Straight Connector 6">
            <a:extLst>
              <a:ext uri="{FF2B5EF4-FFF2-40B4-BE49-F238E27FC236}">
                <a16:creationId xmlns:a16="http://schemas.microsoft.com/office/drawing/2014/main" id="{D44D819A-A783-6FC0-CCAF-F0F69C90C567}"/>
              </a:ext>
            </a:extLst>
          </p:cNvPr>
          <p:cNvCxnSpPr>
            <a:cxnSpLocks/>
          </p:cNvCxnSpPr>
          <p:nvPr/>
        </p:nvCxnSpPr>
        <p:spPr>
          <a:xfrm flipH="1">
            <a:off x="7775575" y="2816225"/>
            <a:ext cx="217488" cy="252413"/>
          </a:xfrm>
          <a:prstGeom prst="line">
            <a:avLst/>
          </a:prstGeom>
          <a:ln w="19050">
            <a:solidFill>
              <a:schemeClr val="bg2">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67701AA-EA6D-60D7-BF59-6DE27EFFD9B1}"/>
              </a:ext>
            </a:extLst>
          </p:cNvPr>
          <p:cNvCxnSpPr>
            <a:cxnSpLocks/>
          </p:cNvCxnSpPr>
          <p:nvPr/>
        </p:nvCxnSpPr>
        <p:spPr>
          <a:xfrm flipH="1">
            <a:off x="8135938" y="4437063"/>
            <a:ext cx="180975" cy="1044575"/>
          </a:xfrm>
          <a:prstGeom prst="line">
            <a:avLst/>
          </a:prstGeom>
          <a:ln w="19050">
            <a:solidFill>
              <a:schemeClr val="bg2">
                <a:lumMod val="65000"/>
                <a:lumOff val="3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liennummernplatzhalter 3">
            <a:extLst>
              <a:ext uri="{FF2B5EF4-FFF2-40B4-BE49-F238E27FC236}">
                <a16:creationId xmlns:a16="http://schemas.microsoft.com/office/drawing/2014/main" id="{F09DBA1F-9E5A-74B8-64AB-FDF2A28A6621}"/>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6A7D21B1-E90A-410E-9913-55918102168B}" type="slidenum">
              <a:rPr lang="en-GB" altLang="en-US" sz="1800" smtClean="0"/>
              <a:pPr>
                <a:spcBef>
                  <a:spcPct val="0"/>
                </a:spcBef>
                <a:buClrTx/>
                <a:buFontTx/>
                <a:buNone/>
              </a:pPr>
              <a:t>22</a:t>
            </a:fld>
            <a:endParaRPr lang="en-GB" altLang="en-US" sz="1800"/>
          </a:p>
        </p:txBody>
      </p:sp>
      <p:sp>
        <p:nvSpPr>
          <p:cNvPr id="22531" name="Rectangle 2">
            <a:extLst>
              <a:ext uri="{FF2B5EF4-FFF2-40B4-BE49-F238E27FC236}">
                <a16:creationId xmlns:a16="http://schemas.microsoft.com/office/drawing/2014/main" id="{1C122470-B52F-3494-8F35-761C34AEA269}"/>
              </a:ext>
            </a:extLst>
          </p:cNvPr>
          <p:cNvSpPr>
            <a:spLocks noGrp="1" noChangeArrowheads="1"/>
          </p:cNvSpPr>
          <p:nvPr>
            <p:ph type="title"/>
          </p:nvPr>
        </p:nvSpPr>
        <p:spPr>
          <a:xfrm>
            <a:off x="493713" y="74613"/>
            <a:ext cx="1708150" cy="492125"/>
          </a:xfrm>
        </p:spPr>
        <p:txBody>
          <a:bodyPr/>
          <a:lstStyle/>
          <a:p>
            <a:pPr eaLnBrk="1" hangingPunct="1">
              <a:defRPr/>
            </a:pPr>
            <a:r>
              <a:rPr lang="de-DE" altLang="en-US">
                <a:latin typeface="+mn-lt"/>
              </a:rPr>
              <a:t>Technik</a:t>
            </a:r>
          </a:p>
        </p:txBody>
      </p:sp>
      <p:sp>
        <p:nvSpPr>
          <p:cNvPr id="25604" name="Rectangle 3">
            <a:extLst>
              <a:ext uri="{FF2B5EF4-FFF2-40B4-BE49-F238E27FC236}">
                <a16:creationId xmlns:a16="http://schemas.microsoft.com/office/drawing/2014/main" id="{4221744E-AEF9-0D80-00D5-6EC990B2F98F}"/>
              </a:ext>
            </a:extLst>
          </p:cNvPr>
          <p:cNvSpPr>
            <a:spLocks noGrp="1" noChangeArrowheads="1"/>
          </p:cNvSpPr>
          <p:nvPr>
            <p:ph type="body" idx="1"/>
          </p:nvPr>
        </p:nvSpPr>
        <p:spPr>
          <a:xfrm>
            <a:off x="538163" y="765175"/>
            <a:ext cx="6151562" cy="400050"/>
          </a:xfrm>
        </p:spPr>
        <p:txBody>
          <a:bodyPr/>
          <a:lstStyle/>
          <a:p>
            <a:pPr>
              <a:spcAft>
                <a:spcPts val="600"/>
              </a:spcAft>
              <a:buFont typeface="Wingdings" panose="05000000000000000000" pitchFamily="2" charset="2"/>
              <a:buNone/>
            </a:pPr>
            <a:r>
              <a:rPr lang="de-DE" altLang="en-US" sz="2800" b="1"/>
              <a:t>Batteriespeicher Optionen</a:t>
            </a:r>
          </a:p>
        </p:txBody>
      </p:sp>
      <p:pic>
        <p:nvPicPr>
          <p:cNvPr id="25605" name="Grafik 7" descr="IMG_0115.JPG">
            <a:extLst>
              <a:ext uri="{FF2B5EF4-FFF2-40B4-BE49-F238E27FC236}">
                <a16:creationId xmlns:a16="http://schemas.microsoft.com/office/drawing/2014/main" id="{768242A6-5F82-E98C-27EC-20E5CA7E28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9363" y="3157538"/>
            <a:ext cx="2044700" cy="282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a:extLst>
              <a:ext uri="{FF2B5EF4-FFF2-40B4-BE49-F238E27FC236}">
                <a16:creationId xmlns:a16="http://schemas.microsoft.com/office/drawing/2014/main" id="{36B27521-6B45-05FE-756E-628DA303B505}"/>
              </a:ext>
            </a:extLst>
          </p:cNvPr>
          <p:cNvSpPr txBox="1">
            <a:spLocks noChangeArrowheads="1"/>
          </p:cNvSpPr>
          <p:nvPr/>
        </p:nvSpPr>
        <p:spPr bwMode="auto">
          <a:xfrm>
            <a:off x="920750" y="1347788"/>
            <a:ext cx="2811463" cy="803275"/>
          </a:xfrm>
          <a:prstGeom prst="rect">
            <a:avLst/>
          </a:prstGeom>
          <a:noFill/>
          <a:ln w="9525">
            <a:noFill/>
            <a:miter lim="800000"/>
            <a:headEnd/>
            <a:tailEnd/>
          </a:ln>
        </p:spPr>
        <p:txBody>
          <a:bodyPr/>
          <a:lstStyle/>
          <a:p>
            <a:pPr marL="216000" indent="-482600">
              <a:spcBef>
                <a:spcPct val="20000"/>
              </a:spcBef>
              <a:spcAft>
                <a:spcPts val="600"/>
              </a:spcAft>
              <a:buClr>
                <a:schemeClr val="tx2"/>
              </a:buClr>
              <a:buFont typeface="Wingdings" pitchFamily="2" charset="2"/>
              <a:buNone/>
              <a:defRPr/>
            </a:pPr>
            <a:r>
              <a:rPr lang="de-DE" sz="1600" b="1" kern="0" dirty="0">
                <a:latin typeface="+mn-lt"/>
              </a:rPr>
              <a:t>1. Am Solarwechselrichter separat angeschlossen.  Geht auch nachträglich!</a:t>
            </a:r>
          </a:p>
        </p:txBody>
      </p:sp>
      <p:sp>
        <p:nvSpPr>
          <p:cNvPr id="10" name="Rectangle 3">
            <a:extLst>
              <a:ext uri="{FF2B5EF4-FFF2-40B4-BE49-F238E27FC236}">
                <a16:creationId xmlns:a16="http://schemas.microsoft.com/office/drawing/2014/main" id="{44BF2EC5-C90B-8EEA-EFB1-F316C5B52EEF}"/>
              </a:ext>
            </a:extLst>
          </p:cNvPr>
          <p:cNvSpPr txBox="1">
            <a:spLocks noChangeArrowheads="1"/>
          </p:cNvSpPr>
          <p:nvPr/>
        </p:nvSpPr>
        <p:spPr bwMode="auto">
          <a:xfrm>
            <a:off x="6361113" y="1347788"/>
            <a:ext cx="2782887" cy="803275"/>
          </a:xfrm>
          <a:prstGeom prst="rect">
            <a:avLst/>
          </a:prstGeom>
          <a:noFill/>
          <a:ln w="9525">
            <a:noFill/>
            <a:miter lim="800000"/>
            <a:headEnd/>
            <a:tailEnd/>
          </a:ln>
        </p:spPr>
        <p:txBody>
          <a:bodyPr/>
          <a:lstStyle/>
          <a:p>
            <a:pPr marL="216000" indent="-482600">
              <a:spcBef>
                <a:spcPct val="20000"/>
              </a:spcBef>
              <a:spcAft>
                <a:spcPts val="600"/>
              </a:spcAft>
              <a:buClr>
                <a:schemeClr val="tx2"/>
              </a:buClr>
              <a:buFont typeface="Wingdings" pitchFamily="2" charset="2"/>
              <a:buNone/>
              <a:defRPr/>
            </a:pPr>
            <a:r>
              <a:rPr lang="de-DE" sz="1600" b="1" kern="0" dirty="0">
                <a:latin typeface="+mn-lt"/>
              </a:rPr>
              <a:t>3. Unabhängig vom Solarwechselrichter. Geht auch nachträglich! </a:t>
            </a:r>
          </a:p>
        </p:txBody>
      </p:sp>
      <p:sp>
        <p:nvSpPr>
          <p:cNvPr id="12" name="Rectangle 3">
            <a:extLst>
              <a:ext uri="{FF2B5EF4-FFF2-40B4-BE49-F238E27FC236}">
                <a16:creationId xmlns:a16="http://schemas.microsoft.com/office/drawing/2014/main" id="{A2F1FBAC-640C-A5E3-4437-C7CE84A1E77F}"/>
              </a:ext>
            </a:extLst>
          </p:cNvPr>
          <p:cNvSpPr txBox="1">
            <a:spLocks noChangeArrowheads="1"/>
          </p:cNvSpPr>
          <p:nvPr/>
        </p:nvSpPr>
        <p:spPr bwMode="auto">
          <a:xfrm>
            <a:off x="6580188" y="2151063"/>
            <a:ext cx="2409825" cy="3687762"/>
          </a:xfrm>
          <a:prstGeom prst="rect">
            <a:avLst/>
          </a:prstGeom>
          <a:noFill/>
          <a:ln w="9525">
            <a:noFill/>
            <a:miter lim="800000"/>
            <a:headEnd/>
            <a:tailEnd/>
          </a:ln>
        </p:spPr>
        <p:txBody>
          <a:bodyPr/>
          <a:lstStyle/>
          <a:p>
            <a:pPr marL="482600" indent="-482600">
              <a:spcBef>
                <a:spcPct val="20000"/>
              </a:spcBef>
              <a:spcAft>
                <a:spcPts val="600"/>
              </a:spcAft>
              <a:buClr>
                <a:schemeClr val="tx2"/>
              </a:buClr>
              <a:buFont typeface="Wingdings" pitchFamily="2" charset="2"/>
              <a:buNone/>
              <a:defRPr/>
            </a:pPr>
            <a:r>
              <a:rPr lang="de-DE" sz="1600" kern="0" dirty="0">
                <a:latin typeface="+mn-lt"/>
              </a:rPr>
              <a:t>Beispiele</a:t>
            </a:r>
          </a:p>
          <a:p>
            <a:pPr>
              <a:spcBef>
                <a:spcPts val="0"/>
              </a:spcBef>
              <a:spcAft>
                <a:spcPts val="0"/>
              </a:spcAft>
              <a:buClr>
                <a:schemeClr val="tx2"/>
              </a:buClr>
              <a:buFont typeface="Wingdings" pitchFamily="2" charset="2"/>
              <a:buNone/>
              <a:defRPr/>
            </a:pPr>
            <a:r>
              <a:rPr lang="de-DE" sz="1600" kern="0" dirty="0">
                <a:latin typeface="+mn-lt"/>
              </a:rPr>
              <a:t>SMA </a:t>
            </a:r>
          </a:p>
          <a:p>
            <a:pPr>
              <a:spcBef>
                <a:spcPts val="0"/>
              </a:spcBef>
              <a:spcAft>
                <a:spcPts val="0"/>
              </a:spcAft>
              <a:buClr>
                <a:schemeClr val="tx2"/>
              </a:buClr>
              <a:buFont typeface="Wingdings" pitchFamily="2" charset="2"/>
              <a:buNone/>
              <a:defRPr/>
            </a:pPr>
            <a:r>
              <a:rPr lang="de-DE" sz="1600" kern="0" dirty="0">
                <a:latin typeface="+mn-lt"/>
              </a:rPr>
              <a:t>Sunny Boy Storage,</a:t>
            </a:r>
          </a:p>
          <a:p>
            <a:pPr>
              <a:spcBef>
                <a:spcPts val="0"/>
              </a:spcBef>
              <a:spcAft>
                <a:spcPts val="0"/>
              </a:spcAft>
              <a:buClr>
                <a:schemeClr val="tx2"/>
              </a:buClr>
              <a:buFont typeface="Wingdings" pitchFamily="2" charset="2"/>
              <a:buNone/>
              <a:defRPr/>
            </a:pPr>
            <a:r>
              <a:rPr lang="de-DE" sz="1600" kern="0" dirty="0">
                <a:latin typeface="+mn-lt"/>
              </a:rPr>
              <a:t>Sunny Island </a:t>
            </a:r>
          </a:p>
          <a:p>
            <a:pPr>
              <a:spcBef>
                <a:spcPts val="0"/>
              </a:spcBef>
              <a:spcAft>
                <a:spcPts val="0"/>
              </a:spcAft>
              <a:buClr>
                <a:schemeClr val="tx2"/>
              </a:buClr>
              <a:buFont typeface="Wingdings" pitchFamily="2" charset="2"/>
              <a:buNone/>
              <a:defRPr/>
            </a:pPr>
            <a:r>
              <a:rPr lang="de-DE" sz="1600" kern="0" dirty="0">
                <a:latin typeface="+mn-lt"/>
              </a:rPr>
              <a:t>+ Batterie</a:t>
            </a:r>
          </a:p>
          <a:p>
            <a:pPr>
              <a:spcBef>
                <a:spcPts val="0"/>
              </a:spcBef>
              <a:spcAft>
                <a:spcPts val="0"/>
              </a:spcAft>
              <a:buClr>
                <a:schemeClr val="tx2"/>
              </a:buClr>
              <a:buFont typeface="Wingdings" pitchFamily="2" charset="2"/>
              <a:buNone/>
              <a:defRPr/>
            </a:pPr>
            <a:endParaRPr lang="de-DE" sz="1600" kern="0" dirty="0">
              <a:latin typeface="+mn-lt"/>
            </a:endParaRPr>
          </a:p>
          <a:p>
            <a:pPr>
              <a:spcBef>
                <a:spcPts val="0"/>
              </a:spcBef>
              <a:spcAft>
                <a:spcPts val="0"/>
              </a:spcAft>
              <a:buClr>
                <a:schemeClr val="tx2"/>
              </a:buClr>
              <a:buFont typeface="Wingdings" pitchFamily="2" charset="2"/>
              <a:buNone/>
              <a:defRPr/>
            </a:pPr>
            <a:r>
              <a:rPr lang="de-DE" sz="1600" kern="0" dirty="0">
                <a:latin typeface="+mn-lt"/>
              </a:rPr>
              <a:t>Sonnen GmbH</a:t>
            </a:r>
          </a:p>
          <a:p>
            <a:pPr>
              <a:spcBef>
                <a:spcPts val="0"/>
              </a:spcBef>
              <a:spcAft>
                <a:spcPts val="0"/>
              </a:spcAft>
              <a:buClr>
                <a:schemeClr val="tx2"/>
              </a:buClr>
              <a:buFont typeface="Arial" pitchFamily="34" charset="0"/>
              <a:buChar char="•"/>
              <a:defRPr/>
            </a:pPr>
            <a:r>
              <a:rPr lang="de-DE" sz="1600" dirty="0">
                <a:latin typeface="+mn-lt"/>
              </a:rPr>
              <a:t> </a:t>
            </a:r>
            <a:r>
              <a:rPr lang="de-DE" sz="1600" dirty="0" err="1">
                <a:latin typeface="+mn-lt"/>
              </a:rPr>
              <a:t>sonnenBatterie</a:t>
            </a:r>
            <a:r>
              <a:rPr lang="de-DE" sz="1600" dirty="0">
                <a:latin typeface="+mn-lt"/>
              </a:rPr>
              <a:t> </a:t>
            </a:r>
            <a:r>
              <a:rPr lang="de-DE" sz="1600" dirty="0" err="1">
                <a:latin typeface="+mn-lt"/>
              </a:rPr>
              <a:t>eco</a:t>
            </a:r>
            <a:endParaRPr lang="de-DE" sz="1600" dirty="0">
              <a:latin typeface="+mn-lt"/>
            </a:endParaRPr>
          </a:p>
          <a:p>
            <a:pPr>
              <a:spcBef>
                <a:spcPts val="0"/>
              </a:spcBef>
              <a:spcAft>
                <a:spcPts val="0"/>
              </a:spcAft>
              <a:buClr>
                <a:schemeClr val="tx2"/>
              </a:buClr>
              <a:defRPr/>
            </a:pPr>
            <a:r>
              <a:rPr lang="de-DE" sz="1600" dirty="0">
                <a:latin typeface="+mn-lt"/>
              </a:rPr>
              <a:t>   Batterie 5 – 495 kWh</a:t>
            </a:r>
          </a:p>
          <a:p>
            <a:pPr>
              <a:spcBef>
                <a:spcPts val="0"/>
              </a:spcBef>
              <a:spcAft>
                <a:spcPts val="0"/>
              </a:spcAft>
              <a:buClr>
                <a:schemeClr val="tx2"/>
              </a:buClr>
              <a:defRPr/>
            </a:pPr>
            <a:r>
              <a:rPr lang="de-DE" sz="1600" dirty="0">
                <a:latin typeface="+mn-lt"/>
              </a:rPr>
              <a:t>   </a:t>
            </a:r>
            <a:endParaRPr lang="de-DE" sz="1600" kern="0" dirty="0">
              <a:latin typeface="+mn-lt"/>
            </a:endParaRPr>
          </a:p>
        </p:txBody>
      </p:sp>
      <p:sp>
        <p:nvSpPr>
          <p:cNvPr id="14" name="Rechteck 13">
            <a:extLst>
              <a:ext uri="{FF2B5EF4-FFF2-40B4-BE49-F238E27FC236}">
                <a16:creationId xmlns:a16="http://schemas.microsoft.com/office/drawing/2014/main" id="{EA108BE7-A28F-C221-2284-DD46F42EA4EC}"/>
              </a:ext>
            </a:extLst>
          </p:cNvPr>
          <p:cNvSpPr/>
          <p:nvPr/>
        </p:nvSpPr>
        <p:spPr>
          <a:xfrm>
            <a:off x="1139825" y="2155825"/>
            <a:ext cx="2336800" cy="908050"/>
          </a:xfrm>
          <a:prstGeom prst="rect">
            <a:avLst/>
          </a:prstGeom>
        </p:spPr>
        <p:txBody>
          <a:bodyPr>
            <a:spAutoFit/>
          </a:bodyPr>
          <a:lstStyle/>
          <a:p>
            <a:pPr marL="482600" indent="-482600">
              <a:spcBef>
                <a:spcPts val="0"/>
              </a:spcBef>
              <a:spcAft>
                <a:spcPts val="300"/>
              </a:spcAft>
              <a:buClr>
                <a:schemeClr val="tx2"/>
              </a:buClr>
              <a:buFont typeface="Wingdings" pitchFamily="2" charset="2"/>
              <a:buNone/>
              <a:defRPr/>
            </a:pPr>
            <a:r>
              <a:rPr lang="de-DE" sz="1600" kern="0" dirty="0">
                <a:latin typeface="+mn-lt"/>
              </a:rPr>
              <a:t>Beispiel</a:t>
            </a:r>
          </a:p>
          <a:p>
            <a:pPr marL="482600" indent="-482600">
              <a:spcBef>
                <a:spcPts val="0"/>
              </a:spcBef>
              <a:spcAft>
                <a:spcPts val="300"/>
              </a:spcAft>
              <a:buClr>
                <a:schemeClr val="tx2"/>
              </a:buClr>
              <a:buFont typeface="Wingdings" pitchFamily="2" charset="2"/>
              <a:buNone/>
              <a:defRPr/>
            </a:pPr>
            <a:r>
              <a:rPr lang="de-DE" sz="1600" kern="0" dirty="0">
                <a:latin typeface="+mn-lt"/>
              </a:rPr>
              <a:t>Fronius Wechselrichter </a:t>
            </a:r>
          </a:p>
          <a:p>
            <a:pPr marL="482600" indent="-482600">
              <a:spcBef>
                <a:spcPts val="0"/>
              </a:spcBef>
              <a:spcAft>
                <a:spcPts val="300"/>
              </a:spcAft>
              <a:buClr>
                <a:schemeClr val="tx2"/>
              </a:buClr>
              <a:buFont typeface="Wingdings" pitchFamily="2" charset="2"/>
              <a:buNone/>
              <a:defRPr/>
            </a:pPr>
            <a:r>
              <a:rPr lang="de-DE" sz="1600" kern="0" dirty="0">
                <a:latin typeface="+mn-lt"/>
              </a:rPr>
              <a:t>BYD 5 – 22 kWh</a:t>
            </a:r>
          </a:p>
        </p:txBody>
      </p:sp>
      <p:sp>
        <p:nvSpPr>
          <p:cNvPr id="13" name="Rectangle 3">
            <a:extLst>
              <a:ext uri="{FF2B5EF4-FFF2-40B4-BE49-F238E27FC236}">
                <a16:creationId xmlns:a16="http://schemas.microsoft.com/office/drawing/2014/main" id="{9E7AFAE7-5B3E-D32D-7301-247944DCA71E}"/>
              </a:ext>
            </a:extLst>
          </p:cNvPr>
          <p:cNvSpPr txBox="1">
            <a:spLocks noChangeArrowheads="1"/>
          </p:cNvSpPr>
          <p:nvPr/>
        </p:nvSpPr>
        <p:spPr bwMode="auto">
          <a:xfrm>
            <a:off x="3732213" y="1347788"/>
            <a:ext cx="2774950" cy="620712"/>
          </a:xfrm>
          <a:prstGeom prst="rect">
            <a:avLst/>
          </a:prstGeom>
          <a:noFill/>
          <a:ln w="9525">
            <a:noFill/>
            <a:miter lim="800000"/>
            <a:headEnd/>
            <a:tailEnd/>
          </a:ln>
        </p:spPr>
        <p:txBody>
          <a:bodyPr/>
          <a:lstStyle/>
          <a:p>
            <a:pPr marL="216000" indent="-482600">
              <a:spcBef>
                <a:spcPct val="20000"/>
              </a:spcBef>
              <a:spcAft>
                <a:spcPts val="600"/>
              </a:spcAft>
              <a:buClr>
                <a:schemeClr val="tx2"/>
              </a:buClr>
              <a:buFont typeface="Wingdings" pitchFamily="2" charset="2"/>
              <a:buNone/>
              <a:defRPr/>
            </a:pPr>
            <a:r>
              <a:rPr lang="de-DE" sz="1600" b="1" kern="0" dirty="0">
                <a:latin typeface="+mn-lt"/>
              </a:rPr>
              <a:t>2. Im Solarwechselrichter integriert</a:t>
            </a:r>
          </a:p>
        </p:txBody>
      </p:sp>
      <p:sp>
        <p:nvSpPr>
          <p:cNvPr id="15" name="Rectangle 3">
            <a:extLst>
              <a:ext uri="{FF2B5EF4-FFF2-40B4-BE49-F238E27FC236}">
                <a16:creationId xmlns:a16="http://schemas.microsoft.com/office/drawing/2014/main" id="{0834740A-B187-73BA-3D8E-51A79D6219F2}"/>
              </a:ext>
            </a:extLst>
          </p:cNvPr>
          <p:cNvSpPr txBox="1">
            <a:spLocks noChangeArrowheads="1"/>
          </p:cNvSpPr>
          <p:nvPr/>
        </p:nvSpPr>
        <p:spPr bwMode="auto">
          <a:xfrm>
            <a:off x="3951288" y="2151063"/>
            <a:ext cx="2774950" cy="3140075"/>
          </a:xfrm>
          <a:prstGeom prst="rect">
            <a:avLst/>
          </a:prstGeom>
          <a:noFill/>
          <a:ln w="9525">
            <a:noFill/>
            <a:miter lim="800000"/>
            <a:headEnd/>
            <a:tailEnd/>
          </a:ln>
        </p:spPr>
        <p:txBody>
          <a:bodyPr/>
          <a:lstStyle/>
          <a:p>
            <a:pPr marL="482600" indent="-482600">
              <a:spcBef>
                <a:spcPct val="20000"/>
              </a:spcBef>
              <a:spcAft>
                <a:spcPts val="600"/>
              </a:spcAft>
              <a:buClr>
                <a:schemeClr val="tx2"/>
              </a:buClr>
              <a:buFont typeface="Wingdings" pitchFamily="2" charset="2"/>
              <a:buNone/>
              <a:defRPr/>
            </a:pPr>
            <a:r>
              <a:rPr lang="de-DE" sz="1600" kern="0" dirty="0">
                <a:latin typeface="+mn-lt"/>
              </a:rPr>
              <a:t>Beispiele</a:t>
            </a:r>
          </a:p>
          <a:p>
            <a:pPr>
              <a:spcBef>
                <a:spcPts val="0"/>
              </a:spcBef>
              <a:spcAft>
                <a:spcPts val="0"/>
              </a:spcAft>
              <a:buClr>
                <a:schemeClr val="tx2"/>
              </a:buClr>
              <a:defRPr/>
            </a:pPr>
            <a:r>
              <a:rPr lang="de-DE" sz="1600" dirty="0">
                <a:latin typeface="+mn-lt"/>
              </a:rPr>
              <a:t>E3/DC</a:t>
            </a:r>
          </a:p>
          <a:p>
            <a:pPr>
              <a:spcBef>
                <a:spcPts val="0"/>
              </a:spcBef>
              <a:spcAft>
                <a:spcPts val="0"/>
              </a:spcAft>
              <a:buClr>
                <a:schemeClr val="tx2"/>
              </a:buClr>
              <a:buFont typeface="Arial" pitchFamily="34" charset="0"/>
              <a:buChar char="•"/>
              <a:defRPr/>
            </a:pPr>
            <a:r>
              <a:rPr lang="de-DE" sz="1600" dirty="0">
                <a:latin typeface="+mn-lt"/>
              </a:rPr>
              <a:t> Batterien: 5 – 123 kWh</a:t>
            </a:r>
          </a:p>
          <a:p>
            <a:pPr>
              <a:spcBef>
                <a:spcPts val="0"/>
              </a:spcBef>
              <a:spcAft>
                <a:spcPts val="0"/>
              </a:spcAft>
              <a:buClr>
                <a:schemeClr val="tx2"/>
              </a:buClr>
              <a:buFont typeface="Arial" pitchFamily="34" charset="0"/>
              <a:buChar char="•"/>
              <a:defRPr/>
            </a:pPr>
            <a:r>
              <a:rPr lang="de-DE" sz="1600" dirty="0">
                <a:latin typeface="+mn-lt"/>
              </a:rPr>
              <a:t> Installateur: </a:t>
            </a:r>
          </a:p>
          <a:p>
            <a:pPr>
              <a:spcBef>
                <a:spcPts val="0"/>
              </a:spcBef>
              <a:spcAft>
                <a:spcPts val="0"/>
              </a:spcAft>
              <a:buClr>
                <a:schemeClr val="tx2"/>
              </a:buClr>
              <a:defRPr/>
            </a:pPr>
            <a:r>
              <a:rPr lang="de-DE" sz="1600" i="1" dirty="0">
                <a:latin typeface="+mn-lt"/>
              </a:rPr>
              <a:t>  www.solartiger.de</a:t>
            </a:r>
            <a:endParaRPr lang="de-DE" sz="1600" dirty="0">
              <a:latin typeface="+mn-lt"/>
            </a:endParaRPr>
          </a:p>
          <a:p>
            <a:pPr>
              <a:spcBef>
                <a:spcPts val="0"/>
              </a:spcBef>
              <a:spcAft>
                <a:spcPts val="0"/>
              </a:spcAft>
              <a:buClr>
                <a:schemeClr val="tx2"/>
              </a:buClr>
              <a:defRPr/>
            </a:pPr>
            <a:endParaRPr lang="de-DE" sz="1600" dirty="0">
              <a:latin typeface="+mn-lt"/>
            </a:endParaRPr>
          </a:p>
          <a:p>
            <a:pPr>
              <a:spcBef>
                <a:spcPts val="0"/>
              </a:spcBef>
              <a:spcAft>
                <a:spcPts val="0"/>
              </a:spcAft>
              <a:buClr>
                <a:schemeClr val="tx2"/>
              </a:buClr>
              <a:defRPr/>
            </a:pPr>
            <a:endParaRPr lang="de-DE" sz="1600" dirty="0">
              <a:latin typeface="+mn-lt"/>
            </a:endParaRPr>
          </a:p>
          <a:p>
            <a:pPr>
              <a:spcBef>
                <a:spcPts val="0"/>
              </a:spcBef>
              <a:spcAft>
                <a:spcPts val="0"/>
              </a:spcAft>
              <a:buClr>
                <a:schemeClr val="tx2"/>
              </a:buClr>
              <a:defRPr/>
            </a:pPr>
            <a:endParaRPr lang="de-DE" sz="1600" dirty="0">
              <a:latin typeface="+mn-lt"/>
            </a:endParaRPr>
          </a:p>
          <a:p>
            <a:pPr>
              <a:spcBef>
                <a:spcPct val="20000"/>
              </a:spcBef>
              <a:spcAft>
                <a:spcPts val="600"/>
              </a:spcAft>
              <a:buClr>
                <a:schemeClr val="tx2"/>
              </a:buClr>
              <a:buFont typeface="Wingdings" pitchFamily="2" charset="2"/>
              <a:buNone/>
              <a:defRPr/>
            </a:pPr>
            <a:endParaRPr lang="de-DE" sz="1600" kern="0" dirty="0">
              <a:latin typeface="+mn-lt"/>
            </a:endParaRPr>
          </a:p>
        </p:txBody>
      </p:sp>
      <p:sp>
        <p:nvSpPr>
          <p:cNvPr id="16" name="Rectangle 3">
            <a:extLst>
              <a:ext uri="{FF2B5EF4-FFF2-40B4-BE49-F238E27FC236}">
                <a16:creationId xmlns:a16="http://schemas.microsoft.com/office/drawing/2014/main" id="{6C180E0A-386A-4636-D063-E270B04D10C4}"/>
              </a:ext>
            </a:extLst>
          </p:cNvPr>
          <p:cNvSpPr txBox="1">
            <a:spLocks noChangeArrowheads="1"/>
          </p:cNvSpPr>
          <p:nvPr/>
        </p:nvSpPr>
        <p:spPr bwMode="auto">
          <a:xfrm>
            <a:off x="3732213" y="4797425"/>
            <a:ext cx="5184775" cy="1187450"/>
          </a:xfrm>
          <a:prstGeom prst="rect">
            <a:avLst/>
          </a:prstGeom>
          <a:noFill/>
          <a:ln w="9525">
            <a:noFill/>
            <a:miter lim="800000"/>
            <a:headEnd/>
            <a:tailEnd/>
          </a:ln>
        </p:spPr>
        <p:txBody>
          <a:bodyPr/>
          <a:lstStyle/>
          <a:p>
            <a:pPr marL="216000" indent="-482600">
              <a:spcBef>
                <a:spcPct val="20000"/>
              </a:spcBef>
              <a:spcAft>
                <a:spcPts val="600"/>
              </a:spcAft>
              <a:buClr>
                <a:schemeClr val="tx2"/>
              </a:buClr>
              <a:buFont typeface="Wingdings" pitchFamily="2" charset="2"/>
              <a:buNone/>
              <a:defRPr/>
            </a:pPr>
            <a:r>
              <a:rPr lang="de-DE" sz="1600" b="1" kern="0" dirty="0">
                <a:latin typeface="+mn-lt"/>
              </a:rPr>
              <a:t>4. Montageort </a:t>
            </a:r>
          </a:p>
          <a:p>
            <a:pPr>
              <a:spcBef>
                <a:spcPct val="20000"/>
              </a:spcBef>
              <a:spcAft>
                <a:spcPts val="600"/>
              </a:spcAft>
              <a:buClr>
                <a:schemeClr val="tx2"/>
              </a:buClr>
              <a:buFont typeface="Wingdings" pitchFamily="2" charset="2"/>
              <a:buNone/>
              <a:defRPr/>
            </a:pPr>
            <a:r>
              <a:rPr lang="de-DE" sz="1600" kern="0" dirty="0">
                <a:latin typeface="+mn-lt"/>
              </a:rPr>
              <a:t>Am besten im Gebäude in einem ungeheizten Raum. Batterien haben eingeschränkte Temperaturbereiche, in der Regel 5°C – 35°C.</a:t>
            </a:r>
          </a:p>
        </p:txBody>
      </p:sp>
      <p:sp>
        <p:nvSpPr>
          <p:cNvPr id="2" name="Rechteck 5">
            <a:extLst>
              <a:ext uri="{FF2B5EF4-FFF2-40B4-BE49-F238E27FC236}">
                <a16:creationId xmlns:a16="http://schemas.microsoft.com/office/drawing/2014/main" id="{E019DAEC-FA74-D55B-9021-E00331C9B99D}"/>
              </a:ext>
            </a:extLst>
          </p:cNvPr>
          <p:cNvSpPr>
            <a:spLocks noChangeArrowheads="1"/>
          </p:cNvSpPr>
          <p:nvPr/>
        </p:nvSpPr>
        <p:spPr bwMode="auto">
          <a:xfrm>
            <a:off x="1871663" y="6361113"/>
            <a:ext cx="5327650" cy="307975"/>
          </a:xfrm>
          <a:prstGeom prst="rect">
            <a:avLst/>
          </a:prstGeom>
          <a:noFill/>
          <a:ln w="9525">
            <a:noFill/>
            <a:miter lim="800000"/>
            <a:headEnd/>
            <a:tailEnd/>
          </a:ln>
        </p:spPr>
        <p:txBody>
          <a:bodyPr>
            <a:spAutoFit/>
          </a:bodyPr>
          <a:lstStyle/>
          <a:p>
            <a:pPr marL="0" lvl="1" algn="ctr" eaLnBrk="1" hangingPunct="1">
              <a:spcBef>
                <a:spcPts val="1800"/>
              </a:spcBef>
              <a:defRPr/>
            </a:pPr>
            <a:r>
              <a:rPr lang="de-DE" altLang="en-US" sz="1400" dirty="0">
                <a:latin typeface="+mn-lt"/>
              </a:rPr>
              <a:t>https://solar.htw-berlin.de/studien/stromspeicher-inspektion-2024/</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liennummernplatzhalter 3">
            <a:extLst>
              <a:ext uri="{FF2B5EF4-FFF2-40B4-BE49-F238E27FC236}">
                <a16:creationId xmlns:a16="http://schemas.microsoft.com/office/drawing/2014/main" id="{CFAD341E-2E02-D0DE-D934-3612D62CF425}"/>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E680CA52-38BB-47CE-B19A-C89F1EFA67B2}" type="slidenum">
              <a:rPr lang="en-GB" altLang="en-US" sz="1800" smtClean="0"/>
              <a:pPr>
                <a:spcBef>
                  <a:spcPct val="0"/>
                </a:spcBef>
                <a:buClrTx/>
                <a:buFontTx/>
                <a:buNone/>
              </a:pPr>
              <a:t>23</a:t>
            </a:fld>
            <a:endParaRPr lang="en-GB" altLang="en-US" sz="1800"/>
          </a:p>
        </p:txBody>
      </p:sp>
      <p:sp>
        <p:nvSpPr>
          <p:cNvPr id="23555" name="Rectangle 2">
            <a:extLst>
              <a:ext uri="{FF2B5EF4-FFF2-40B4-BE49-F238E27FC236}">
                <a16:creationId xmlns:a16="http://schemas.microsoft.com/office/drawing/2014/main" id="{8DE44FFF-80EA-4B44-13EE-3CAED87B3302}"/>
              </a:ext>
            </a:extLst>
          </p:cNvPr>
          <p:cNvSpPr>
            <a:spLocks noGrp="1" noChangeArrowheads="1"/>
          </p:cNvSpPr>
          <p:nvPr>
            <p:ph type="title"/>
          </p:nvPr>
        </p:nvSpPr>
        <p:spPr>
          <a:xfrm>
            <a:off x="493713" y="74613"/>
            <a:ext cx="1708150" cy="492125"/>
          </a:xfrm>
        </p:spPr>
        <p:txBody>
          <a:bodyPr/>
          <a:lstStyle/>
          <a:p>
            <a:pPr eaLnBrk="1" hangingPunct="1">
              <a:defRPr/>
            </a:pPr>
            <a:r>
              <a:rPr lang="de-DE" altLang="en-US">
                <a:latin typeface="+mn-lt"/>
              </a:rPr>
              <a:t>Technik</a:t>
            </a:r>
          </a:p>
        </p:txBody>
      </p:sp>
      <p:sp>
        <p:nvSpPr>
          <p:cNvPr id="26628" name="Rectangle 3">
            <a:extLst>
              <a:ext uri="{FF2B5EF4-FFF2-40B4-BE49-F238E27FC236}">
                <a16:creationId xmlns:a16="http://schemas.microsoft.com/office/drawing/2014/main" id="{3F1BB4E8-0F4B-8994-7C13-E49C8CECDB87}"/>
              </a:ext>
            </a:extLst>
          </p:cNvPr>
          <p:cNvSpPr>
            <a:spLocks noGrp="1" noChangeArrowheads="1"/>
          </p:cNvSpPr>
          <p:nvPr>
            <p:ph type="body" idx="1"/>
          </p:nvPr>
        </p:nvSpPr>
        <p:spPr>
          <a:xfrm>
            <a:off x="611188" y="727075"/>
            <a:ext cx="8243887" cy="5475288"/>
          </a:xfrm>
        </p:spPr>
        <p:txBody>
          <a:bodyPr/>
          <a:lstStyle/>
          <a:p>
            <a:pPr eaLnBrk="1" hangingPunct="1">
              <a:buFont typeface="Wingdings" panose="05000000000000000000" pitchFamily="2" charset="2"/>
              <a:buNone/>
            </a:pPr>
            <a:r>
              <a:rPr lang="de-DE" altLang="en-US" sz="2000" b="1" dirty="0"/>
              <a:t>Unvollständige Liste weltweit führender Komponentenhersteller</a:t>
            </a:r>
          </a:p>
          <a:p>
            <a:pPr eaLnBrk="1" hangingPunct="1"/>
            <a:r>
              <a:rPr lang="de-DE" altLang="en-US" sz="1700" dirty="0"/>
              <a:t>Photovoltaik Module (Top 9, 2023)</a:t>
            </a:r>
          </a:p>
          <a:p>
            <a:pPr lvl="1" eaLnBrk="1" hangingPunct="1"/>
            <a:r>
              <a:rPr lang="de-DE" altLang="en-US" sz="1700" dirty="0" err="1"/>
              <a:t>Jinko</a:t>
            </a:r>
            <a:r>
              <a:rPr lang="de-DE" altLang="en-US" sz="1700" dirty="0"/>
              <a:t> Solar            </a:t>
            </a:r>
            <a:r>
              <a:rPr lang="de-DE" altLang="en-US" sz="1700" dirty="0">
                <a:solidFill>
                  <a:srgbClr val="002060"/>
                </a:solidFill>
              </a:rPr>
              <a:t> Glas-Glas Module* </a:t>
            </a:r>
            <a:r>
              <a:rPr lang="de-DE" altLang="en-US" sz="1700" dirty="0"/>
              <a:t>		China</a:t>
            </a:r>
          </a:p>
          <a:p>
            <a:pPr lvl="1" eaLnBrk="1" hangingPunct="1"/>
            <a:r>
              <a:rPr lang="de-DE" altLang="en-US" sz="1700" dirty="0"/>
              <a:t>Trina Solar </a:t>
            </a:r>
            <a:r>
              <a:rPr lang="de-DE" altLang="en-US" sz="1700" dirty="0">
                <a:solidFill>
                  <a:srgbClr val="002060"/>
                </a:solidFill>
              </a:rPr>
              <a:t> </a:t>
            </a:r>
            <a:r>
              <a:rPr lang="de-DE" altLang="en-US" sz="1700" dirty="0"/>
              <a:t>	</a:t>
            </a:r>
            <a:r>
              <a:rPr lang="de-DE" altLang="en-US" sz="1700" dirty="0">
                <a:solidFill>
                  <a:srgbClr val="002060"/>
                </a:solidFill>
              </a:rPr>
              <a:t> Glas-Glas Module* </a:t>
            </a:r>
            <a:r>
              <a:rPr lang="de-DE" altLang="en-US" sz="1700" dirty="0"/>
              <a:t>	 	China</a:t>
            </a:r>
          </a:p>
          <a:p>
            <a:pPr lvl="1" eaLnBrk="1" hangingPunct="1"/>
            <a:r>
              <a:rPr lang="en-US" altLang="en-US" sz="1700" dirty="0"/>
              <a:t>LONGI Solar </a:t>
            </a:r>
            <a:r>
              <a:rPr lang="de-DE" altLang="en-US" sz="1700" dirty="0">
                <a:solidFill>
                  <a:srgbClr val="002060"/>
                </a:solidFill>
              </a:rPr>
              <a:t> </a:t>
            </a:r>
            <a:r>
              <a:rPr lang="en-US" altLang="en-US" sz="1700" dirty="0"/>
              <a:t>	</a:t>
            </a:r>
            <a:r>
              <a:rPr lang="de-DE" altLang="en-US" sz="1700" dirty="0">
                <a:solidFill>
                  <a:srgbClr val="002060"/>
                </a:solidFill>
              </a:rPr>
              <a:t> 		</a:t>
            </a:r>
            <a:r>
              <a:rPr lang="en-US" altLang="en-US" sz="1700" dirty="0"/>
              <a:t>		China</a:t>
            </a:r>
          </a:p>
          <a:p>
            <a:pPr lvl="1" eaLnBrk="1" hangingPunct="1"/>
            <a:r>
              <a:rPr lang="de-DE" altLang="en-US" sz="1700" dirty="0"/>
              <a:t>Ja Solar		</a:t>
            </a:r>
            <a:r>
              <a:rPr lang="de-DE" altLang="en-US" sz="1700" dirty="0">
                <a:solidFill>
                  <a:srgbClr val="002060"/>
                </a:solidFill>
              </a:rPr>
              <a:t> Glas-Glas Module* </a:t>
            </a:r>
            <a:r>
              <a:rPr lang="de-DE" altLang="en-US" sz="1700" dirty="0"/>
              <a:t>		China</a:t>
            </a:r>
          </a:p>
          <a:p>
            <a:pPr lvl="1" eaLnBrk="1" hangingPunct="1"/>
            <a:r>
              <a:rPr lang="de-DE" altLang="en-US" sz="1700" dirty="0"/>
              <a:t>Canadian Solar 					China</a:t>
            </a:r>
          </a:p>
          <a:p>
            <a:pPr lvl="1" eaLnBrk="1" hangingPunct="1"/>
            <a:r>
              <a:rPr lang="en-US" altLang="en-US" sz="1700" dirty="0"/>
              <a:t>TW Solar					China</a:t>
            </a:r>
          </a:p>
          <a:p>
            <a:pPr lvl="1" eaLnBrk="1" hangingPunct="1"/>
            <a:r>
              <a:rPr lang="en-US" altLang="en-US" sz="1700" dirty="0" err="1"/>
              <a:t>Astronergy</a:t>
            </a:r>
            <a:r>
              <a:rPr lang="en-US" altLang="en-US" sz="1700" dirty="0"/>
              <a:t>					China</a:t>
            </a:r>
          </a:p>
          <a:p>
            <a:pPr lvl="1" eaLnBrk="1" hangingPunct="1"/>
            <a:r>
              <a:rPr lang="en-US" altLang="en-US" sz="1700" dirty="0"/>
              <a:t>Risen Energy			 		China</a:t>
            </a:r>
            <a:endParaRPr lang="de-DE" altLang="en-US" sz="1700" dirty="0"/>
          </a:p>
          <a:p>
            <a:pPr lvl="1" eaLnBrk="1" hangingPunct="1"/>
            <a:r>
              <a:rPr lang="en-US" altLang="en-US" sz="1700" dirty="0"/>
              <a:t>DA Solar						China</a:t>
            </a:r>
          </a:p>
          <a:p>
            <a:pPr lvl="1" eaLnBrk="1" hangingPunct="1">
              <a:buFont typeface="Symbol" panose="05050102010706020507" pitchFamily="18" charset="2"/>
              <a:buNone/>
            </a:pPr>
            <a:endParaRPr lang="en-US" altLang="en-US" sz="1700" dirty="0"/>
          </a:p>
          <a:p>
            <a:pPr eaLnBrk="1" hangingPunct="1"/>
            <a:r>
              <a:rPr lang="de-DE" altLang="en-US" sz="1700" dirty="0"/>
              <a:t>Wechselrichter (alphabetisch)</a:t>
            </a:r>
          </a:p>
          <a:p>
            <a:pPr lvl="1" eaLnBrk="1" hangingPunct="1"/>
            <a:r>
              <a:rPr lang="de-DE" altLang="en-US" sz="1400" dirty="0"/>
              <a:t>E3DC		www.e3dc.com			Deutschland</a:t>
            </a:r>
          </a:p>
          <a:p>
            <a:pPr lvl="1" eaLnBrk="1" hangingPunct="1"/>
            <a:r>
              <a:rPr lang="de-DE" altLang="en-US" sz="1400" dirty="0"/>
              <a:t>Fronius		www.fronius.de			Österreich</a:t>
            </a:r>
          </a:p>
          <a:p>
            <a:pPr lvl="1" eaLnBrk="1" hangingPunct="1"/>
            <a:r>
              <a:rPr lang="de-DE" altLang="en-US" sz="1400" dirty="0"/>
              <a:t>Kostal		www.kostal-solar-electric.com		Deutschland</a:t>
            </a:r>
          </a:p>
          <a:p>
            <a:pPr lvl="1" eaLnBrk="1" hangingPunct="1"/>
            <a:r>
              <a:rPr lang="de-DE" altLang="en-US" sz="1400" dirty="0"/>
              <a:t>SMA AG 		www.sma.de			Deutschland</a:t>
            </a:r>
          </a:p>
          <a:p>
            <a:pPr lvl="1" eaLnBrk="1" hangingPunct="1"/>
            <a:r>
              <a:rPr lang="de-DE" altLang="en-US" sz="1400" dirty="0"/>
              <a:t>STECA		www.steca.com			Deutschland</a:t>
            </a:r>
          </a:p>
        </p:txBody>
      </p:sp>
      <p:sp>
        <p:nvSpPr>
          <p:cNvPr id="23557" name="Rectangle 5">
            <a:extLst>
              <a:ext uri="{FF2B5EF4-FFF2-40B4-BE49-F238E27FC236}">
                <a16:creationId xmlns:a16="http://schemas.microsoft.com/office/drawing/2014/main" id="{9A7996DB-C06C-197F-3284-E17F2E461B18}"/>
              </a:ext>
            </a:extLst>
          </p:cNvPr>
          <p:cNvSpPr>
            <a:spLocks noChangeArrowheads="1"/>
          </p:cNvSpPr>
          <p:nvPr/>
        </p:nvSpPr>
        <p:spPr bwMode="auto">
          <a:xfrm>
            <a:off x="2124075" y="6092825"/>
            <a:ext cx="4716463" cy="307975"/>
          </a:xfrm>
          <a:prstGeom prst="rect">
            <a:avLst/>
          </a:prstGeom>
          <a:noFill/>
          <a:ln w="9525">
            <a:noFill/>
            <a:miter lim="800000"/>
            <a:headEnd/>
            <a:tailEnd/>
          </a:ln>
        </p:spPr>
        <p:txBody>
          <a:bodyPr>
            <a:spAutoFit/>
          </a:bodyPr>
          <a:lstStyle/>
          <a:p>
            <a:pPr algn="ctr" eaLnBrk="1" hangingPunct="1">
              <a:defRPr/>
            </a:pPr>
            <a:r>
              <a:rPr lang="de-DE" altLang="en-US" sz="1400">
                <a:latin typeface="+mn-lt"/>
              </a:rPr>
              <a:t>  </a:t>
            </a:r>
          </a:p>
        </p:txBody>
      </p:sp>
      <p:sp>
        <p:nvSpPr>
          <p:cNvPr id="23558" name="Rectangle 1">
            <a:extLst>
              <a:ext uri="{FF2B5EF4-FFF2-40B4-BE49-F238E27FC236}">
                <a16:creationId xmlns:a16="http://schemas.microsoft.com/office/drawing/2014/main" id="{11B21A08-AFF5-D25D-1745-BA4F3825518D}"/>
              </a:ext>
            </a:extLst>
          </p:cNvPr>
          <p:cNvSpPr>
            <a:spLocks noChangeArrowheads="1"/>
          </p:cNvSpPr>
          <p:nvPr/>
        </p:nvSpPr>
        <p:spPr bwMode="auto">
          <a:xfrm>
            <a:off x="2016125" y="6203950"/>
            <a:ext cx="4929188" cy="584200"/>
          </a:xfrm>
          <a:prstGeom prst="rect">
            <a:avLst/>
          </a:prstGeom>
          <a:noFill/>
          <a:ln w="9525">
            <a:noFill/>
            <a:miter lim="800000"/>
            <a:headEnd/>
            <a:tailEnd/>
          </a:ln>
        </p:spPr>
        <p:txBody>
          <a:bodyPr>
            <a:spAutoFit/>
          </a:bodyPr>
          <a:lstStyle/>
          <a:p>
            <a:pPr algn="ctr">
              <a:defRPr/>
            </a:pPr>
            <a:r>
              <a:rPr lang="en-US" sz="1600" dirty="0">
                <a:solidFill>
                  <a:srgbClr val="000066"/>
                </a:solidFill>
                <a:latin typeface="+mn-lt"/>
              </a:rPr>
              <a:t>https://www.solarbeglobal.com/top-pv-module-companies-by-shipment-volume-in-2023/</a:t>
            </a:r>
            <a:endParaRPr lang="de-DE" sz="1600" dirty="0">
              <a:solidFill>
                <a:srgbClr val="000066"/>
              </a:solidFill>
              <a:latin typeface="+mn-l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nummernplatzhalter 3">
            <a:extLst>
              <a:ext uri="{FF2B5EF4-FFF2-40B4-BE49-F238E27FC236}">
                <a16:creationId xmlns:a16="http://schemas.microsoft.com/office/drawing/2014/main" id="{308E512B-1CEE-6661-B7D5-C53ACDF15486}"/>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7E813B07-AA89-4430-8EFB-832338E0CF65}" type="slidenum">
              <a:rPr lang="en-GB" altLang="en-US" sz="1800" smtClean="0"/>
              <a:pPr>
                <a:spcBef>
                  <a:spcPct val="0"/>
                </a:spcBef>
                <a:buClrTx/>
                <a:buFontTx/>
                <a:buNone/>
              </a:pPr>
              <a:t>24</a:t>
            </a:fld>
            <a:endParaRPr lang="en-GB" altLang="en-US" sz="1800"/>
          </a:p>
        </p:txBody>
      </p:sp>
      <p:sp>
        <p:nvSpPr>
          <p:cNvPr id="24579" name="Rectangle 2">
            <a:extLst>
              <a:ext uri="{FF2B5EF4-FFF2-40B4-BE49-F238E27FC236}">
                <a16:creationId xmlns:a16="http://schemas.microsoft.com/office/drawing/2014/main" id="{6C1BE449-9CE7-D7B4-67F4-2F0D67337CE9}"/>
              </a:ext>
            </a:extLst>
          </p:cNvPr>
          <p:cNvSpPr>
            <a:spLocks noGrp="1" noChangeArrowheads="1"/>
          </p:cNvSpPr>
          <p:nvPr>
            <p:ph type="title"/>
          </p:nvPr>
        </p:nvSpPr>
        <p:spPr>
          <a:xfrm>
            <a:off x="493713" y="74613"/>
            <a:ext cx="1708150" cy="492125"/>
          </a:xfrm>
        </p:spPr>
        <p:txBody>
          <a:bodyPr/>
          <a:lstStyle/>
          <a:p>
            <a:pPr eaLnBrk="1" hangingPunct="1">
              <a:defRPr/>
            </a:pPr>
            <a:r>
              <a:rPr lang="de-DE" altLang="en-US">
                <a:latin typeface="+mn-lt"/>
              </a:rPr>
              <a:t>Technik</a:t>
            </a:r>
          </a:p>
        </p:txBody>
      </p:sp>
      <p:sp>
        <p:nvSpPr>
          <p:cNvPr id="27652" name="Rectangle 3">
            <a:extLst>
              <a:ext uri="{FF2B5EF4-FFF2-40B4-BE49-F238E27FC236}">
                <a16:creationId xmlns:a16="http://schemas.microsoft.com/office/drawing/2014/main" id="{DAA4F59D-D090-8BFE-660B-E42F1239943D}"/>
              </a:ext>
            </a:extLst>
          </p:cNvPr>
          <p:cNvSpPr>
            <a:spLocks noGrp="1" noChangeArrowheads="1"/>
          </p:cNvSpPr>
          <p:nvPr>
            <p:ph type="body" idx="1"/>
          </p:nvPr>
        </p:nvSpPr>
        <p:spPr>
          <a:xfrm>
            <a:off x="611188" y="1092200"/>
            <a:ext cx="8532812" cy="5002213"/>
          </a:xfrm>
        </p:spPr>
        <p:txBody>
          <a:bodyPr/>
          <a:lstStyle/>
          <a:p>
            <a:pPr eaLnBrk="1" hangingPunct="1">
              <a:spcAft>
                <a:spcPts val="1200"/>
              </a:spcAft>
              <a:buFont typeface="Wingdings" panose="05000000000000000000" pitchFamily="2" charset="2"/>
              <a:buNone/>
            </a:pPr>
            <a:r>
              <a:rPr lang="de-DE" altLang="en-US" sz="2000" b="1" dirty="0"/>
              <a:t>Firmen mit Photovoltaik Modulproduktion in Deutschland &amp; Schweiz</a:t>
            </a:r>
          </a:p>
          <a:p>
            <a:pPr marL="755650" lvl="1" eaLnBrk="1" hangingPunct="1">
              <a:buFont typeface="Wingdings" panose="05000000000000000000" pitchFamily="2" charset="2"/>
              <a:buNone/>
            </a:pPr>
            <a:r>
              <a:rPr lang="de-DE" altLang="en-US" sz="1700" dirty="0">
                <a:solidFill>
                  <a:srgbClr val="002060"/>
                </a:solidFill>
              </a:rPr>
              <a:t>* Glas-Glas PV Module versprechen eine höhere Lebensdauer </a:t>
            </a:r>
          </a:p>
          <a:p>
            <a:pPr marL="755650" lvl="1" eaLnBrk="1" hangingPunct="1">
              <a:buFont typeface="Wingdings" panose="05000000000000000000" pitchFamily="2" charset="2"/>
              <a:buNone/>
            </a:pPr>
            <a:r>
              <a:rPr lang="de-DE" altLang="en-US" sz="1700" dirty="0">
                <a:solidFill>
                  <a:srgbClr val="002060"/>
                </a:solidFill>
              </a:rPr>
              <a:t>  als PV Module mit einer Kunststofffolie auf der Rückseite.</a:t>
            </a:r>
          </a:p>
          <a:p>
            <a:pPr marL="755650" lvl="1" eaLnBrk="1" hangingPunct="1">
              <a:buClr>
                <a:schemeClr val="tx2"/>
              </a:buClr>
              <a:buFont typeface="Wingdings" panose="05000000000000000000" pitchFamily="2" charset="2"/>
              <a:buChar char="n"/>
            </a:pPr>
            <a:endParaRPr lang="de-DE" altLang="en-US" sz="1700" dirty="0">
              <a:solidFill>
                <a:srgbClr val="002060"/>
              </a:solidFill>
            </a:endParaRPr>
          </a:p>
          <a:p>
            <a:pPr eaLnBrk="1" hangingPunct="1"/>
            <a:r>
              <a:rPr lang="de-DE" altLang="en-US" sz="1600" dirty="0">
                <a:solidFill>
                  <a:srgbClr val="002060"/>
                </a:solidFill>
              </a:rPr>
              <a:t>Solarwatt GmbH	    Glas-Glas Module* 	www.solarwatt.de</a:t>
            </a:r>
          </a:p>
          <a:p>
            <a:pPr eaLnBrk="1" hangingPunct="1"/>
            <a:r>
              <a:rPr lang="de-DE" altLang="en-US" sz="1600" dirty="0">
                <a:solidFill>
                  <a:srgbClr val="002060"/>
                </a:solidFill>
              </a:rPr>
              <a:t>Sonnenstromfabrik	    Glas-Glas Module* 	www.sonnenstromfabrik.com</a:t>
            </a:r>
          </a:p>
          <a:p>
            <a:pPr eaLnBrk="1" hangingPunct="1"/>
            <a:r>
              <a:rPr lang="en-US" altLang="en-US" sz="1600" dirty="0" err="1">
                <a:solidFill>
                  <a:srgbClr val="002060"/>
                </a:solidFill>
              </a:rPr>
              <a:t>AxSun</a:t>
            </a:r>
            <a:r>
              <a:rPr lang="en-US" altLang="en-US" sz="1600" dirty="0">
                <a:solidFill>
                  <a:srgbClr val="002060"/>
                </a:solidFill>
              </a:rPr>
              <a:t> Solar GmbH	    </a:t>
            </a:r>
            <a:r>
              <a:rPr lang="de-DE" altLang="en-US" sz="1600" dirty="0">
                <a:solidFill>
                  <a:srgbClr val="002060"/>
                </a:solidFill>
              </a:rPr>
              <a:t>Glas-Glas Module* 	www.axsun.de</a:t>
            </a:r>
          </a:p>
          <a:p>
            <a:pPr eaLnBrk="1" hangingPunct="1"/>
            <a:r>
              <a:rPr lang="de-DE" altLang="en-US" sz="1600" dirty="0">
                <a:solidFill>
                  <a:srgbClr val="002060"/>
                </a:solidFill>
              </a:rPr>
              <a:t>BAUER Energiekonzepte    Glas-Glas Module*	</a:t>
            </a:r>
            <a:r>
              <a:rPr lang="de-DE" altLang="en-US" sz="1400" dirty="0">
                <a:solidFill>
                  <a:srgbClr val="002060"/>
                </a:solidFill>
              </a:rPr>
              <a:t>https://bauer-energiekonzepte.de</a:t>
            </a:r>
          </a:p>
          <a:p>
            <a:pPr eaLnBrk="1" hangingPunct="1"/>
            <a:r>
              <a:rPr lang="de-DE" altLang="en-US" sz="1600" dirty="0">
                <a:solidFill>
                  <a:srgbClr val="002060"/>
                </a:solidFill>
              </a:rPr>
              <a:t>Luxor Solar GmbH	    Glas-Glas Module*	</a:t>
            </a:r>
            <a:r>
              <a:rPr lang="de-DE" altLang="en-NL" sz="1600" dirty="0"/>
              <a:t>www.luxor-solar.com</a:t>
            </a:r>
            <a:endParaRPr lang="de-DE" altLang="en-US" sz="1600" dirty="0">
              <a:solidFill>
                <a:srgbClr val="002060"/>
              </a:solidFill>
            </a:endParaRPr>
          </a:p>
          <a:p>
            <a:pPr eaLnBrk="1" hangingPunct="1"/>
            <a:r>
              <a:rPr lang="de-DE" altLang="en-US" sz="1600" dirty="0">
                <a:solidFill>
                  <a:srgbClr val="002060"/>
                </a:solidFill>
              </a:rPr>
              <a:t>Heckert Solar AG	  			www.heckertsolar.com</a:t>
            </a:r>
          </a:p>
          <a:p>
            <a:pPr eaLnBrk="1" hangingPunct="1"/>
            <a:r>
              <a:rPr lang="de-DE" altLang="en-US" sz="1600" dirty="0">
                <a:solidFill>
                  <a:srgbClr val="002060"/>
                </a:solidFill>
              </a:rPr>
              <a:t>Solarnova Deutschland GmbH			www.solarnova.de</a:t>
            </a:r>
          </a:p>
          <a:p>
            <a:pPr eaLnBrk="1" hangingPunct="1"/>
            <a:r>
              <a:rPr lang="de-DE" altLang="en-US" sz="1600" dirty="0" err="1">
                <a:solidFill>
                  <a:srgbClr val="002060"/>
                </a:solidFill>
              </a:rPr>
              <a:t>Aleo</a:t>
            </a:r>
            <a:r>
              <a:rPr lang="de-DE" altLang="en-US" sz="1600" dirty="0">
                <a:solidFill>
                  <a:srgbClr val="002060"/>
                </a:solidFill>
              </a:rPr>
              <a:t>-Solar 					www.aleo-solar.de</a:t>
            </a:r>
          </a:p>
          <a:p>
            <a:pPr eaLnBrk="1" hangingPunct="1"/>
            <a:r>
              <a:rPr lang="en-US" altLang="en-NL" sz="1600" dirty="0"/>
              <a:t>3S Solar Plus AG (Folie 9) 			https://3s-solarplus.ch</a:t>
            </a:r>
            <a:endParaRPr lang="de-DE" altLang="en-US" sz="1600" dirty="0">
              <a:solidFill>
                <a:srgbClr val="002060"/>
              </a:solidFill>
            </a:endParaRPr>
          </a:p>
          <a:p>
            <a:pPr eaLnBrk="1" hangingPunct="1"/>
            <a:r>
              <a:rPr lang="de-DE" altLang="en-NL" sz="1600" dirty="0"/>
              <a:t>BMI/Braas PV </a:t>
            </a:r>
            <a:r>
              <a:rPr lang="de-DE" altLang="en-NL" sz="1600" dirty="0" err="1"/>
              <a:t>Indax</a:t>
            </a:r>
            <a:r>
              <a:rPr lang="de-DE" altLang="en-NL" sz="1600" dirty="0"/>
              <a:t> &amp; Premium </a:t>
            </a:r>
            <a:r>
              <a:rPr lang="de-DE" altLang="en-NL" sz="1600" dirty="0" err="1"/>
              <a:t>Indach</a:t>
            </a:r>
            <a:r>
              <a:rPr lang="de-DE" altLang="en-NL" sz="1600" dirty="0"/>
              <a:t>		</a:t>
            </a:r>
            <a:r>
              <a:rPr lang="de-DE" altLang="en-NL" sz="1300" dirty="0"/>
              <a:t>www.braas.de/produkte/solarsysteme</a:t>
            </a:r>
            <a:endParaRPr lang="de-DE" altLang="en-US" sz="1300" dirty="0">
              <a:solidFill>
                <a:srgbClr val="002060"/>
              </a:solidFill>
            </a:endParaRPr>
          </a:p>
          <a:p>
            <a:pPr eaLnBrk="1" hangingPunct="1"/>
            <a:r>
              <a:rPr lang="en-US" altLang="en-NL" sz="1600" dirty="0" err="1"/>
              <a:t>Nelskamp</a:t>
            </a:r>
            <a:r>
              <a:rPr lang="en-US" altLang="en-NL" sz="1600" dirty="0"/>
              <a:t> </a:t>
            </a:r>
            <a:r>
              <a:rPr lang="en-US" altLang="en-NL" sz="1600" dirty="0" err="1"/>
              <a:t>Solarziegel</a:t>
            </a:r>
            <a:r>
              <a:rPr lang="en-US" altLang="en-NL" sz="1600" dirty="0"/>
              <a:t>                 </a:t>
            </a:r>
            <a:r>
              <a:rPr lang="en-US" altLang="en-NL" sz="1200" dirty="0"/>
              <a:t>https://www.nelskamp.de/de/energiedaecher/solarziegel-planum-pv.html</a:t>
            </a:r>
          </a:p>
        </p:txBody>
      </p:sp>
      <p:sp>
        <p:nvSpPr>
          <p:cNvPr id="24581" name="Rectangle 5">
            <a:extLst>
              <a:ext uri="{FF2B5EF4-FFF2-40B4-BE49-F238E27FC236}">
                <a16:creationId xmlns:a16="http://schemas.microsoft.com/office/drawing/2014/main" id="{DD53AE11-341E-58DE-5B52-CF592F1C2B29}"/>
              </a:ext>
            </a:extLst>
          </p:cNvPr>
          <p:cNvSpPr>
            <a:spLocks noChangeArrowheads="1"/>
          </p:cNvSpPr>
          <p:nvPr/>
        </p:nvSpPr>
        <p:spPr bwMode="auto">
          <a:xfrm>
            <a:off x="2124075" y="6273800"/>
            <a:ext cx="4716463" cy="400050"/>
          </a:xfrm>
          <a:prstGeom prst="rect">
            <a:avLst/>
          </a:prstGeom>
          <a:noFill/>
          <a:ln w="9525">
            <a:noFill/>
            <a:miter lim="800000"/>
            <a:headEnd/>
            <a:tailEnd/>
          </a:ln>
        </p:spPr>
        <p:txBody>
          <a:bodyPr>
            <a:spAutoFit/>
          </a:bodyPr>
          <a:lstStyle/>
          <a:p>
            <a:pPr algn="ctr" eaLnBrk="1" hangingPunct="1">
              <a:defRPr/>
            </a:pPr>
            <a:r>
              <a:rPr lang="de-DE" altLang="en-US">
                <a:solidFill>
                  <a:srgbClr val="FF0000"/>
                </a:solidFill>
                <a:latin typeface="+mn-lt"/>
              </a:rPr>
              <a:t>    </a:t>
            </a:r>
          </a:p>
        </p:txBody>
      </p:sp>
      <p:sp>
        <p:nvSpPr>
          <p:cNvPr id="24582" name="Rectangle 5">
            <a:extLst>
              <a:ext uri="{FF2B5EF4-FFF2-40B4-BE49-F238E27FC236}">
                <a16:creationId xmlns:a16="http://schemas.microsoft.com/office/drawing/2014/main" id="{513FBB2C-C479-C313-78F9-7EE81468938F}"/>
              </a:ext>
            </a:extLst>
          </p:cNvPr>
          <p:cNvSpPr>
            <a:spLocks noChangeArrowheads="1"/>
          </p:cNvSpPr>
          <p:nvPr/>
        </p:nvSpPr>
        <p:spPr bwMode="auto">
          <a:xfrm>
            <a:off x="1979613" y="6057900"/>
            <a:ext cx="5038725" cy="830263"/>
          </a:xfrm>
          <a:prstGeom prst="rect">
            <a:avLst/>
          </a:prstGeom>
          <a:noFill/>
          <a:ln w="9525">
            <a:noFill/>
            <a:miter lim="800000"/>
            <a:headEnd/>
            <a:tailEnd/>
          </a:ln>
        </p:spPr>
        <p:txBody>
          <a:bodyPr>
            <a:spAutoFit/>
          </a:bodyPr>
          <a:lstStyle/>
          <a:p>
            <a:pPr algn="ctr" eaLnBrk="1" hangingPunct="1">
              <a:tabLst>
                <a:tab pos="3948113" algn="l"/>
              </a:tabLst>
              <a:defRPr/>
            </a:pPr>
            <a:r>
              <a:rPr lang="de-DE" altLang="en-US" sz="1600" dirty="0">
                <a:latin typeface="+mn-lt"/>
              </a:rPr>
              <a:t>Inndachmodule (Seiten 10, 11) gibt es von </a:t>
            </a:r>
          </a:p>
          <a:p>
            <a:pPr algn="ctr" eaLnBrk="1" hangingPunct="1">
              <a:tabLst>
                <a:tab pos="3948113" algn="l"/>
              </a:tabLst>
              <a:defRPr/>
            </a:pPr>
            <a:r>
              <a:rPr lang="de-DE" altLang="en-US" sz="1600" dirty="0" err="1">
                <a:latin typeface="+mn-lt"/>
              </a:rPr>
              <a:t>Aleo</a:t>
            </a:r>
            <a:r>
              <a:rPr lang="de-DE" altLang="en-US" sz="1600" dirty="0">
                <a:latin typeface="+mn-lt"/>
              </a:rPr>
              <a:t>-Solar, </a:t>
            </a:r>
            <a:r>
              <a:rPr lang="de-DE" altLang="en-US" sz="1600" dirty="0" err="1">
                <a:latin typeface="+mn-lt"/>
              </a:rPr>
              <a:t>AxSun</a:t>
            </a:r>
            <a:r>
              <a:rPr lang="de-DE" altLang="en-US" sz="1600" dirty="0">
                <a:latin typeface="+mn-lt"/>
              </a:rPr>
              <a:t>, Braas, </a:t>
            </a:r>
            <a:r>
              <a:rPr lang="de-DE" altLang="en-US" sz="1600" dirty="0" err="1">
                <a:latin typeface="+mn-lt"/>
              </a:rPr>
              <a:t>Nelskamp</a:t>
            </a:r>
            <a:r>
              <a:rPr lang="de-DE" altLang="en-US" sz="1600" dirty="0">
                <a:latin typeface="+mn-lt"/>
              </a:rPr>
              <a:t>, </a:t>
            </a:r>
          </a:p>
          <a:p>
            <a:pPr algn="ctr" eaLnBrk="1" hangingPunct="1">
              <a:tabLst>
                <a:tab pos="3948113" algn="l"/>
              </a:tabLst>
              <a:defRPr/>
            </a:pPr>
            <a:r>
              <a:rPr lang="de-DE" altLang="en-US" sz="1600" dirty="0">
                <a:latin typeface="+mn-lt"/>
              </a:rPr>
              <a:t>Solarwatt, 3S Solar Plus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liennummernplatzhalter 3">
            <a:extLst>
              <a:ext uri="{FF2B5EF4-FFF2-40B4-BE49-F238E27FC236}">
                <a16:creationId xmlns:a16="http://schemas.microsoft.com/office/drawing/2014/main" id="{E1B6E30F-EE74-C00F-4CF2-D67296C4EBBE}"/>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78075973-F040-4F97-9D2A-0DBE95D60700}" type="slidenum">
              <a:rPr lang="en-GB" altLang="en-US" sz="1800" smtClean="0"/>
              <a:pPr>
                <a:spcBef>
                  <a:spcPct val="0"/>
                </a:spcBef>
                <a:buClrTx/>
                <a:buFontTx/>
                <a:buNone/>
              </a:pPr>
              <a:t>25</a:t>
            </a:fld>
            <a:endParaRPr lang="en-GB" altLang="en-US" sz="1800"/>
          </a:p>
        </p:txBody>
      </p:sp>
      <p:sp>
        <p:nvSpPr>
          <p:cNvPr id="26627" name="Rectangle 2">
            <a:extLst>
              <a:ext uri="{FF2B5EF4-FFF2-40B4-BE49-F238E27FC236}">
                <a16:creationId xmlns:a16="http://schemas.microsoft.com/office/drawing/2014/main" id="{C87869AA-B0B2-0C7F-67AD-1A2D0FD71088}"/>
              </a:ext>
            </a:extLst>
          </p:cNvPr>
          <p:cNvSpPr>
            <a:spLocks noGrp="1" noChangeArrowheads="1"/>
          </p:cNvSpPr>
          <p:nvPr>
            <p:ph type="title"/>
          </p:nvPr>
        </p:nvSpPr>
        <p:spPr>
          <a:xfrm>
            <a:off x="493713" y="74613"/>
            <a:ext cx="4533900" cy="492125"/>
          </a:xfrm>
        </p:spPr>
        <p:txBody>
          <a:bodyPr/>
          <a:lstStyle/>
          <a:p>
            <a:pPr eaLnBrk="1" hangingPunct="1">
              <a:defRPr/>
            </a:pPr>
            <a:r>
              <a:rPr lang="de-DE" altLang="en-US" dirty="0">
                <a:latin typeface="+mn-lt"/>
              </a:rPr>
              <a:t>Ausrichtung der Anlage</a:t>
            </a:r>
          </a:p>
        </p:txBody>
      </p:sp>
      <p:sp>
        <p:nvSpPr>
          <p:cNvPr id="29700" name="Rectangle 3">
            <a:extLst>
              <a:ext uri="{FF2B5EF4-FFF2-40B4-BE49-F238E27FC236}">
                <a16:creationId xmlns:a16="http://schemas.microsoft.com/office/drawing/2014/main" id="{93CAAC06-1802-8ED9-A3B3-D007B95C946C}"/>
              </a:ext>
            </a:extLst>
          </p:cNvPr>
          <p:cNvSpPr>
            <a:spLocks noGrp="1" noChangeArrowheads="1"/>
          </p:cNvSpPr>
          <p:nvPr>
            <p:ph type="body" idx="1"/>
          </p:nvPr>
        </p:nvSpPr>
        <p:spPr>
          <a:xfrm>
            <a:off x="538163" y="765175"/>
            <a:ext cx="8013700" cy="4562475"/>
          </a:xfrm>
        </p:spPr>
        <p:txBody>
          <a:bodyPr/>
          <a:lstStyle/>
          <a:p>
            <a:pPr eaLnBrk="1" hangingPunct="1">
              <a:buFont typeface="Wingdings" panose="05000000000000000000" pitchFamily="2" charset="2"/>
              <a:buNone/>
            </a:pPr>
            <a:r>
              <a:rPr lang="de-DE" altLang="en-US" sz="2400" b="1"/>
              <a:t>Der Jahresstromertrag ist abhängig von</a:t>
            </a:r>
          </a:p>
          <a:p>
            <a:pPr eaLnBrk="1" hangingPunct="1">
              <a:spcBef>
                <a:spcPct val="50000"/>
              </a:spcBef>
            </a:pPr>
            <a:r>
              <a:rPr lang="de-DE" altLang="en-US" sz="2000"/>
              <a:t>Himmelsrichtung: </a:t>
            </a:r>
          </a:p>
          <a:p>
            <a:pPr lvl="1" eaLnBrk="1" hangingPunct="1"/>
            <a:r>
              <a:rPr lang="de-DE" altLang="en-US" sz="1600"/>
              <a:t>Am besten die Anlage aufteilen und nach Osten und Westen ausrichten</a:t>
            </a:r>
          </a:p>
          <a:p>
            <a:pPr lvl="2" eaLnBrk="1" hangingPunct="1"/>
            <a:r>
              <a:rPr lang="de-DE" altLang="en-US" sz="1600"/>
              <a:t>Neigung: 15°…25°</a:t>
            </a:r>
          </a:p>
          <a:p>
            <a:pPr lvl="2" eaLnBrk="1" hangingPunct="1"/>
            <a:r>
              <a:rPr lang="de-DE" altLang="en-US" sz="1600"/>
              <a:t>Höherer Eigenverbrauch spart teuren Stromeinkauf !</a:t>
            </a:r>
          </a:p>
          <a:p>
            <a:pPr lvl="2" eaLnBrk="1" hangingPunct="1"/>
            <a:r>
              <a:rPr lang="de-DE" altLang="en-US" sz="1600"/>
              <a:t>Die beste Ausnutzung der Dachfläche</a:t>
            </a:r>
          </a:p>
          <a:p>
            <a:pPr lvl="2" eaLnBrk="1" hangingPunct="1"/>
            <a:r>
              <a:rPr lang="de-DE" altLang="en-US" sz="1600"/>
              <a:t>~90 % Jahresstromertrag einer nach Süden ausgerichteten Anlage</a:t>
            </a:r>
          </a:p>
          <a:p>
            <a:pPr lvl="1" eaLnBrk="1" hangingPunct="1">
              <a:spcBef>
                <a:spcPct val="50000"/>
              </a:spcBef>
            </a:pPr>
            <a:r>
              <a:rPr lang="de-DE" altLang="en-US" sz="1600"/>
              <a:t>Nach Süden</a:t>
            </a:r>
          </a:p>
          <a:p>
            <a:pPr lvl="2" eaLnBrk="1" hangingPunct="1"/>
            <a:r>
              <a:rPr lang="de-DE" altLang="en-US" sz="1600"/>
              <a:t>Neigung: 25°... 50°</a:t>
            </a:r>
          </a:p>
          <a:p>
            <a:pPr lvl="2" eaLnBrk="1" hangingPunct="1"/>
            <a:r>
              <a:rPr lang="de-DE" altLang="en-US" sz="1600"/>
              <a:t>Speicher wegen der hohen Stromerzeugung im Sommer am Mittag</a:t>
            </a:r>
            <a:endParaRPr lang="de-DE" altLang="en-US" sz="2000"/>
          </a:p>
          <a:p>
            <a:pPr lvl="2" eaLnBrk="1" hangingPunct="1"/>
            <a:endParaRPr lang="de-DE" altLang="en-US" sz="1200"/>
          </a:p>
          <a:p>
            <a:pPr eaLnBrk="1" hangingPunct="1"/>
            <a:r>
              <a:rPr lang="de-DE" altLang="en-US" sz="2000"/>
              <a:t>Verschattung</a:t>
            </a:r>
          </a:p>
          <a:p>
            <a:pPr eaLnBrk="1" hangingPunct="1">
              <a:spcBef>
                <a:spcPts val="600"/>
              </a:spcBef>
              <a:buFont typeface="Wingdings" panose="05000000000000000000" pitchFamily="2" charset="2"/>
              <a:buNone/>
            </a:pPr>
            <a:r>
              <a:rPr lang="de-DE" altLang="en-US" sz="2000" i="1"/>
              <a:t>              Daumenregel:</a:t>
            </a:r>
          </a:p>
          <a:p>
            <a:pPr eaLnBrk="1" hangingPunct="1">
              <a:buFont typeface="Wingdings" panose="05000000000000000000" pitchFamily="2" charset="2"/>
              <a:buNone/>
            </a:pPr>
            <a:r>
              <a:rPr lang="de-DE" altLang="en-US" sz="2000"/>
              <a:t>              Am 21. Dezember um 12 Uhr Mittags </a:t>
            </a:r>
          </a:p>
          <a:p>
            <a:pPr eaLnBrk="1" hangingPunct="1">
              <a:buFont typeface="Wingdings" panose="05000000000000000000" pitchFamily="2" charset="2"/>
              <a:buNone/>
            </a:pPr>
            <a:r>
              <a:rPr lang="de-DE" altLang="en-US" sz="2000"/>
              <a:t>              sollte kein Schatten auf die Solarstromanlage fallen.</a:t>
            </a:r>
          </a:p>
          <a:p>
            <a:pPr eaLnBrk="1" hangingPunct="1">
              <a:buFont typeface="Wingdings" panose="05000000000000000000" pitchFamily="2" charset="2"/>
              <a:buNone/>
            </a:pPr>
            <a:r>
              <a:rPr lang="de-DE" altLang="en-US" sz="1600"/>
              <a:t> </a:t>
            </a:r>
          </a:p>
          <a:p>
            <a:pPr eaLnBrk="1" hangingPunct="1">
              <a:buFont typeface="Wingdings" panose="05000000000000000000" pitchFamily="2" charset="2"/>
              <a:buNone/>
            </a:pPr>
            <a:r>
              <a:rPr lang="de-DE" altLang="en-US" sz="1600"/>
              <a:t> </a:t>
            </a:r>
          </a:p>
          <a:p>
            <a:pPr eaLnBrk="1" hangingPunct="1">
              <a:buFont typeface="Wingdings" panose="05000000000000000000" pitchFamily="2" charset="2"/>
              <a:buNone/>
            </a:pPr>
            <a:r>
              <a:rPr lang="de-DE" altLang="en-US" sz="2000"/>
              <a:t>			</a:t>
            </a:r>
          </a:p>
          <a:p>
            <a:pPr eaLnBrk="1" hangingPunct="1">
              <a:buFont typeface="Wingdings" panose="05000000000000000000" pitchFamily="2" charset="2"/>
              <a:buNone/>
            </a:pPr>
            <a:r>
              <a:rPr lang="de-DE" altLang="en-US" sz="2400"/>
              <a:t> </a:t>
            </a:r>
          </a:p>
        </p:txBody>
      </p:sp>
      <p:sp>
        <p:nvSpPr>
          <p:cNvPr id="26629" name="Text Box 5">
            <a:extLst>
              <a:ext uri="{FF2B5EF4-FFF2-40B4-BE49-F238E27FC236}">
                <a16:creationId xmlns:a16="http://schemas.microsoft.com/office/drawing/2014/main" id="{38BDE2F4-A488-9348-B8DD-C52D8CC5802D}"/>
              </a:ext>
            </a:extLst>
          </p:cNvPr>
          <p:cNvSpPr txBox="1">
            <a:spLocks noChangeArrowheads="1"/>
          </p:cNvSpPr>
          <p:nvPr/>
        </p:nvSpPr>
        <p:spPr bwMode="auto">
          <a:xfrm>
            <a:off x="1943100" y="6248400"/>
            <a:ext cx="5256213" cy="396875"/>
          </a:xfrm>
          <a:prstGeom prst="rect">
            <a:avLst/>
          </a:prstGeom>
          <a:noFill/>
          <a:ln w="9525">
            <a:noFill/>
            <a:miter lim="800000"/>
            <a:headEnd/>
            <a:tailEnd/>
          </a:ln>
        </p:spPr>
        <p:txBody>
          <a:bodyPr>
            <a:spAutoFit/>
          </a:bodyPr>
          <a:lstStyle/>
          <a:p>
            <a:pPr algn="ctr" eaLnBrk="1" hangingPunct="1">
              <a:spcBef>
                <a:spcPct val="50000"/>
              </a:spcBef>
              <a:defRPr/>
            </a:pPr>
            <a:r>
              <a:rPr lang="de-DE" altLang="en-US">
                <a:latin typeface="+mn-lt"/>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nummernplatzhalter 3">
            <a:extLst>
              <a:ext uri="{FF2B5EF4-FFF2-40B4-BE49-F238E27FC236}">
                <a16:creationId xmlns:a16="http://schemas.microsoft.com/office/drawing/2014/main" id="{F5368C53-69EA-7409-8A2C-29EAC2572791}"/>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0D01379D-5553-41FD-98A2-81F4EAF437F5}" type="slidenum">
              <a:rPr lang="en-GB" altLang="en-US" sz="1800" smtClean="0"/>
              <a:pPr>
                <a:spcBef>
                  <a:spcPct val="0"/>
                </a:spcBef>
                <a:buClrTx/>
                <a:buFontTx/>
                <a:buNone/>
              </a:pPr>
              <a:t>26</a:t>
            </a:fld>
            <a:endParaRPr lang="en-GB" altLang="en-US" sz="1800"/>
          </a:p>
        </p:txBody>
      </p:sp>
      <p:pic>
        <p:nvPicPr>
          <p:cNvPr id="30723" name="Picture 4">
            <a:extLst>
              <a:ext uri="{FF2B5EF4-FFF2-40B4-BE49-F238E27FC236}">
                <a16:creationId xmlns:a16="http://schemas.microsoft.com/office/drawing/2014/main" id="{847E3A1C-A802-DB3A-3F63-161C576B5C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388" y="1931988"/>
            <a:ext cx="6069012"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2">
            <a:extLst>
              <a:ext uri="{FF2B5EF4-FFF2-40B4-BE49-F238E27FC236}">
                <a16:creationId xmlns:a16="http://schemas.microsoft.com/office/drawing/2014/main" id="{3F79699A-EA69-02DA-3A6E-086DB433894B}"/>
              </a:ext>
            </a:extLst>
          </p:cNvPr>
          <p:cNvSpPr>
            <a:spLocks noGrp="1" noChangeArrowheads="1"/>
          </p:cNvSpPr>
          <p:nvPr>
            <p:ph type="title"/>
          </p:nvPr>
        </p:nvSpPr>
        <p:spPr>
          <a:xfrm>
            <a:off x="493713" y="74613"/>
            <a:ext cx="4533900" cy="492125"/>
          </a:xfrm>
        </p:spPr>
        <p:txBody>
          <a:bodyPr/>
          <a:lstStyle/>
          <a:p>
            <a:pPr eaLnBrk="1" hangingPunct="1">
              <a:defRPr/>
            </a:pPr>
            <a:r>
              <a:rPr lang="de-DE" altLang="en-US">
                <a:latin typeface="+mn-lt"/>
              </a:rPr>
              <a:t>Ausrichtung der Anlage</a:t>
            </a:r>
          </a:p>
        </p:txBody>
      </p:sp>
      <p:sp>
        <p:nvSpPr>
          <p:cNvPr id="30725" name="Rectangle 3">
            <a:extLst>
              <a:ext uri="{FF2B5EF4-FFF2-40B4-BE49-F238E27FC236}">
                <a16:creationId xmlns:a16="http://schemas.microsoft.com/office/drawing/2014/main" id="{67D39B7B-99E4-93D3-48EA-211A468AF4AB}"/>
              </a:ext>
            </a:extLst>
          </p:cNvPr>
          <p:cNvSpPr>
            <a:spLocks noGrp="1" noChangeArrowheads="1"/>
          </p:cNvSpPr>
          <p:nvPr>
            <p:ph type="body" idx="1"/>
          </p:nvPr>
        </p:nvSpPr>
        <p:spPr>
          <a:xfrm>
            <a:off x="538163" y="765175"/>
            <a:ext cx="8605837" cy="5364163"/>
          </a:xfrm>
        </p:spPr>
        <p:txBody>
          <a:bodyPr/>
          <a:lstStyle/>
          <a:p>
            <a:pPr eaLnBrk="1" hangingPunct="1">
              <a:spcAft>
                <a:spcPts val="600"/>
              </a:spcAft>
              <a:buFont typeface="Wingdings" panose="05000000000000000000" pitchFamily="2" charset="2"/>
              <a:buNone/>
            </a:pPr>
            <a:r>
              <a:rPr lang="de-DE" altLang="en-US" sz="2400" b="1" dirty="0"/>
              <a:t>Der Jahresstromertrag ist Abhängig vom</a:t>
            </a:r>
          </a:p>
          <a:p>
            <a:pPr eaLnBrk="1" hangingPunct="1">
              <a:spcBef>
                <a:spcPct val="50000"/>
              </a:spcBef>
            </a:pPr>
            <a:endParaRPr lang="de-DE" altLang="en-US" sz="2200" dirty="0"/>
          </a:p>
          <a:p>
            <a:pPr eaLnBrk="1" hangingPunct="1">
              <a:buFont typeface="Wingdings" panose="05000000000000000000" pitchFamily="2" charset="2"/>
              <a:buNone/>
            </a:pPr>
            <a:endParaRPr lang="de-DE" altLang="en-US" sz="2200" dirty="0"/>
          </a:p>
          <a:p>
            <a:pPr eaLnBrk="1" hangingPunct="1">
              <a:buFont typeface="Wingdings" panose="05000000000000000000" pitchFamily="2" charset="2"/>
              <a:buNone/>
            </a:pPr>
            <a:endParaRPr lang="de-DE" altLang="en-US" sz="1600" dirty="0"/>
          </a:p>
          <a:p>
            <a:pPr eaLnBrk="1" hangingPunct="1">
              <a:buFont typeface="Wingdings" panose="05000000000000000000" pitchFamily="2" charset="2"/>
              <a:buNone/>
            </a:pPr>
            <a:endParaRPr lang="de-DE" altLang="en-US" sz="1600" dirty="0"/>
          </a:p>
          <a:p>
            <a:pPr eaLnBrk="1" hangingPunct="1">
              <a:buFont typeface="Wingdings" panose="05000000000000000000" pitchFamily="2" charset="2"/>
              <a:buNone/>
            </a:pPr>
            <a:endParaRPr lang="de-DE" altLang="en-US" sz="1600" dirty="0"/>
          </a:p>
          <a:p>
            <a:pPr eaLnBrk="1" hangingPunct="1">
              <a:buFont typeface="Wingdings" panose="05000000000000000000" pitchFamily="2" charset="2"/>
              <a:buNone/>
            </a:pPr>
            <a:endParaRPr lang="de-DE" altLang="en-US" sz="1600" dirty="0"/>
          </a:p>
          <a:p>
            <a:pPr eaLnBrk="1" hangingPunct="1">
              <a:buFont typeface="Wingdings" panose="05000000000000000000" pitchFamily="2" charset="2"/>
              <a:buNone/>
            </a:pPr>
            <a:endParaRPr lang="de-DE" altLang="en-US" sz="1600" dirty="0"/>
          </a:p>
          <a:p>
            <a:pPr eaLnBrk="1" hangingPunct="1">
              <a:buFont typeface="Wingdings" panose="05000000000000000000" pitchFamily="2" charset="2"/>
              <a:buNone/>
            </a:pPr>
            <a:endParaRPr lang="de-DE" altLang="en-US" sz="1600" dirty="0"/>
          </a:p>
          <a:p>
            <a:pPr eaLnBrk="1" hangingPunct="1">
              <a:buFont typeface="Wingdings" panose="05000000000000000000" pitchFamily="2" charset="2"/>
              <a:buNone/>
            </a:pPr>
            <a:endParaRPr lang="de-DE" altLang="en-US" sz="1600" dirty="0"/>
          </a:p>
          <a:p>
            <a:pPr eaLnBrk="1" hangingPunct="1">
              <a:buFont typeface="Wingdings" panose="05000000000000000000" pitchFamily="2" charset="2"/>
              <a:buNone/>
            </a:pPr>
            <a:endParaRPr lang="de-DE" altLang="en-US" sz="1600" dirty="0"/>
          </a:p>
          <a:p>
            <a:pPr eaLnBrk="1" hangingPunct="1">
              <a:buFont typeface="Wingdings" panose="05000000000000000000" pitchFamily="2" charset="2"/>
              <a:buNone/>
            </a:pPr>
            <a:endParaRPr lang="de-DE" altLang="en-US" sz="1600" dirty="0"/>
          </a:p>
          <a:p>
            <a:pPr eaLnBrk="1" hangingPunct="1">
              <a:buFont typeface="Wingdings" panose="05000000000000000000" pitchFamily="2" charset="2"/>
              <a:buNone/>
            </a:pPr>
            <a:endParaRPr lang="de-DE" altLang="en-US" sz="1600" dirty="0"/>
          </a:p>
          <a:p>
            <a:pPr eaLnBrk="1" hangingPunct="1">
              <a:buFont typeface="Wingdings" panose="05000000000000000000" pitchFamily="2" charset="2"/>
              <a:buNone/>
            </a:pPr>
            <a:r>
              <a:rPr lang="de-DE" altLang="en-US" sz="1600" dirty="0"/>
              <a:t> </a:t>
            </a:r>
          </a:p>
          <a:p>
            <a:pPr eaLnBrk="1" hangingPunct="1">
              <a:buFont typeface="Wingdings" panose="05000000000000000000" pitchFamily="2" charset="2"/>
              <a:buNone/>
            </a:pPr>
            <a:r>
              <a:rPr lang="de-DE" altLang="en-US" sz="1600" dirty="0"/>
              <a:t> </a:t>
            </a:r>
          </a:p>
          <a:p>
            <a:pPr eaLnBrk="1" hangingPunct="1">
              <a:buFont typeface="Wingdings" panose="05000000000000000000" pitchFamily="2" charset="2"/>
              <a:buNone/>
            </a:pPr>
            <a:r>
              <a:rPr lang="de-DE" altLang="en-US" sz="2000" dirty="0"/>
              <a:t>		Jahresertrag	    100 %  95 %  90 %  85 %  80 %       60 %</a:t>
            </a:r>
          </a:p>
          <a:p>
            <a:pPr eaLnBrk="1" hangingPunct="1">
              <a:buFont typeface="Wingdings" panose="05000000000000000000" pitchFamily="2" charset="2"/>
              <a:buNone/>
            </a:pPr>
            <a:r>
              <a:rPr lang="de-DE" altLang="en-US" sz="2400" dirty="0"/>
              <a:t> </a:t>
            </a:r>
          </a:p>
        </p:txBody>
      </p:sp>
      <p:sp>
        <p:nvSpPr>
          <p:cNvPr id="27654" name="Text Box 5">
            <a:extLst>
              <a:ext uri="{FF2B5EF4-FFF2-40B4-BE49-F238E27FC236}">
                <a16:creationId xmlns:a16="http://schemas.microsoft.com/office/drawing/2014/main" id="{DC099A0E-7667-BB9C-4009-FF878FC7EF17}"/>
              </a:ext>
            </a:extLst>
          </p:cNvPr>
          <p:cNvSpPr txBox="1">
            <a:spLocks noChangeArrowheads="1"/>
          </p:cNvSpPr>
          <p:nvPr/>
        </p:nvSpPr>
        <p:spPr bwMode="auto">
          <a:xfrm>
            <a:off x="1943100" y="6303963"/>
            <a:ext cx="5256213" cy="338137"/>
          </a:xfrm>
          <a:prstGeom prst="rect">
            <a:avLst/>
          </a:prstGeom>
          <a:noFill/>
          <a:ln w="9525">
            <a:noFill/>
            <a:miter lim="800000"/>
            <a:headEnd/>
            <a:tailEnd/>
          </a:ln>
        </p:spPr>
        <p:txBody>
          <a:bodyPr>
            <a:spAutoFit/>
          </a:bodyPr>
          <a:lstStyle/>
          <a:p>
            <a:pPr algn="ctr" eaLnBrk="1" hangingPunct="1">
              <a:spcBef>
                <a:spcPct val="50000"/>
              </a:spcBef>
              <a:defRPr/>
            </a:pPr>
            <a:r>
              <a:rPr lang="de-DE" altLang="en-US" sz="1600" dirty="0">
                <a:latin typeface="+mn-lt"/>
              </a:rPr>
              <a:t>Quelle: IBC-Solar AG</a:t>
            </a:r>
          </a:p>
        </p:txBody>
      </p:sp>
      <p:cxnSp>
        <p:nvCxnSpPr>
          <p:cNvPr id="8" name="Gerade Verbindung 7">
            <a:extLst>
              <a:ext uri="{FF2B5EF4-FFF2-40B4-BE49-F238E27FC236}">
                <a16:creationId xmlns:a16="http://schemas.microsoft.com/office/drawing/2014/main" id="{F1A80789-761A-F7A3-2736-151AF3186263}"/>
              </a:ext>
            </a:extLst>
          </p:cNvPr>
          <p:cNvCxnSpPr/>
          <p:nvPr/>
        </p:nvCxnSpPr>
        <p:spPr>
          <a:xfrm rot="5400000" flipH="1" flipV="1">
            <a:off x="2983707" y="4360069"/>
            <a:ext cx="2300287" cy="365125"/>
          </a:xfrm>
          <a:prstGeom prst="line">
            <a:avLst/>
          </a:prstGeom>
          <a:ln w="19050">
            <a:solidFill>
              <a:schemeClr val="accent4">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B53C750D-9334-5783-70FB-1F07442B1C7B}"/>
              </a:ext>
            </a:extLst>
          </p:cNvPr>
          <p:cNvCxnSpPr/>
          <p:nvPr/>
        </p:nvCxnSpPr>
        <p:spPr>
          <a:xfrm rot="5400000" flipH="1" flipV="1">
            <a:off x="3914775" y="4779963"/>
            <a:ext cx="1679575" cy="146050"/>
          </a:xfrm>
          <a:prstGeom prst="line">
            <a:avLst/>
          </a:prstGeom>
          <a:ln w="19050">
            <a:solidFill>
              <a:schemeClr val="accent4">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AA12DC0C-5355-220C-2924-413AB2C29729}"/>
              </a:ext>
            </a:extLst>
          </p:cNvPr>
          <p:cNvCxnSpPr/>
          <p:nvPr/>
        </p:nvCxnSpPr>
        <p:spPr>
          <a:xfrm rot="16200000" flipV="1">
            <a:off x="4498975" y="4852988"/>
            <a:ext cx="1533525" cy="146050"/>
          </a:xfrm>
          <a:prstGeom prst="line">
            <a:avLst/>
          </a:prstGeom>
          <a:ln w="19050">
            <a:solidFill>
              <a:schemeClr val="accent4">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C8B77089-0EF4-7E68-D225-5C39ACB83964}"/>
              </a:ext>
            </a:extLst>
          </p:cNvPr>
          <p:cNvCxnSpPr/>
          <p:nvPr/>
        </p:nvCxnSpPr>
        <p:spPr>
          <a:xfrm rot="16200000" flipH="1">
            <a:off x="4991894" y="4615656"/>
            <a:ext cx="1606550" cy="547688"/>
          </a:xfrm>
          <a:prstGeom prst="line">
            <a:avLst/>
          </a:prstGeom>
          <a:ln w="19050">
            <a:solidFill>
              <a:schemeClr val="accent4">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BF7F1627-24A0-DF0E-566E-604E14681B52}"/>
              </a:ext>
            </a:extLst>
          </p:cNvPr>
          <p:cNvCxnSpPr/>
          <p:nvPr/>
        </p:nvCxnSpPr>
        <p:spPr>
          <a:xfrm rot="16200000" flipV="1">
            <a:off x="5393532" y="4360068"/>
            <a:ext cx="2044700" cy="620713"/>
          </a:xfrm>
          <a:prstGeom prst="line">
            <a:avLst/>
          </a:prstGeom>
          <a:ln w="19050">
            <a:solidFill>
              <a:schemeClr val="accent4">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5259F6D8-4A1F-2022-DA25-15ED2E6E4E0D}"/>
              </a:ext>
            </a:extLst>
          </p:cNvPr>
          <p:cNvCxnSpPr>
            <a:endCxn id="15" idx="7"/>
          </p:cNvCxnSpPr>
          <p:nvPr/>
        </p:nvCxnSpPr>
        <p:spPr>
          <a:xfrm rot="10800000" flipV="1">
            <a:off x="5108575" y="1493838"/>
            <a:ext cx="1216025" cy="996950"/>
          </a:xfrm>
          <a:prstGeom prst="line">
            <a:avLst/>
          </a:prstGeom>
          <a:ln w="19050">
            <a:solidFill>
              <a:schemeClr val="accent4">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661" name="Rechteck 15">
            <a:extLst>
              <a:ext uri="{FF2B5EF4-FFF2-40B4-BE49-F238E27FC236}">
                <a16:creationId xmlns:a16="http://schemas.microsoft.com/office/drawing/2014/main" id="{F857EFC7-40D9-51C3-0E30-8182924D3212}"/>
              </a:ext>
            </a:extLst>
          </p:cNvPr>
          <p:cNvSpPr>
            <a:spLocks noChangeArrowheads="1"/>
          </p:cNvSpPr>
          <p:nvPr/>
        </p:nvSpPr>
        <p:spPr bwMode="auto">
          <a:xfrm>
            <a:off x="6178550" y="1316038"/>
            <a:ext cx="2965450" cy="1200150"/>
          </a:xfrm>
          <a:prstGeom prst="rect">
            <a:avLst/>
          </a:prstGeom>
          <a:noFill/>
          <a:ln w="9525">
            <a:noFill/>
            <a:miter lim="800000"/>
            <a:headEnd/>
            <a:tailEnd/>
          </a:ln>
        </p:spPr>
        <p:txBody>
          <a:bodyPr>
            <a:spAutoFit/>
          </a:bodyPr>
          <a:lstStyle/>
          <a:p>
            <a:pPr algn="r" eaLnBrk="1" hangingPunct="1">
              <a:defRPr/>
            </a:pPr>
            <a:r>
              <a:rPr lang="de-DE" altLang="en-US" sz="1800" dirty="0">
                <a:latin typeface="+mn-lt"/>
              </a:rPr>
              <a:t>Maximaler Eigenverbrauch</a:t>
            </a:r>
          </a:p>
          <a:p>
            <a:pPr algn="r" eaLnBrk="1" hangingPunct="1">
              <a:defRPr/>
            </a:pPr>
            <a:r>
              <a:rPr lang="de-DE" altLang="en-US" sz="1800" dirty="0">
                <a:latin typeface="+mn-lt"/>
              </a:rPr>
              <a:t>mit Ost-West Anlagen Jahresnennertrag 90%</a:t>
            </a:r>
          </a:p>
          <a:p>
            <a:pPr algn="r" eaLnBrk="1" hangingPunct="1">
              <a:defRPr/>
            </a:pPr>
            <a:r>
              <a:rPr lang="de-DE" altLang="en-US" sz="1800" dirty="0">
                <a:latin typeface="+mn-lt"/>
              </a:rPr>
              <a:t>mit ~25° Neigung </a:t>
            </a:r>
          </a:p>
        </p:txBody>
      </p:sp>
      <p:sp>
        <p:nvSpPr>
          <p:cNvPr id="15" name="Ellipse 14">
            <a:extLst>
              <a:ext uri="{FF2B5EF4-FFF2-40B4-BE49-F238E27FC236}">
                <a16:creationId xmlns:a16="http://schemas.microsoft.com/office/drawing/2014/main" id="{2EDBB397-2852-C461-D424-135AACE538F0}"/>
              </a:ext>
            </a:extLst>
          </p:cNvPr>
          <p:cNvSpPr/>
          <p:nvPr/>
        </p:nvSpPr>
        <p:spPr>
          <a:xfrm>
            <a:off x="5046663" y="2479675"/>
            <a:ext cx="73025" cy="73025"/>
          </a:xfrm>
          <a:prstGeom prst="ellipse">
            <a:avLst/>
          </a:prstGeom>
          <a:solidFill>
            <a:schemeClr val="accent4">
              <a:lumMod val="50000"/>
              <a:lumOff val="50000"/>
            </a:schemeClr>
          </a:solidFill>
          <a:ln>
            <a:solidFill>
              <a:schemeClr val="accent4">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a:p>
        </p:txBody>
      </p:sp>
      <p:sp>
        <p:nvSpPr>
          <p:cNvPr id="16" name="Ellipse 15">
            <a:extLst>
              <a:ext uri="{FF2B5EF4-FFF2-40B4-BE49-F238E27FC236}">
                <a16:creationId xmlns:a16="http://schemas.microsoft.com/office/drawing/2014/main" id="{39FA5811-7461-5823-C818-1338A47FFCF8}"/>
              </a:ext>
            </a:extLst>
          </p:cNvPr>
          <p:cNvSpPr/>
          <p:nvPr/>
        </p:nvSpPr>
        <p:spPr>
          <a:xfrm>
            <a:off x="3549650" y="2479675"/>
            <a:ext cx="73025" cy="73025"/>
          </a:xfrm>
          <a:prstGeom prst="ellipse">
            <a:avLst/>
          </a:prstGeom>
          <a:solidFill>
            <a:schemeClr val="accent4">
              <a:lumMod val="50000"/>
              <a:lumOff val="50000"/>
            </a:schemeClr>
          </a:solidFill>
          <a:ln>
            <a:solidFill>
              <a:schemeClr val="accent4">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a:p>
        </p:txBody>
      </p:sp>
      <p:cxnSp>
        <p:nvCxnSpPr>
          <p:cNvPr id="17" name="Gerade Verbindung 16">
            <a:extLst>
              <a:ext uri="{FF2B5EF4-FFF2-40B4-BE49-F238E27FC236}">
                <a16:creationId xmlns:a16="http://schemas.microsoft.com/office/drawing/2014/main" id="{3B79058F-F1FF-7B1F-4171-E08D394F4DFA}"/>
              </a:ext>
            </a:extLst>
          </p:cNvPr>
          <p:cNvCxnSpPr/>
          <p:nvPr/>
        </p:nvCxnSpPr>
        <p:spPr>
          <a:xfrm rot="10800000" flipV="1">
            <a:off x="5192713" y="1493838"/>
            <a:ext cx="1131887" cy="438150"/>
          </a:xfrm>
          <a:prstGeom prst="line">
            <a:avLst/>
          </a:prstGeom>
          <a:ln w="19050">
            <a:solidFill>
              <a:schemeClr val="accent4">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 name="Gerade Verbindung 22">
            <a:extLst>
              <a:ext uri="{FF2B5EF4-FFF2-40B4-BE49-F238E27FC236}">
                <a16:creationId xmlns:a16="http://schemas.microsoft.com/office/drawing/2014/main" id="{08B27424-69FF-DA3E-FEFB-11E5DF3B85EA}"/>
              </a:ext>
            </a:extLst>
          </p:cNvPr>
          <p:cNvCxnSpPr>
            <a:cxnSpLocks/>
          </p:cNvCxnSpPr>
          <p:nvPr/>
        </p:nvCxnSpPr>
        <p:spPr>
          <a:xfrm flipH="1" flipV="1">
            <a:off x="6948264" y="2516188"/>
            <a:ext cx="936104" cy="3173536"/>
          </a:xfrm>
          <a:prstGeom prst="line">
            <a:avLst/>
          </a:prstGeom>
          <a:ln w="19050">
            <a:solidFill>
              <a:schemeClr val="accent4">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nummernplatzhalter 3">
            <a:extLst>
              <a:ext uri="{FF2B5EF4-FFF2-40B4-BE49-F238E27FC236}">
                <a16:creationId xmlns:a16="http://schemas.microsoft.com/office/drawing/2014/main" id="{ADB8CA83-DC0B-0B4A-7F32-EF4B49FEE52B}"/>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38093ECE-2B2B-4697-A63C-9244BF7A2349}" type="slidenum">
              <a:rPr lang="en-GB" altLang="en-US" sz="1800" smtClean="0"/>
              <a:pPr>
                <a:spcBef>
                  <a:spcPct val="0"/>
                </a:spcBef>
                <a:buClrTx/>
                <a:buFontTx/>
                <a:buNone/>
              </a:pPr>
              <a:t>27</a:t>
            </a:fld>
            <a:endParaRPr lang="en-GB" altLang="en-US" sz="1800"/>
          </a:p>
        </p:txBody>
      </p:sp>
      <p:sp>
        <p:nvSpPr>
          <p:cNvPr id="28675" name="Rectangle 2">
            <a:extLst>
              <a:ext uri="{FF2B5EF4-FFF2-40B4-BE49-F238E27FC236}">
                <a16:creationId xmlns:a16="http://schemas.microsoft.com/office/drawing/2014/main" id="{BF045A90-4828-0CC0-265B-070DD2BB9E77}"/>
              </a:ext>
            </a:extLst>
          </p:cNvPr>
          <p:cNvSpPr>
            <a:spLocks noGrp="1" noChangeArrowheads="1"/>
          </p:cNvSpPr>
          <p:nvPr>
            <p:ph type="title"/>
          </p:nvPr>
        </p:nvSpPr>
        <p:spPr>
          <a:xfrm>
            <a:off x="493713" y="74613"/>
            <a:ext cx="4783137" cy="492125"/>
          </a:xfrm>
        </p:spPr>
        <p:txBody>
          <a:bodyPr/>
          <a:lstStyle/>
          <a:p>
            <a:pPr eaLnBrk="1" hangingPunct="1">
              <a:defRPr/>
            </a:pPr>
            <a:r>
              <a:rPr lang="de-DE" altLang="en-US" dirty="0">
                <a:latin typeface="+mn-lt"/>
              </a:rPr>
              <a:t>Beurteilung von Dächern</a:t>
            </a:r>
          </a:p>
        </p:txBody>
      </p:sp>
      <p:sp>
        <p:nvSpPr>
          <p:cNvPr id="28676" name="Text Box 5">
            <a:extLst>
              <a:ext uri="{FF2B5EF4-FFF2-40B4-BE49-F238E27FC236}">
                <a16:creationId xmlns:a16="http://schemas.microsoft.com/office/drawing/2014/main" id="{3DC3AA6D-ACD7-00E6-1332-C4A087065889}"/>
              </a:ext>
            </a:extLst>
          </p:cNvPr>
          <p:cNvSpPr txBox="1">
            <a:spLocks noChangeArrowheads="1"/>
          </p:cNvSpPr>
          <p:nvPr/>
        </p:nvSpPr>
        <p:spPr bwMode="auto">
          <a:xfrm>
            <a:off x="1943100" y="6303963"/>
            <a:ext cx="5256213" cy="338137"/>
          </a:xfrm>
          <a:prstGeom prst="rect">
            <a:avLst/>
          </a:prstGeom>
          <a:noFill/>
          <a:ln w="9525">
            <a:noFill/>
            <a:miter lim="800000"/>
            <a:headEnd/>
            <a:tailEnd/>
          </a:ln>
        </p:spPr>
        <p:txBody>
          <a:bodyPr>
            <a:spAutoFit/>
          </a:bodyPr>
          <a:lstStyle/>
          <a:p>
            <a:pPr algn="ctr" eaLnBrk="1" hangingPunct="1">
              <a:spcBef>
                <a:spcPct val="50000"/>
              </a:spcBef>
              <a:defRPr/>
            </a:pPr>
            <a:r>
              <a:rPr lang="de-DE" altLang="en-US" sz="1600" dirty="0">
                <a:latin typeface="+mn-lt"/>
              </a:rPr>
              <a:t>www.solarkataster.nrw.de</a:t>
            </a:r>
          </a:p>
        </p:txBody>
      </p:sp>
      <p:pic>
        <p:nvPicPr>
          <p:cNvPr id="31749" name="Picture 3">
            <a:extLst>
              <a:ext uri="{FF2B5EF4-FFF2-40B4-BE49-F238E27FC236}">
                <a16:creationId xmlns:a16="http://schemas.microsoft.com/office/drawing/2014/main" id="{83116011-6B1E-9E51-24A4-5A701794F0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1165225"/>
            <a:ext cx="716438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Gerade Verbindung 6">
            <a:extLst>
              <a:ext uri="{FF2B5EF4-FFF2-40B4-BE49-F238E27FC236}">
                <a16:creationId xmlns:a16="http://schemas.microsoft.com/office/drawing/2014/main" id="{2C9A0B25-7E56-3AC2-FEF0-37A2511B84C8}"/>
              </a:ext>
            </a:extLst>
          </p:cNvPr>
          <p:cNvCxnSpPr/>
          <p:nvPr/>
        </p:nvCxnSpPr>
        <p:spPr>
          <a:xfrm rot="5400000" flipH="1" flipV="1">
            <a:off x="3622675" y="3465513"/>
            <a:ext cx="730250" cy="438150"/>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8679" name="Textfeld 7">
            <a:extLst>
              <a:ext uri="{FF2B5EF4-FFF2-40B4-BE49-F238E27FC236}">
                <a16:creationId xmlns:a16="http://schemas.microsoft.com/office/drawing/2014/main" id="{8D587351-F5F9-9580-0F59-4C0C568AA473}"/>
              </a:ext>
            </a:extLst>
          </p:cNvPr>
          <p:cNvSpPr txBox="1">
            <a:spLocks noChangeArrowheads="1"/>
          </p:cNvSpPr>
          <p:nvPr/>
        </p:nvSpPr>
        <p:spPr bwMode="auto">
          <a:xfrm>
            <a:off x="3805238" y="3027363"/>
            <a:ext cx="1058862" cy="338137"/>
          </a:xfrm>
          <a:prstGeom prst="rect">
            <a:avLst/>
          </a:prstGeom>
          <a:noFill/>
          <a:ln w="9525">
            <a:noFill/>
            <a:miter lim="800000"/>
            <a:headEnd/>
            <a:tailEnd/>
          </a:ln>
        </p:spPr>
        <p:txBody>
          <a:bodyPr>
            <a:spAutoFit/>
          </a:bodyPr>
          <a:lstStyle/>
          <a:p>
            <a:pPr>
              <a:defRPr/>
            </a:pPr>
            <a:r>
              <a:rPr lang="de-DE" sz="1600">
                <a:latin typeface="+mn-lt"/>
              </a:rPr>
              <a:t>Folie 15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6FACE12B-788E-FDB6-655C-E516A758B5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94" t="4744" r="526" b="3128"/>
          <a:stretch>
            <a:fillRect/>
          </a:stretch>
        </p:blipFill>
        <p:spPr bwMode="auto">
          <a:xfrm>
            <a:off x="1252538" y="1376363"/>
            <a:ext cx="6091237"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a:extLst>
              <a:ext uri="{FF2B5EF4-FFF2-40B4-BE49-F238E27FC236}">
                <a16:creationId xmlns:a16="http://schemas.microsoft.com/office/drawing/2014/main" id="{B17DF659-7494-EC2C-D8A6-943891FA5F69}"/>
              </a:ext>
            </a:extLst>
          </p:cNvPr>
          <p:cNvSpPr>
            <a:spLocks noGrp="1" noChangeArrowheads="1"/>
          </p:cNvSpPr>
          <p:nvPr>
            <p:ph type="body" sz="half" idx="1"/>
          </p:nvPr>
        </p:nvSpPr>
        <p:spPr>
          <a:xfrm>
            <a:off x="538163" y="763588"/>
            <a:ext cx="8605837" cy="693737"/>
          </a:xfrm>
        </p:spPr>
        <p:txBody>
          <a:bodyPr/>
          <a:lstStyle/>
          <a:p>
            <a:pPr eaLnBrk="1" hangingPunct="1">
              <a:buFont typeface="Wingdings" panose="05000000000000000000" pitchFamily="2" charset="2"/>
              <a:buNone/>
            </a:pPr>
            <a:r>
              <a:rPr lang="de-DE" altLang="en-US" sz="2400" b="1">
                <a:solidFill>
                  <a:srgbClr val="002060"/>
                </a:solidFill>
              </a:rPr>
              <a:t>1 MWp Solardach der Messe München-Riem</a:t>
            </a:r>
          </a:p>
        </p:txBody>
      </p:sp>
      <p:sp>
        <p:nvSpPr>
          <p:cNvPr id="32772" name="Foliennummernplatzhalter 4">
            <a:extLst>
              <a:ext uri="{FF2B5EF4-FFF2-40B4-BE49-F238E27FC236}">
                <a16:creationId xmlns:a16="http://schemas.microsoft.com/office/drawing/2014/main" id="{932B327A-C04C-96E2-4B80-3F13D76E883C}"/>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C670309D-8EFB-4A0E-AE6D-1E03B278C438}" type="slidenum">
              <a:rPr lang="en-GB" altLang="en-US" sz="1800" smtClean="0"/>
              <a:pPr>
                <a:spcBef>
                  <a:spcPct val="0"/>
                </a:spcBef>
                <a:buClrTx/>
                <a:buFontTx/>
                <a:buNone/>
              </a:pPr>
              <a:t>28</a:t>
            </a:fld>
            <a:endParaRPr lang="en-GB" altLang="en-US" sz="1800"/>
          </a:p>
        </p:txBody>
      </p:sp>
      <p:sp>
        <p:nvSpPr>
          <p:cNvPr id="29701" name="Rectangle 2">
            <a:extLst>
              <a:ext uri="{FF2B5EF4-FFF2-40B4-BE49-F238E27FC236}">
                <a16:creationId xmlns:a16="http://schemas.microsoft.com/office/drawing/2014/main" id="{23752BBC-D737-DAA8-42C5-3D1B7EB294BA}"/>
              </a:ext>
            </a:extLst>
          </p:cNvPr>
          <p:cNvSpPr>
            <a:spLocks noGrp="1" noChangeArrowheads="1"/>
          </p:cNvSpPr>
          <p:nvPr>
            <p:ph type="title"/>
          </p:nvPr>
        </p:nvSpPr>
        <p:spPr>
          <a:xfrm>
            <a:off x="493713" y="74613"/>
            <a:ext cx="3213100" cy="492125"/>
          </a:xfrm>
        </p:spPr>
        <p:txBody>
          <a:bodyPr/>
          <a:lstStyle/>
          <a:p>
            <a:pPr eaLnBrk="1" hangingPunct="1">
              <a:defRPr/>
            </a:pPr>
            <a:r>
              <a:rPr lang="de-DE" altLang="en-US" dirty="0">
                <a:latin typeface="+mn-lt"/>
              </a:rPr>
              <a:t>Ertragsbeispiele</a:t>
            </a:r>
          </a:p>
        </p:txBody>
      </p:sp>
      <p:sp>
        <p:nvSpPr>
          <p:cNvPr id="29702" name="Text Box 4">
            <a:extLst>
              <a:ext uri="{FF2B5EF4-FFF2-40B4-BE49-F238E27FC236}">
                <a16:creationId xmlns:a16="http://schemas.microsoft.com/office/drawing/2014/main" id="{08829CC8-BC97-D1AD-1551-B45971381A7A}"/>
              </a:ext>
            </a:extLst>
          </p:cNvPr>
          <p:cNvSpPr txBox="1">
            <a:spLocks noChangeArrowheads="1"/>
          </p:cNvSpPr>
          <p:nvPr/>
        </p:nvSpPr>
        <p:spPr bwMode="auto">
          <a:xfrm>
            <a:off x="1943100" y="6203950"/>
            <a:ext cx="5256213" cy="584200"/>
          </a:xfrm>
          <a:prstGeom prst="rect">
            <a:avLst/>
          </a:prstGeom>
          <a:noFill/>
          <a:ln w="9525">
            <a:noFill/>
            <a:miter lim="800000"/>
            <a:headEnd/>
            <a:tailEnd/>
          </a:ln>
        </p:spPr>
        <p:txBody>
          <a:bodyPr>
            <a:spAutoFit/>
          </a:bodyPr>
          <a:lstStyle/>
          <a:p>
            <a:pPr algn="ctr" eaLnBrk="1" hangingPunct="1">
              <a:spcBef>
                <a:spcPct val="50000"/>
              </a:spcBef>
              <a:defRPr/>
            </a:pPr>
            <a:r>
              <a:rPr lang="de-DE" altLang="en-US" sz="1600" dirty="0">
                <a:latin typeface="+mn-lt"/>
              </a:rPr>
              <a:t>Quelle: Solarenergieförderverein Bayern e.V.</a:t>
            </a:r>
          </a:p>
          <a:p>
            <a:pPr algn="ctr" eaLnBrk="1" hangingPunct="1">
              <a:defRPr/>
            </a:pPr>
            <a:r>
              <a:rPr lang="de-DE" altLang="en-US" sz="1600" dirty="0">
                <a:latin typeface="+mn-lt"/>
              </a:rPr>
              <a:t>www.sev-bayern.de</a:t>
            </a:r>
          </a:p>
        </p:txBody>
      </p:sp>
      <p:sp>
        <p:nvSpPr>
          <p:cNvPr id="29703" name="Text Box 6">
            <a:extLst>
              <a:ext uri="{FF2B5EF4-FFF2-40B4-BE49-F238E27FC236}">
                <a16:creationId xmlns:a16="http://schemas.microsoft.com/office/drawing/2014/main" id="{347C07D4-7216-EF04-E013-19218B520E88}"/>
              </a:ext>
            </a:extLst>
          </p:cNvPr>
          <p:cNvSpPr txBox="1">
            <a:spLocks noChangeArrowheads="1"/>
          </p:cNvSpPr>
          <p:nvPr/>
        </p:nvSpPr>
        <p:spPr bwMode="auto">
          <a:xfrm>
            <a:off x="1908175" y="5624513"/>
            <a:ext cx="5256213" cy="396875"/>
          </a:xfrm>
          <a:prstGeom prst="rect">
            <a:avLst/>
          </a:prstGeom>
          <a:noFill/>
          <a:ln w="9525">
            <a:noFill/>
            <a:miter lim="800000"/>
            <a:headEnd/>
            <a:tailEnd/>
          </a:ln>
        </p:spPr>
        <p:txBody>
          <a:bodyPr>
            <a:spAutoFit/>
          </a:bodyPr>
          <a:lstStyle/>
          <a:p>
            <a:pPr algn="ctr" defTabSz="947738" eaLnBrk="1" hangingPunct="1">
              <a:spcBef>
                <a:spcPct val="50000"/>
              </a:spcBef>
              <a:defRPr/>
            </a:pPr>
            <a:r>
              <a:rPr lang="de-DE" altLang="en-US" dirty="0">
                <a:latin typeface="+mn-lt"/>
              </a:rPr>
              <a:t>Jahr</a:t>
            </a:r>
          </a:p>
        </p:txBody>
      </p:sp>
      <p:sp>
        <p:nvSpPr>
          <p:cNvPr id="29704" name="Text Box 7">
            <a:extLst>
              <a:ext uri="{FF2B5EF4-FFF2-40B4-BE49-F238E27FC236}">
                <a16:creationId xmlns:a16="http://schemas.microsoft.com/office/drawing/2014/main" id="{1458CDD3-05E6-1A6A-CB23-D982397D760B}"/>
              </a:ext>
            </a:extLst>
          </p:cNvPr>
          <p:cNvSpPr txBox="1">
            <a:spLocks noChangeArrowheads="1"/>
          </p:cNvSpPr>
          <p:nvPr/>
        </p:nvSpPr>
        <p:spPr bwMode="auto">
          <a:xfrm>
            <a:off x="7273925" y="2235200"/>
            <a:ext cx="1870075" cy="762000"/>
          </a:xfrm>
          <a:prstGeom prst="rect">
            <a:avLst/>
          </a:prstGeom>
          <a:noFill/>
          <a:ln w="9525">
            <a:noFill/>
            <a:miter lim="800000"/>
            <a:headEnd/>
            <a:tailEnd/>
          </a:ln>
        </p:spPr>
        <p:txBody>
          <a:bodyPr>
            <a:spAutoFit/>
          </a:bodyPr>
          <a:lstStyle/>
          <a:p>
            <a:pPr algn="ctr" eaLnBrk="1" hangingPunct="1">
              <a:spcBef>
                <a:spcPct val="50000"/>
              </a:spcBef>
              <a:defRPr/>
            </a:pPr>
            <a:r>
              <a:rPr lang="de-DE" altLang="en-US">
                <a:latin typeface="+mn-lt"/>
              </a:rPr>
              <a:t>Solarstrahlung</a:t>
            </a:r>
          </a:p>
          <a:p>
            <a:pPr algn="ctr" eaLnBrk="1" hangingPunct="1">
              <a:spcBef>
                <a:spcPct val="20000"/>
              </a:spcBef>
              <a:defRPr/>
            </a:pPr>
            <a:r>
              <a:rPr lang="de-DE" altLang="en-US">
                <a:latin typeface="+mn-lt"/>
              </a:rPr>
              <a:t>in kWh/m</a:t>
            </a:r>
            <a:r>
              <a:rPr lang="de-DE" altLang="en-US" baseline="30000">
                <a:latin typeface="+mn-lt"/>
              </a:rPr>
              <a:t>2</a:t>
            </a:r>
            <a:r>
              <a:rPr lang="de-DE" altLang="en-US">
                <a:latin typeface="+mn-lt"/>
              </a:rPr>
              <a:t>*a</a:t>
            </a:r>
          </a:p>
        </p:txBody>
      </p:sp>
      <p:sp>
        <p:nvSpPr>
          <p:cNvPr id="29705" name="Text Box 8">
            <a:extLst>
              <a:ext uri="{FF2B5EF4-FFF2-40B4-BE49-F238E27FC236}">
                <a16:creationId xmlns:a16="http://schemas.microsoft.com/office/drawing/2014/main" id="{F2EDB4E0-5ECD-F586-A5DF-2FB59DBE8F71}"/>
              </a:ext>
            </a:extLst>
          </p:cNvPr>
          <p:cNvSpPr txBox="1">
            <a:spLocks noChangeArrowheads="1"/>
          </p:cNvSpPr>
          <p:nvPr/>
        </p:nvSpPr>
        <p:spPr bwMode="auto">
          <a:xfrm>
            <a:off x="7235825" y="3608388"/>
            <a:ext cx="1908175" cy="1138237"/>
          </a:xfrm>
          <a:prstGeom prst="rect">
            <a:avLst/>
          </a:prstGeom>
          <a:noFill/>
          <a:ln w="9525">
            <a:noFill/>
            <a:miter lim="800000"/>
            <a:headEnd/>
            <a:tailEnd/>
          </a:ln>
        </p:spPr>
        <p:txBody>
          <a:bodyPr>
            <a:spAutoFit/>
          </a:bodyPr>
          <a:lstStyle/>
          <a:p>
            <a:pPr algn="ctr" eaLnBrk="1" hangingPunct="1">
              <a:spcBef>
                <a:spcPct val="20000"/>
              </a:spcBef>
              <a:defRPr/>
            </a:pPr>
            <a:r>
              <a:rPr lang="de-DE" altLang="en-US" dirty="0">
                <a:latin typeface="+mn-lt"/>
                <a:sym typeface="Symbol" pitchFamily="18" charset="2"/>
              </a:rPr>
              <a:t> </a:t>
            </a:r>
            <a:r>
              <a:rPr lang="de-DE" altLang="en-US" dirty="0">
                <a:latin typeface="+mn-lt"/>
              </a:rPr>
              <a:t>Stromertrag</a:t>
            </a:r>
          </a:p>
          <a:p>
            <a:pPr algn="ctr" eaLnBrk="1" hangingPunct="1">
              <a:spcBef>
                <a:spcPct val="20000"/>
              </a:spcBef>
              <a:defRPr/>
            </a:pPr>
            <a:r>
              <a:rPr lang="de-DE" altLang="en-US" dirty="0">
                <a:latin typeface="+mn-lt"/>
                <a:sym typeface="Symbol" pitchFamily="18" charset="2"/>
              </a:rPr>
              <a:t>1039 kWh/kWp</a:t>
            </a:r>
          </a:p>
          <a:p>
            <a:pPr algn="ctr" eaLnBrk="1" hangingPunct="1">
              <a:spcBef>
                <a:spcPct val="20000"/>
              </a:spcBef>
              <a:buFont typeface="Symbol" pitchFamily="18" charset="2"/>
              <a:buNone/>
              <a:defRPr/>
            </a:pPr>
            <a:r>
              <a:rPr lang="de-DE" altLang="en-US" dirty="0">
                <a:latin typeface="+mn-lt"/>
                <a:sym typeface="Symbol" pitchFamily="18" charset="2"/>
              </a:rPr>
              <a:t> 13 %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a:extLst>
              <a:ext uri="{FF2B5EF4-FFF2-40B4-BE49-F238E27FC236}">
                <a16:creationId xmlns:a16="http://schemas.microsoft.com/office/drawing/2014/main" id="{24F0FEE1-293D-2858-80D5-722329021A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91" t="4082" r="1073" b="4285"/>
          <a:stretch>
            <a:fillRect/>
          </a:stretch>
        </p:blipFill>
        <p:spPr bwMode="auto">
          <a:xfrm>
            <a:off x="1223963" y="1344613"/>
            <a:ext cx="6084887"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Foliennummernplatzhalter 3">
            <a:extLst>
              <a:ext uri="{FF2B5EF4-FFF2-40B4-BE49-F238E27FC236}">
                <a16:creationId xmlns:a16="http://schemas.microsoft.com/office/drawing/2014/main" id="{A06FF7E9-7526-08CC-87DA-0B676C526956}"/>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BB0E609E-280F-4A04-8E0F-B606156D93B3}" type="slidenum">
              <a:rPr lang="en-GB" altLang="en-US" sz="1800" smtClean="0"/>
              <a:pPr>
                <a:spcBef>
                  <a:spcPct val="0"/>
                </a:spcBef>
                <a:buClrTx/>
                <a:buFontTx/>
                <a:buNone/>
              </a:pPr>
              <a:t>29</a:t>
            </a:fld>
            <a:endParaRPr lang="en-GB" altLang="en-US" sz="1800"/>
          </a:p>
        </p:txBody>
      </p:sp>
      <p:sp>
        <p:nvSpPr>
          <p:cNvPr id="30724" name="Rectangle 2">
            <a:extLst>
              <a:ext uri="{FF2B5EF4-FFF2-40B4-BE49-F238E27FC236}">
                <a16:creationId xmlns:a16="http://schemas.microsoft.com/office/drawing/2014/main" id="{B51EF878-C2E5-4DF4-6124-7A57ACFF2C92}"/>
              </a:ext>
            </a:extLst>
          </p:cNvPr>
          <p:cNvSpPr>
            <a:spLocks noGrp="1" noChangeArrowheads="1"/>
          </p:cNvSpPr>
          <p:nvPr>
            <p:ph type="title"/>
          </p:nvPr>
        </p:nvSpPr>
        <p:spPr>
          <a:xfrm>
            <a:off x="493713" y="74613"/>
            <a:ext cx="3213100" cy="492125"/>
          </a:xfrm>
        </p:spPr>
        <p:txBody>
          <a:bodyPr/>
          <a:lstStyle/>
          <a:p>
            <a:pPr eaLnBrk="1" hangingPunct="1">
              <a:defRPr/>
            </a:pPr>
            <a:r>
              <a:rPr lang="de-DE" altLang="en-US">
                <a:latin typeface="+mn-lt"/>
              </a:rPr>
              <a:t>Ertragsbeispiele</a:t>
            </a:r>
          </a:p>
        </p:txBody>
      </p:sp>
      <p:sp>
        <p:nvSpPr>
          <p:cNvPr id="33797" name="Rectangle 3">
            <a:extLst>
              <a:ext uri="{FF2B5EF4-FFF2-40B4-BE49-F238E27FC236}">
                <a16:creationId xmlns:a16="http://schemas.microsoft.com/office/drawing/2014/main" id="{1831CD98-19AB-2ED7-38AF-FA3264B15082}"/>
              </a:ext>
            </a:extLst>
          </p:cNvPr>
          <p:cNvSpPr>
            <a:spLocks noGrp="1" noChangeArrowheads="1"/>
          </p:cNvSpPr>
          <p:nvPr>
            <p:ph type="body" idx="1"/>
          </p:nvPr>
        </p:nvSpPr>
        <p:spPr>
          <a:xfrm>
            <a:off x="538163" y="765175"/>
            <a:ext cx="8210550" cy="655638"/>
          </a:xfrm>
        </p:spPr>
        <p:txBody>
          <a:bodyPr/>
          <a:lstStyle/>
          <a:p>
            <a:pPr eaLnBrk="1" hangingPunct="1">
              <a:buFont typeface="Wingdings" panose="05000000000000000000" pitchFamily="2" charset="2"/>
              <a:buNone/>
            </a:pPr>
            <a:r>
              <a:rPr lang="de-DE" altLang="en-US" sz="2400" b="1"/>
              <a:t>7,8 kWp  und </a:t>
            </a:r>
            <a:r>
              <a:rPr lang="de-DE" altLang="en-US" sz="2400" b="1">
                <a:solidFill>
                  <a:srgbClr val="009900"/>
                </a:solidFill>
              </a:rPr>
              <a:t>56 kWp in Langerwehe      </a:t>
            </a:r>
          </a:p>
        </p:txBody>
      </p:sp>
      <p:sp>
        <p:nvSpPr>
          <p:cNvPr id="30726" name="Text Box 4">
            <a:extLst>
              <a:ext uri="{FF2B5EF4-FFF2-40B4-BE49-F238E27FC236}">
                <a16:creationId xmlns:a16="http://schemas.microsoft.com/office/drawing/2014/main" id="{3CCE13D0-96D4-0D22-099D-785440CC7E73}"/>
              </a:ext>
            </a:extLst>
          </p:cNvPr>
          <p:cNvSpPr txBox="1">
            <a:spLocks noChangeArrowheads="1"/>
          </p:cNvSpPr>
          <p:nvPr/>
        </p:nvSpPr>
        <p:spPr bwMode="auto">
          <a:xfrm>
            <a:off x="1943100" y="6278563"/>
            <a:ext cx="5256213" cy="338137"/>
          </a:xfrm>
          <a:prstGeom prst="rect">
            <a:avLst/>
          </a:prstGeom>
          <a:noFill/>
          <a:ln w="9525">
            <a:noFill/>
            <a:miter lim="800000"/>
            <a:headEnd/>
            <a:tailEnd/>
          </a:ln>
        </p:spPr>
        <p:txBody>
          <a:bodyPr>
            <a:spAutoFit/>
          </a:bodyPr>
          <a:lstStyle/>
          <a:p>
            <a:pPr algn="ctr" eaLnBrk="1" hangingPunct="1">
              <a:spcBef>
                <a:spcPct val="50000"/>
              </a:spcBef>
              <a:defRPr/>
            </a:pPr>
            <a:r>
              <a:rPr lang="de-DE" altLang="en-US" sz="1600" dirty="0">
                <a:latin typeface="+mn-lt"/>
              </a:rPr>
              <a:t>Quelle: LUNA e.V.</a:t>
            </a:r>
          </a:p>
        </p:txBody>
      </p:sp>
      <p:sp>
        <p:nvSpPr>
          <p:cNvPr id="30727" name="Text Box 6">
            <a:extLst>
              <a:ext uri="{FF2B5EF4-FFF2-40B4-BE49-F238E27FC236}">
                <a16:creationId xmlns:a16="http://schemas.microsoft.com/office/drawing/2014/main" id="{98E4A702-7DA7-59A7-EBF9-3B6001B4A5CE}"/>
              </a:ext>
            </a:extLst>
          </p:cNvPr>
          <p:cNvSpPr txBox="1">
            <a:spLocks noChangeArrowheads="1"/>
          </p:cNvSpPr>
          <p:nvPr/>
        </p:nvSpPr>
        <p:spPr bwMode="auto">
          <a:xfrm>
            <a:off x="1908175" y="5624513"/>
            <a:ext cx="5256213" cy="396875"/>
          </a:xfrm>
          <a:prstGeom prst="rect">
            <a:avLst/>
          </a:prstGeom>
          <a:noFill/>
          <a:ln w="9525">
            <a:noFill/>
            <a:miter lim="800000"/>
            <a:headEnd/>
            <a:tailEnd/>
          </a:ln>
        </p:spPr>
        <p:txBody>
          <a:bodyPr>
            <a:spAutoFit/>
          </a:bodyPr>
          <a:lstStyle/>
          <a:p>
            <a:pPr algn="ctr" eaLnBrk="1" hangingPunct="1">
              <a:spcBef>
                <a:spcPct val="50000"/>
              </a:spcBef>
              <a:defRPr/>
            </a:pPr>
            <a:r>
              <a:rPr lang="de-DE" altLang="en-US">
                <a:latin typeface="+mn-lt"/>
              </a:rPr>
              <a:t>Jahr</a:t>
            </a:r>
          </a:p>
        </p:txBody>
      </p:sp>
      <p:sp>
        <p:nvSpPr>
          <p:cNvPr id="30728" name="Text Box 8">
            <a:extLst>
              <a:ext uri="{FF2B5EF4-FFF2-40B4-BE49-F238E27FC236}">
                <a16:creationId xmlns:a16="http://schemas.microsoft.com/office/drawing/2014/main" id="{94F351F2-F6AD-CA2F-3DB3-1453AC5BE314}"/>
              </a:ext>
            </a:extLst>
          </p:cNvPr>
          <p:cNvSpPr txBox="1">
            <a:spLocks noChangeArrowheads="1"/>
          </p:cNvSpPr>
          <p:nvPr/>
        </p:nvSpPr>
        <p:spPr bwMode="auto">
          <a:xfrm>
            <a:off x="7127875" y="3606800"/>
            <a:ext cx="2016125" cy="1138238"/>
          </a:xfrm>
          <a:prstGeom prst="rect">
            <a:avLst/>
          </a:prstGeom>
          <a:noFill/>
          <a:ln w="9525">
            <a:noFill/>
            <a:miter lim="800000"/>
            <a:headEnd/>
            <a:tailEnd/>
          </a:ln>
        </p:spPr>
        <p:txBody>
          <a:bodyPr>
            <a:spAutoFit/>
          </a:bodyPr>
          <a:lstStyle/>
          <a:p>
            <a:pPr algn="r" eaLnBrk="1" hangingPunct="1">
              <a:spcBef>
                <a:spcPct val="20000"/>
              </a:spcBef>
              <a:defRPr/>
            </a:pPr>
            <a:r>
              <a:rPr lang="de-DE" altLang="en-US" dirty="0">
                <a:latin typeface="+mn-lt"/>
                <a:sym typeface="Symbol" pitchFamily="18" charset="2"/>
              </a:rPr>
              <a:t> </a:t>
            </a:r>
            <a:r>
              <a:rPr lang="de-DE" altLang="en-US" dirty="0">
                <a:latin typeface="+mn-lt"/>
              </a:rPr>
              <a:t>Stromertrag</a:t>
            </a:r>
          </a:p>
          <a:p>
            <a:pPr algn="r" eaLnBrk="1" hangingPunct="1">
              <a:spcBef>
                <a:spcPct val="20000"/>
              </a:spcBef>
              <a:defRPr/>
            </a:pPr>
            <a:r>
              <a:rPr lang="de-DE" altLang="en-US" dirty="0">
                <a:latin typeface="+mn-lt"/>
                <a:sym typeface="Symbol" pitchFamily="18" charset="2"/>
              </a:rPr>
              <a:t> </a:t>
            </a:r>
            <a:r>
              <a:rPr lang="de-DE" altLang="en-US" dirty="0">
                <a:solidFill>
                  <a:srgbClr val="009900"/>
                </a:solidFill>
                <a:latin typeface="+mn-lt"/>
                <a:sym typeface="Symbol" pitchFamily="18" charset="2"/>
              </a:rPr>
              <a:t>1007 kWh/kWp</a:t>
            </a:r>
            <a:endParaRPr lang="de-DE" altLang="en-US" dirty="0">
              <a:solidFill>
                <a:srgbClr val="009900"/>
              </a:solidFill>
              <a:latin typeface="+mn-lt"/>
            </a:endParaRPr>
          </a:p>
          <a:p>
            <a:pPr algn="r" eaLnBrk="1" hangingPunct="1">
              <a:spcBef>
                <a:spcPct val="20000"/>
              </a:spcBef>
              <a:defRPr/>
            </a:pPr>
            <a:r>
              <a:rPr lang="de-DE" altLang="en-US" sz="1000" dirty="0">
                <a:latin typeface="+mn-lt"/>
              </a:rPr>
              <a:t>   </a:t>
            </a:r>
            <a:r>
              <a:rPr lang="de-DE" altLang="en-US" dirty="0">
                <a:latin typeface="+mn-lt"/>
                <a:sym typeface="Symbol" pitchFamily="18" charset="2"/>
              </a:rPr>
              <a:t>997 kWh/kWp</a:t>
            </a:r>
          </a:p>
        </p:txBody>
      </p:sp>
      <p:pic>
        <p:nvPicPr>
          <p:cNvPr id="33801" name="Picture 10" descr="jung_2">
            <a:extLst>
              <a:ext uri="{FF2B5EF4-FFF2-40B4-BE49-F238E27FC236}">
                <a16:creationId xmlns:a16="http://schemas.microsoft.com/office/drawing/2014/main" id="{A8B439AF-A35D-E515-802A-A021BF55F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4088" y="1603375"/>
            <a:ext cx="1800225" cy="1350963"/>
          </a:xfrm>
          <a:prstGeom prst="rect">
            <a:avLst/>
          </a:prstGeom>
          <a:noFill/>
          <a:ln w="38100">
            <a:solidFill>
              <a:srgbClr val="003399"/>
            </a:solidFill>
            <a:miter lim="800000"/>
            <a:headEnd/>
            <a:tailEnd/>
          </a:ln>
          <a:extLst>
            <a:ext uri="{909E8E84-426E-40DD-AFC4-6F175D3DCCD1}">
              <a14:hiddenFill xmlns:a14="http://schemas.microsoft.com/office/drawing/2010/main">
                <a:solidFill>
                  <a:srgbClr val="FFFFFF"/>
                </a:solidFill>
              </a14:hiddenFill>
            </a:ext>
          </a:extLst>
        </p:spPr>
      </p:pic>
      <p:pic>
        <p:nvPicPr>
          <p:cNvPr id="33802" name="Grafik 10" descr="P1060081.JPG">
            <a:extLst>
              <a:ext uri="{FF2B5EF4-FFF2-40B4-BE49-F238E27FC236}">
                <a16:creationId xmlns:a16="http://schemas.microsoft.com/office/drawing/2014/main" id="{93DD9D6E-D74E-895F-9140-13D4EB31B40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1603375"/>
            <a:ext cx="2022475" cy="134937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D22A131B-5AE8-B4FC-965F-A07E58FBE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50" t="1981" r="1530" b="1683"/>
          <a:stretch>
            <a:fillRect/>
          </a:stretch>
        </p:blipFill>
        <p:spPr bwMode="auto">
          <a:xfrm>
            <a:off x="1103313" y="1824038"/>
            <a:ext cx="7031037"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el 1">
            <a:extLst>
              <a:ext uri="{FF2B5EF4-FFF2-40B4-BE49-F238E27FC236}">
                <a16:creationId xmlns:a16="http://schemas.microsoft.com/office/drawing/2014/main" id="{252B807F-8D76-1180-CE25-97E6889905A7}"/>
              </a:ext>
            </a:extLst>
          </p:cNvPr>
          <p:cNvSpPr>
            <a:spLocks noGrp="1"/>
          </p:cNvSpPr>
          <p:nvPr>
            <p:ph type="title"/>
          </p:nvPr>
        </p:nvSpPr>
        <p:spPr>
          <a:xfrm>
            <a:off x="493713" y="74613"/>
            <a:ext cx="2370137" cy="492125"/>
          </a:xfrm>
        </p:spPr>
        <p:txBody>
          <a:bodyPr/>
          <a:lstStyle/>
          <a:p>
            <a:pPr>
              <a:defRPr/>
            </a:pPr>
            <a:r>
              <a:rPr lang="de-DE" dirty="0">
                <a:solidFill>
                  <a:srgbClr val="008080"/>
                </a:solidFill>
                <a:latin typeface="+mn-lt"/>
              </a:rPr>
              <a:t>Klima-Krise</a:t>
            </a:r>
          </a:p>
        </p:txBody>
      </p:sp>
      <p:sp>
        <p:nvSpPr>
          <p:cNvPr id="6148" name="Foliennummernplatzhalter 3">
            <a:extLst>
              <a:ext uri="{FF2B5EF4-FFF2-40B4-BE49-F238E27FC236}">
                <a16:creationId xmlns:a16="http://schemas.microsoft.com/office/drawing/2014/main" id="{6368394A-AD1D-BE14-98DC-0127C2C41F1B}"/>
              </a:ext>
            </a:extLst>
          </p:cNvPr>
          <p:cNvSpPr>
            <a:spLocks noGrp="1" noChangeArrowheads="1"/>
          </p:cNvSpPr>
          <p:nvPr>
            <p:ph type="sldNum" sz="quarter" idx="10"/>
          </p:nvPr>
        </p:nvSpPr>
        <p:spPr>
          <a:xfrm>
            <a:off x="0" y="6453188"/>
            <a:ext cx="382588"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B90A99D7-77A4-4F6C-8755-43F63CFEBFCC}" type="slidenum">
              <a:rPr lang="en-GB" altLang="en-US" sz="1800" smtClean="0"/>
              <a:pPr>
                <a:spcBef>
                  <a:spcPct val="0"/>
                </a:spcBef>
                <a:buClrTx/>
                <a:buFontTx/>
                <a:buNone/>
              </a:pPr>
              <a:t>3</a:t>
            </a:fld>
            <a:endParaRPr lang="en-GB" altLang="en-US" sz="1800"/>
          </a:p>
        </p:txBody>
      </p:sp>
      <p:sp>
        <p:nvSpPr>
          <p:cNvPr id="5" name="Rectangle 3">
            <a:extLst>
              <a:ext uri="{FF2B5EF4-FFF2-40B4-BE49-F238E27FC236}">
                <a16:creationId xmlns:a16="http://schemas.microsoft.com/office/drawing/2014/main" id="{B03A8E5C-5CD9-CC65-69C0-BA82CEAC35DD}"/>
              </a:ext>
            </a:extLst>
          </p:cNvPr>
          <p:cNvSpPr txBox="1">
            <a:spLocks noChangeArrowheads="1"/>
          </p:cNvSpPr>
          <p:nvPr/>
        </p:nvSpPr>
        <p:spPr bwMode="auto">
          <a:xfrm>
            <a:off x="787400" y="974725"/>
            <a:ext cx="8356600" cy="585788"/>
          </a:xfrm>
          <a:prstGeom prst="rect">
            <a:avLst/>
          </a:prstGeom>
          <a:noFill/>
          <a:ln w="9525">
            <a:noFill/>
            <a:miter lim="800000"/>
            <a:headEnd/>
            <a:tailEnd/>
          </a:ln>
        </p:spPr>
        <p:txBody>
          <a:bodyPr/>
          <a:lstStyle/>
          <a:p>
            <a:pPr marL="482600" indent="-482600" eaLnBrk="1" hangingPunct="1">
              <a:spcBef>
                <a:spcPct val="20000"/>
              </a:spcBef>
              <a:spcAft>
                <a:spcPts val="1200"/>
              </a:spcAft>
              <a:buClr>
                <a:schemeClr val="tx2"/>
              </a:buClr>
              <a:buFont typeface="Wingdings" pitchFamily="2" charset="2"/>
              <a:buNone/>
              <a:defRPr/>
            </a:pPr>
            <a:r>
              <a:rPr lang="de-DE" altLang="en-US" kern="0" dirty="0">
                <a:solidFill>
                  <a:srgbClr val="000066"/>
                </a:solidFill>
                <a:latin typeface="+mn-lt"/>
              </a:rPr>
              <a:t>Gemessene Jahresmittelwerte der Lufttemperatur in Deutschland</a:t>
            </a:r>
          </a:p>
        </p:txBody>
      </p:sp>
      <p:sp>
        <p:nvSpPr>
          <p:cNvPr id="4102" name="Rechteck 4">
            <a:extLst>
              <a:ext uri="{FF2B5EF4-FFF2-40B4-BE49-F238E27FC236}">
                <a16:creationId xmlns:a16="http://schemas.microsoft.com/office/drawing/2014/main" id="{52B87DF9-8A20-C515-1305-D321305208A9}"/>
              </a:ext>
            </a:extLst>
          </p:cNvPr>
          <p:cNvSpPr>
            <a:spLocks noChangeArrowheads="1"/>
          </p:cNvSpPr>
          <p:nvPr/>
        </p:nvSpPr>
        <p:spPr bwMode="auto">
          <a:xfrm>
            <a:off x="1979613" y="6308725"/>
            <a:ext cx="4965700" cy="339725"/>
          </a:xfrm>
          <a:prstGeom prst="rect">
            <a:avLst/>
          </a:prstGeom>
          <a:noFill/>
          <a:ln w="9525">
            <a:noFill/>
            <a:miter lim="800000"/>
            <a:headEnd/>
            <a:tailEnd/>
          </a:ln>
        </p:spPr>
        <p:txBody>
          <a:bodyPr>
            <a:spAutoFit/>
          </a:bodyPr>
          <a:lstStyle/>
          <a:p>
            <a:pPr algn="ctr">
              <a:defRPr/>
            </a:pPr>
            <a:r>
              <a:rPr lang="de-DE" altLang="en-US" sz="1600" dirty="0">
                <a:latin typeface="+mn-lt"/>
              </a:rPr>
              <a:t>Daten: Deutscher Wetterdienst, Klimastatusberichte</a:t>
            </a:r>
          </a:p>
        </p:txBody>
      </p:sp>
      <p:sp>
        <p:nvSpPr>
          <p:cNvPr id="4103" name="Textfeld 9">
            <a:extLst>
              <a:ext uri="{FF2B5EF4-FFF2-40B4-BE49-F238E27FC236}">
                <a16:creationId xmlns:a16="http://schemas.microsoft.com/office/drawing/2014/main" id="{36597A6E-8A5E-B945-DFE2-6010E113B62A}"/>
              </a:ext>
            </a:extLst>
          </p:cNvPr>
          <p:cNvSpPr txBox="1">
            <a:spLocks noChangeArrowheads="1"/>
          </p:cNvSpPr>
          <p:nvPr/>
        </p:nvSpPr>
        <p:spPr bwMode="auto">
          <a:xfrm>
            <a:off x="1103313" y="1550988"/>
            <a:ext cx="2446337" cy="307975"/>
          </a:xfrm>
          <a:prstGeom prst="rect">
            <a:avLst/>
          </a:prstGeom>
          <a:noFill/>
          <a:ln w="9525">
            <a:noFill/>
            <a:miter lim="800000"/>
            <a:headEnd/>
            <a:tailEnd/>
          </a:ln>
        </p:spPr>
        <p:txBody>
          <a:bodyPr>
            <a:spAutoFit/>
          </a:bodyPr>
          <a:lstStyle/>
          <a:p>
            <a:pPr>
              <a:defRPr/>
            </a:pPr>
            <a:r>
              <a:rPr lang="de-DE" sz="1400">
                <a:latin typeface="+mn-lt"/>
              </a:rPr>
              <a:t>Temperaturen in °C</a:t>
            </a:r>
          </a:p>
        </p:txBody>
      </p:sp>
      <p:sp>
        <p:nvSpPr>
          <p:cNvPr id="4104" name="Textfeld 10">
            <a:extLst>
              <a:ext uri="{FF2B5EF4-FFF2-40B4-BE49-F238E27FC236}">
                <a16:creationId xmlns:a16="http://schemas.microsoft.com/office/drawing/2014/main" id="{C82CCBFD-E367-D336-DE4C-F4835FD4027B}"/>
              </a:ext>
            </a:extLst>
          </p:cNvPr>
          <p:cNvSpPr txBox="1">
            <a:spLocks noChangeArrowheads="1"/>
          </p:cNvSpPr>
          <p:nvPr/>
        </p:nvSpPr>
        <p:spPr bwMode="auto">
          <a:xfrm>
            <a:off x="8077200" y="4106863"/>
            <a:ext cx="1095375" cy="892175"/>
          </a:xfrm>
          <a:prstGeom prst="rect">
            <a:avLst/>
          </a:prstGeom>
          <a:noFill/>
          <a:ln w="9525">
            <a:noFill/>
            <a:miter lim="800000"/>
            <a:headEnd/>
            <a:tailEnd/>
          </a:ln>
        </p:spPr>
        <p:txBody>
          <a:bodyPr>
            <a:spAutoFit/>
          </a:bodyPr>
          <a:lstStyle/>
          <a:p>
            <a:pPr>
              <a:defRPr/>
            </a:pPr>
            <a:r>
              <a:rPr lang="de-DE" sz="1300" b="1">
                <a:latin typeface="+mn-lt"/>
              </a:rPr>
              <a:t>8,2 °C</a:t>
            </a:r>
          </a:p>
          <a:p>
            <a:pPr>
              <a:defRPr/>
            </a:pPr>
            <a:r>
              <a:rPr lang="de-DE" sz="1300" b="1">
                <a:latin typeface="+mn-lt"/>
              </a:rPr>
              <a:t>Mittlere Temperatur 1961-1990</a:t>
            </a:r>
          </a:p>
        </p:txBody>
      </p:sp>
      <p:cxnSp>
        <p:nvCxnSpPr>
          <p:cNvPr id="13" name="Gerade Verbindung 12">
            <a:extLst>
              <a:ext uri="{FF2B5EF4-FFF2-40B4-BE49-F238E27FC236}">
                <a16:creationId xmlns:a16="http://schemas.microsoft.com/office/drawing/2014/main" id="{F6AF9408-34FB-BE72-A7BE-324C5C9CBA3F}"/>
              </a:ext>
            </a:extLst>
          </p:cNvPr>
          <p:cNvCxnSpPr>
            <a:cxnSpLocks/>
          </p:cNvCxnSpPr>
          <p:nvPr/>
        </p:nvCxnSpPr>
        <p:spPr>
          <a:xfrm>
            <a:off x="1476375" y="2990850"/>
            <a:ext cx="6600825" cy="1588"/>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E73C3115-3B48-3F17-9237-EBA828221FB2}"/>
              </a:ext>
            </a:extLst>
          </p:cNvPr>
          <p:cNvCxnSpPr>
            <a:cxnSpLocks/>
          </p:cNvCxnSpPr>
          <p:nvPr/>
        </p:nvCxnSpPr>
        <p:spPr>
          <a:xfrm>
            <a:off x="1476375" y="2554288"/>
            <a:ext cx="6600825" cy="0"/>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107" name="Textfeld 16">
            <a:extLst>
              <a:ext uri="{FF2B5EF4-FFF2-40B4-BE49-F238E27FC236}">
                <a16:creationId xmlns:a16="http://schemas.microsoft.com/office/drawing/2014/main" id="{7947E16E-C967-2007-179D-EACF82B7DF68}"/>
              </a:ext>
            </a:extLst>
          </p:cNvPr>
          <p:cNvSpPr txBox="1">
            <a:spLocks noChangeArrowheads="1"/>
          </p:cNvSpPr>
          <p:nvPr/>
        </p:nvSpPr>
        <p:spPr bwMode="auto">
          <a:xfrm>
            <a:off x="8113713" y="2406650"/>
            <a:ext cx="993775" cy="292100"/>
          </a:xfrm>
          <a:prstGeom prst="rect">
            <a:avLst/>
          </a:prstGeom>
          <a:noFill/>
          <a:ln w="9525">
            <a:noFill/>
            <a:miter lim="800000"/>
            <a:headEnd/>
            <a:tailEnd/>
          </a:ln>
        </p:spPr>
        <p:txBody>
          <a:bodyPr>
            <a:spAutoFit/>
          </a:bodyPr>
          <a:lstStyle/>
          <a:p>
            <a:pPr>
              <a:defRPr/>
            </a:pPr>
            <a:r>
              <a:rPr lang="de-DE" sz="1300" b="1">
                <a:solidFill>
                  <a:srgbClr val="FF0000"/>
                </a:solidFill>
                <a:latin typeface="+mn-lt"/>
              </a:rPr>
              <a:t>8,2 +2,0°C</a:t>
            </a:r>
          </a:p>
        </p:txBody>
      </p:sp>
      <p:sp>
        <p:nvSpPr>
          <p:cNvPr id="4108" name="Textfeld 17">
            <a:extLst>
              <a:ext uri="{FF2B5EF4-FFF2-40B4-BE49-F238E27FC236}">
                <a16:creationId xmlns:a16="http://schemas.microsoft.com/office/drawing/2014/main" id="{57ABF4FC-E3E9-FFFD-EF1D-983D1E24498A}"/>
              </a:ext>
            </a:extLst>
          </p:cNvPr>
          <p:cNvSpPr txBox="1">
            <a:spLocks noChangeArrowheads="1"/>
          </p:cNvSpPr>
          <p:nvPr/>
        </p:nvSpPr>
        <p:spPr bwMode="auto">
          <a:xfrm>
            <a:off x="8113713" y="2844800"/>
            <a:ext cx="993775" cy="292100"/>
          </a:xfrm>
          <a:prstGeom prst="rect">
            <a:avLst/>
          </a:prstGeom>
          <a:noFill/>
          <a:ln w="9525">
            <a:noFill/>
            <a:miter lim="800000"/>
            <a:headEnd/>
            <a:tailEnd/>
          </a:ln>
        </p:spPr>
        <p:txBody>
          <a:bodyPr>
            <a:spAutoFit/>
          </a:bodyPr>
          <a:lstStyle/>
          <a:p>
            <a:pPr>
              <a:defRPr/>
            </a:pPr>
            <a:r>
              <a:rPr lang="de-DE" sz="1300" b="1">
                <a:solidFill>
                  <a:srgbClr val="FF0000"/>
                </a:solidFill>
                <a:latin typeface="+mn-lt"/>
              </a:rPr>
              <a:t>8,2 +1,5°C</a:t>
            </a:r>
          </a:p>
        </p:txBody>
      </p:sp>
      <p:cxnSp>
        <p:nvCxnSpPr>
          <p:cNvPr id="19" name="Gerade Verbindung 18">
            <a:extLst>
              <a:ext uri="{FF2B5EF4-FFF2-40B4-BE49-F238E27FC236}">
                <a16:creationId xmlns:a16="http://schemas.microsoft.com/office/drawing/2014/main" id="{D8E0A2BB-9FD2-619F-FAB1-B9B13213B887}"/>
              </a:ext>
            </a:extLst>
          </p:cNvPr>
          <p:cNvCxnSpPr>
            <a:cxnSpLocks/>
          </p:cNvCxnSpPr>
          <p:nvPr/>
        </p:nvCxnSpPr>
        <p:spPr>
          <a:xfrm>
            <a:off x="1476375" y="4267200"/>
            <a:ext cx="6600825" cy="1588"/>
          </a:xfrm>
          <a:prstGeom prst="line">
            <a:avLst/>
          </a:prstGeom>
          <a:ln w="28575">
            <a:solidFill>
              <a:srgbClr val="3366CC"/>
            </a:solidFill>
            <a:prstDash val="sysDash"/>
          </a:ln>
        </p:spPr>
        <p:style>
          <a:lnRef idx="1">
            <a:schemeClr val="accent1"/>
          </a:lnRef>
          <a:fillRef idx="0">
            <a:schemeClr val="accent1"/>
          </a:fillRef>
          <a:effectRef idx="0">
            <a:schemeClr val="accent1"/>
          </a:effectRef>
          <a:fontRef idx="minor">
            <a:schemeClr val="tx1"/>
          </a:fontRef>
        </p:style>
      </p:cxnSp>
      <p:sp>
        <p:nvSpPr>
          <p:cNvPr id="4110" name="Textfeld 26">
            <a:extLst>
              <a:ext uri="{FF2B5EF4-FFF2-40B4-BE49-F238E27FC236}">
                <a16:creationId xmlns:a16="http://schemas.microsoft.com/office/drawing/2014/main" id="{F9DF27D6-20CD-8FA0-E8AA-B51877ADFF16}"/>
              </a:ext>
            </a:extLst>
          </p:cNvPr>
          <p:cNvSpPr txBox="1">
            <a:spLocks noChangeArrowheads="1"/>
          </p:cNvSpPr>
          <p:nvPr/>
        </p:nvSpPr>
        <p:spPr bwMode="auto">
          <a:xfrm>
            <a:off x="8048625" y="1914525"/>
            <a:ext cx="1095375" cy="492125"/>
          </a:xfrm>
          <a:prstGeom prst="rect">
            <a:avLst/>
          </a:prstGeom>
          <a:noFill/>
          <a:ln w="9525">
            <a:noFill/>
            <a:miter lim="800000"/>
            <a:headEnd/>
            <a:tailEnd/>
          </a:ln>
        </p:spPr>
        <p:txBody>
          <a:bodyPr>
            <a:spAutoFit/>
          </a:bodyPr>
          <a:lstStyle/>
          <a:p>
            <a:pPr>
              <a:defRPr/>
            </a:pPr>
            <a:r>
              <a:rPr lang="de-DE" sz="1300" b="1">
                <a:latin typeface="+mn-lt"/>
              </a:rPr>
              <a:t>  UN Ziele</a:t>
            </a:r>
          </a:p>
          <a:p>
            <a:pPr>
              <a:defRPr/>
            </a:pPr>
            <a:r>
              <a:rPr lang="de-DE" sz="1300" b="1">
                <a:latin typeface="+mn-lt"/>
              </a:rPr>
              <a:t>  Paris 2015</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3">
            <a:extLst>
              <a:ext uri="{FF2B5EF4-FFF2-40B4-BE49-F238E27FC236}">
                <a16:creationId xmlns:a16="http://schemas.microsoft.com/office/drawing/2014/main" id="{EC1F48ED-C730-F3D2-E386-05FBE877E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5" t="2255" r="5487" b="4510"/>
          <a:stretch>
            <a:fillRect/>
          </a:stretch>
        </p:blipFill>
        <p:spPr bwMode="auto">
          <a:xfrm>
            <a:off x="1212850" y="2187575"/>
            <a:ext cx="7667625" cy="35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Foliennummernplatzhalter 3">
            <a:extLst>
              <a:ext uri="{FF2B5EF4-FFF2-40B4-BE49-F238E27FC236}">
                <a16:creationId xmlns:a16="http://schemas.microsoft.com/office/drawing/2014/main" id="{5AD8B41D-4529-9055-C6FC-EC5070F5CCAE}"/>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B09875EC-4247-4AEB-9F53-825DDD3EABBC}" type="slidenum">
              <a:rPr lang="en-GB" altLang="en-US" sz="1800" smtClean="0"/>
              <a:pPr>
                <a:spcBef>
                  <a:spcPct val="0"/>
                </a:spcBef>
                <a:buClrTx/>
                <a:buFontTx/>
                <a:buNone/>
              </a:pPr>
              <a:t>30</a:t>
            </a:fld>
            <a:endParaRPr lang="en-GB" altLang="en-US" sz="1800"/>
          </a:p>
        </p:txBody>
      </p:sp>
      <p:sp>
        <p:nvSpPr>
          <p:cNvPr id="2" name="Rectangle 2">
            <a:extLst>
              <a:ext uri="{FF2B5EF4-FFF2-40B4-BE49-F238E27FC236}">
                <a16:creationId xmlns:a16="http://schemas.microsoft.com/office/drawing/2014/main" id="{BF60F4AC-B2BE-E2F9-CFCA-1426053DE495}"/>
              </a:ext>
            </a:extLst>
          </p:cNvPr>
          <p:cNvSpPr>
            <a:spLocks noGrp="1" noChangeArrowheads="1"/>
          </p:cNvSpPr>
          <p:nvPr>
            <p:ph type="title"/>
          </p:nvPr>
        </p:nvSpPr>
        <p:spPr>
          <a:xfrm>
            <a:off x="493713" y="74613"/>
            <a:ext cx="3213100" cy="492125"/>
          </a:xfrm>
        </p:spPr>
        <p:txBody>
          <a:bodyPr/>
          <a:lstStyle/>
          <a:p>
            <a:pPr eaLnBrk="1" hangingPunct="1">
              <a:defRPr/>
            </a:pPr>
            <a:r>
              <a:rPr lang="de-DE" altLang="en-US">
                <a:latin typeface="+mn-lt"/>
              </a:rPr>
              <a:t>Ertragsbeispiele</a:t>
            </a:r>
          </a:p>
        </p:txBody>
      </p:sp>
      <p:sp>
        <p:nvSpPr>
          <p:cNvPr id="34821" name="Rectangle 3">
            <a:extLst>
              <a:ext uri="{FF2B5EF4-FFF2-40B4-BE49-F238E27FC236}">
                <a16:creationId xmlns:a16="http://schemas.microsoft.com/office/drawing/2014/main" id="{7FBC0F9D-4A84-FA7B-E9E9-F77F851326AF}"/>
              </a:ext>
            </a:extLst>
          </p:cNvPr>
          <p:cNvSpPr>
            <a:spLocks noGrp="1" noChangeArrowheads="1"/>
          </p:cNvSpPr>
          <p:nvPr>
            <p:ph type="body" idx="1"/>
          </p:nvPr>
        </p:nvSpPr>
        <p:spPr>
          <a:xfrm>
            <a:off x="555625" y="800100"/>
            <a:ext cx="8588375" cy="839788"/>
          </a:xfrm>
        </p:spPr>
        <p:txBody>
          <a:bodyPr/>
          <a:lstStyle/>
          <a:p>
            <a:pPr eaLnBrk="1" hangingPunct="1">
              <a:buFont typeface="Wingdings" panose="05000000000000000000" pitchFamily="2" charset="2"/>
              <a:buNone/>
            </a:pPr>
            <a:r>
              <a:rPr lang="de-DE" altLang="en-US" sz="2000" b="1"/>
              <a:t>Monatliche Stromerzeugung unserer 7,8 kWp Referenzanlage</a:t>
            </a:r>
          </a:p>
          <a:p>
            <a:pPr algn="ctr" eaLnBrk="1" hangingPunct="1">
              <a:buFont typeface="Wingdings" panose="05000000000000000000" pitchFamily="2" charset="2"/>
              <a:buNone/>
            </a:pPr>
            <a:r>
              <a:rPr lang="de-DE" altLang="en-US" sz="2000"/>
              <a:t>17 Jahres Statistik</a:t>
            </a:r>
          </a:p>
          <a:p>
            <a:pPr eaLnBrk="1" hangingPunct="1"/>
            <a:endParaRPr lang="de-DE" altLang="en-US" sz="2000"/>
          </a:p>
        </p:txBody>
      </p:sp>
      <p:sp>
        <p:nvSpPr>
          <p:cNvPr id="3" name="Line 6">
            <a:extLst>
              <a:ext uri="{FF2B5EF4-FFF2-40B4-BE49-F238E27FC236}">
                <a16:creationId xmlns:a16="http://schemas.microsoft.com/office/drawing/2014/main" id="{E8C4B549-CAEE-1EB9-FD0E-47A5E9EEB188}"/>
              </a:ext>
            </a:extLst>
          </p:cNvPr>
          <p:cNvSpPr>
            <a:spLocks noChangeShapeType="1"/>
          </p:cNvSpPr>
          <p:nvPr/>
        </p:nvSpPr>
        <p:spPr bwMode="auto">
          <a:xfrm>
            <a:off x="3549650" y="1736725"/>
            <a:ext cx="0" cy="396875"/>
          </a:xfrm>
          <a:prstGeom prst="line">
            <a:avLst/>
          </a:prstGeom>
          <a:noFill/>
          <a:ln w="9525">
            <a:solidFill>
              <a:schemeClr val="tx1"/>
            </a:solidFill>
            <a:round/>
            <a:headEnd/>
            <a:tailEnd/>
          </a:ln>
        </p:spPr>
        <p:txBody>
          <a:bodyPr/>
          <a:lstStyle/>
          <a:p>
            <a:pPr>
              <a:defRPr/>
            </a:pPr>
            <a:endParaRPr lang="de-DE">
              <a:latin typeface="+mn-lt"/>
            </a:endParaRPr>
          </a:p>
        </p:txBody>
      </p:sp>
      <p:sp>
        <p:nvSpPr>
          <p:cNvPr id="31750" name="Line 7">
            <a:extLst>
              <a:ext uri="{FF2B5EF4-FFF2-40B4-BE49-F238E27FC236}">
                <a16:creationId xmlns:a16="http://schemas.microsoft.com/office/drawing/2014/main" id="{E9FA8695-D3B5-EC21-854D-383CAEE86FDB}"/>
              </a:ext>
            </a:extLst>
          </p:cNvPr>
          <p:cNvSpPr>
            <a:spLocks noChangeShapeType="1"/>
          </p:cNvSpPr>
          <p:nvPr/>
        </p:nvSpPr>
        <p:spPr bwMode="auto">
          <a:xfrm>
            <a:off x="7164388" y="1749425"/>
            <a:ext cx="0" cy="396875"/>
          </a:xfrm>
          <a:prstGeom prst="line">
            <a:avLst/>
          </a:prstGeom>
          <a:noFill/>
          <a:ln w="9525">
            <a:solidFill>
              <a:schemeClr val="tx1"/>
            </a:solidFill>
            <a:round/>
            <a:headEnd/>
            <a:tailEnd/>
          </a:ln>
        </p:spPr>
        <p:txBody>
          <a:bodyPr/>
          <a:lstStyle/>
          <a:p>
            <a:pPr>
              <a:defRPr/>
            </a:pPr>
            <a:endParaRPr lang="de-DE">
              <a:latin typeface="+mn-lt"/>
            </a:endParaRPr>
          </a:p>
        </p:txBody>
      </p:sp>
      <p:sp>
        <p:nvSpPr>
          <p:cNvPr id="31751" name="Text Box 9">
            <a:extLst>
              <a:ext uri="{FF2B5EF4-FFF2-40B4-BE49-F238E27FC236}">
                <a16:creationId xmlns:a16="http://schemas.microsoft.com/office/drawing/2014/main" id="{6E14AE22-04B0-2BFE-353A-FB41B889A44C}"/>
              </a:ext>
            </a:extLst>
          </p:cNvPr>
          <p:cNvSpPr txBox="1">
            <a:spLocks noChangeArrowheads="1"/>
          </p:cNvSpPr>
          <p:nvPr/>
        </p:nvSpPr>
        <p:spPr bwMode="auto">
          <a:xfrm>
            <a:off x="3549650" y="1628775"/>
            <a:ext cx="3614738" cy="400050"/>
          </a:xfrm>
          <a:prstGeom prst="rect">
            <a:avLst/>
          </a:prstGeom>
          <a:noFill/>
          <a:ln w="9525">
            <a:noFill/>
            <a:miter lim="800000"/>
            <a:headEnd/>
            <a:tailEnd/>
          </a:ln>
        </p:spPr>
        <p:txBody>
          <a:bodyPr>
            <a:spAutoFit/>
          </a:bodyPr>
          <a:lstStyle/>
          <a:p>
            <a:pPr algn="ctr" eaLnBrk="1" hangingPunct="1">
              <a:spcBef>
                <a:spcPct val="50000"/>
              </a:spcBef>
              <a:defRPr/>
            </a:pPr>
            <a:r>
              <a:rPr lang="en-GB" altLang="en-US">
                <a:latin typeface="+mn-lt"/>
              </a:rPr>
              <a:t>69 % im Sommerhalbjahr</a:t>
            </a:r>
          </a:p>
        </p:txBody>
      </p:sp>
      <p:sp>
        <p:nvSpPr>
          <p:cNvPr id="31752" name="Text Box 10">
            <a:extLst>
              <a:ext uri="{FF2B5EF4-FFF2-40B4-BE49-F238E27FC236}">
                <a16:creationId xmlns:a16="http://schemas.microsoft.com/office/drawing/2014/main" id="{77A4E9DE-3F2D-1C62-B5DB-09AE1A3D55DF}"/>
              </a:ext>
            </a:extLst>
          </p:cNvPr>
          <p:cNvSpPr txBox="1">
            <a:spLocks noChangeArrowheads="1"/>
          </p:cNvSpPr>
          <p:nvPr/>
        </p:nvSpPr>
        <p:spPr bwMode="auto">
          <a:xfrm>
            <a:off x="1139825" y="1820863"/>
            <a:ext cx="1512888" cy="366712"/>
          </a:xfrm>
          <a:prstGeom prst="rect">
            <a:avLst/>
          </a:prstGeom>
          <a:noFill/>
          <a:ln w="9525">
            <a:noFill/>
            <a:miter lim="800000"/>
            <a:headEnd/>
            <a:tailEnd/>
          </a:ln>
        </p:spPr>
        <p:txBody>
          <a:bodyPr>
            <a:spAutoFit/>
          </a:bodyPr>
          <a:lstStyle/>
          <a:p>
            <a:pPr eaLnBrk="1" hangingPunct="1">
              <a:spcBef>
                <a:spcPct val="50000"/>
              </a:spcBef>
              <a:defRPr/>
            </a:pPr>
            <a:r>
              <a:rPr lang="en-GB" altLang="en-US" sz="1800">
                <a:solidFill>
                  <a:schemeClr val="bg2"/>
                </a:solidFill>
                <a:latin typeface="+mn-lt"/>
              </a:rPr>
              <a:t>kWh/kWp</a:t>
            </a:r>
          </a:p>
        </p:txBody>
      </p:sp>
      <p:cxnSp>
        <p:nvCxnSpPr>
          <p:cNvPr id="12" name="Gerade Verbindung mit Pfeil 11">
            <a:extLst>
              <a:ext uri="{FF2B5EF4-FFF2-40B4-BE49-F238E27FC236}">
                <a16:creationId xmlns:a16="http://schemas.microsoft.com/office/drawing/2014/main" id="{C03BC1B6-0412-0A10-369B-2D46B8EABD9F}"/>
              </a:ext>
            </a:extLst>
          </p:cNvPr>
          <p:cNvCxnSpPr/>
          <p:nvPr/>
        </p:nvCxnSpPr>
        <p:spPr>
          <a:xfrm>
            <a:off x="3549650" y="2041525"/>
            <a:ext cx="3614738" cy="0"/>
          </a:xfrm>
          <a:prstGeom prst="straightConnector1">
            <a:avLst/>
          </a:prstGeom>
          <a:ln w="1270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754" name="Text Box 10_">
            <a:extLst>
              <a:ext uri="{FF2B5EF4-FFF2-40B4-BE49-F238E27FC236}">
                <a16:creationId xmlns:a16="http://schemas.microsoft.com/office/drawing/2014/main" id="{527355D3-93F6-0511-2E6B-2DD76A5B9A11}"/>
              </a:ext>
            </a:extLst>
          </p:cNvPr>
          <p:cNvSpPr txBox="1">
            <a:spLocks noChangeArrowheads="1"/>
          </p:cNvSpPr>
          <p:nvPr/>
        </p:nvSpPr>
        <p:spPr bwMode="auto">
          <a:xfrm>
            <a:off x="4681538" y="5692775"/>
            <a:ext cx="1512887" cy="366713"/>
          </a:xfrm>
          <a:prstGeom prst="rect">
            <a:avLst/>
          </a:prstGeom>
          <a:noFill/>
          <a:ln w="9525">
            <a:noFill/>
            <a:miter lim="800000"/>
            <a:headEnd/>
            <a:tailEnd/>
          </a:ln>
        </p:spPr>
        <p:txBody>
          <a:bodyPr>
            <a:spAutoFit/>
          </a:bodyPr>
          <a:lstStyle/>
          <a:p>
            <a:pPr algn="ctr" eaLnBrk="1" hangingPunct="1">
              <a:spcBef>
                <a:spcPct val="50000"/>
              </a:spcBef>
              <a:defRPr/>
            </a:pPr>
            <a:r>
              <a:rPr lang="en-GB" altLang="en-US" sz="1800">
                <a:solidFill>
                  <a:schemeClr val="bg2"/>
                </a:solidFill>
                <a:latin typeface="+mn-lt"/>
              </a:rPr>
              <a:t>Monat</a:t>
            </a:r>
          </a:p>
        </p:txBody>
      </p:sp>
      <p:sp>
        <p:nvSpPr>
          <p:cNvPr id="31755" name="Text Box 4">
            <a:extLst>
              <a:ext uri="{FF2B5EF4-FFF2-40B4-BE49-F238E27FC236}">
                <a16:creationId xmlns:a16="http://schemas.microsoft.com/office/drawing/2014/main" id="{BE1B07CB-63C0-7348-D314-794F3875B4F9}"/>
              </a:ext>
            </a:extLst>
          </p:cNvPr>
          <p:cNvSpPr txBox="1">
            <a:spLocks noChangeArrowheads="1"/>
          </p:cNvSpPr>
          <p:nvPr/>
        </p:nvSpPr>
        <p:spPr bwMode="auto">
          <a:xfrm>
            <a:off x="1943100" y="6126163"/>
            <a:ext cx="5256213" cy="661987"/>
          </a:xfrm>
          <a:prstGeom prst="rect">
            <a:avLst/>
          </a:prstGeom>
          <a:noFill/>
          <a:ln w="9525">
            <a:noFill/>
            <a:miter lim="800000"/>
            <a:headEnd/>
            <a:tailEnd/>
          </a:ln>
        </p:spPr>
        <p:txBody>
          <a:bodyPr>
            <a:spAutoFit/>
          </a:bodyPr>
          <a:lstStyle/>
          <a:p>
            <a:pPr algn="ctr" eaLnBrk="1" hangingPunct="1">
              <a:spcBef>
                <a:spcPts val="600"/>
              </a:spcBef>
              <a:defRPr/>
            </a:pPr>
            <a:r>
              <a:rPr lang="de-DE" altLang="en-US" sz="1600" dirty="0">
                <a:latin typeface="+mn-lt"/>
              </a:rPr>
              <a:t>Quelle: LUNA e.V.</a:t>
            </a:r>
          </a:p>
          <a:p>
            <a:pPr algn="ctr" eaLnBrk="1" hangingPunct="1">
              <a:spcBef>
                <a:spcPts val="600"/>
              </a:spcBef>
              <a:defRPr/>
            </a:pPr>
            <a:r>
              <a:rPr lang="de-DE" altLang="en-US" sz="1600" dirty="0">
                <a:latin typeface="+mn-lt"/>
              </a:rPr>
              <a:t>Foto der Anlage auf Folie 7</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nummernplatzhalter 3">
            <a:extLst>
              <a:ext uri="{FF2B5EF4-FFF2-40B4-BE49-F238E27FC236}">
                <a16:creationId xmlns:a16="http://schemas.microsoft.com/office/drawing/2014/main" id="{9516A959-4DC8-9943-0BF4-8BF0218D1324}"/>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3222D110-074A-4205-BAD4-8874742F81A9}" type="slidenum">
              <a:rPr lang="en-GB" altLang="en-US" sz="1800" smtClean="0"/>
              <a:pPr>
                <a:spcBef>
                  <a:spcPct val="0"/>
                </a:spcBef>
                <a:buClrTx/>
                <a:buFontTx/>
                <a:buNone/>
              </a:pPr>
              <a:t>31</a:t>
            </a:fld>
            <a:endParaRPr lang="en-GB" altLang="en-US" sz="1800"/>
          </a:p>
        </p:txBody>
      </p:sp>
      <p:sp>
        <p:nvSpPr>
          <p:cNvPr id="32771" name="Rectangle 2">
            <a:extLst>
              <a:ext uri="{FF2B5EF4-FFF2-40B4-BE49-F238E27FC236}">
                <a16:creationId xmlns:a16="http://schemas.microsoft.com/office/drawing/2014/main" id="{82847A83-F94D-4D76-A911-CFD8AEA7D259}"/>
              </a:ext>
            </a:extLst>
          </p:cNvPr>
          <p:cNvSpPr>
            <a:spLocks noGrp="1" noChangeArrowheads="1"/>
          </p:cNvSpPr>
          <p:nvPr>
            <p:ph type="title"/>
          </p:nvPr>
        </p:nvSpPr>
        <p:spPr>
          <a:xfrm>
            <a:off x="493713" y="74613"/>
            <a:ext cx="3213100" cy="492125"/>
          </a:xfrm>
        </p:spPr>
        <p:txBody>
          <a:bodyPr/>
          <a:lstStyle/>
          <a:p>
            <a:pPr eaLnBrk="1" hangingPunct="1">
              <a:defRPr/>
            </a:pPr>
            <a:r>
              <a:rPr lang="de-DE" altLang="en-US">
                <a:latin typeface="+mn-lt"/>
              </a:rPr>
              <a:t>Ertragsbeispiele</a:t>
            </a:r>
          </a:p>
        </p:txBody>
      </p:sp>
      <p:sp>
        <p:nvSpPr>
          <p:cNvPr id="35844" name="Rectangle 3">
            <a:extLst>
              <a:ext uri="{FF2B5EF4-FFF2-40B4-BE49-F238E27FC236}">
                <a16:creationId xmlns:a16="http://schemas.microsoft.com/office/drawing/2014/main" id="{07763F68-811A-FC25-D481-ADC00EB1C3FB}"/>
              </a:ext>
            </a:extLst>
          </p:cNvPr>
          <p:cNvSpPr>
            <a:spLocks noGrp="1" noChangeArrowheads="1"/>
          </p:cNvSpPr>
          <p:nvPr>
            <p:ph type="body" idx="1"/>
          </p:nvPr>
        </p:nvSpPr>
        <p:spPr>
          <a:xfrm>
            <a:off x="0" y="800100"/>
            <a:ext cx="9144000" cy="474663"/>
          </a:xfrm>
        </p:spPr>
        <p:txBody>
          <a:bodyPr/>
          <a:lstStyle/>
          <a:p>
            <a:pPr algn="ctr" eaLnBrk="1" hangingPunct="1">
              <a:spcBef>
                <a:spcPts val="475"/>
              </a:spcBef>
              <a:buFont typeface="Wingdings" panose="05000000000000000000" pitchFamily="2" charset="2"/>
              <a:buNone/>
            </a:pPr>
            <a:r>
              <a:rPr lang="en-GB" altLang="en-US" sz="2000" b="1">
                <a:solidFill>
                  <a:srgbClr val="002060"/>
                </a:solidFill>
              </a:rPr>
              <a:t>Zum Vergleich: Monatliche Stromerzeugung einer 3 MW</a:t>
            </a:r>
          </a:p>
          <a:p>
            <a:pPr algn="ctr" eaLnBrk="1" hangingPunct="1">
              <a:spcBef>
                <a:spcPts val="475"/>
              </a:spcBef>
              <a:buFont typeface="Wingdings" panose="05000000000000000000" pitchFamily="2" charset="2"/>
              <a:buNone/>
            </a:pPr>
            <a:r>
              <a:rPr lang="en-GB" altLang="en-US" sz="2000" b="1">
                <a:solidFill>
                  <a:srgbClr val="002060"/>
                </a:solidFill>
              </a:rPr>
              <a:t>Windkraftanlage in Düren Echtz –</a:t>
            </a:r>
            <a:r>
              <a:rPr lang="en-GB" altLang="en-US" sz="2000">
                <a:solidFill>
                  <a:srgbClr val="002060"/>
                </a:solidFill>
              </a:rPr>
              <a:t> 9 Jahres Statistik</a:t>
            </a:r>
            <a:endParaRPr lang="de-DE" altLang="en-US" sz="2000"/>
          </a:p>
          <a:p>
            <a:pPr eaLnBrk="1" hangingPunct="1"/>
            <a:endParaRPr lang="de-DE" altLang="en-US" sz="2000"/>
          </a:p>
        </p:txBody>
      </p:sp>
      <p:sp>
        <p:nvSpPr>
          <p:cNvPr id="32773" name="Line 6">
            <a:extLst>
              <a:ext uri="{FF2B5EF4-FFF2-40B4-BE49-F238E27FC236}">
                <a16:creationId xmlns:a16="http://schemas.microsoft.com/office/drawing/2014/main" id="{41EE7198-9410-7460-B524-926ED6A27367}"/>
              </a:ext>
            </a:extLst>
          </p:cNvPr>
          <p:cNvSpPr>
            <a:spLocks noChangeShapeType="1"/>
          </p:cNvSpPr>
          <p:nvPr/>
        </p:nvSpPr>
        <p:spPr bwMode="auto">
          <a:xfrm>
            <a:off x="3659188" y="1736725"/>
            <a:ext cx="0" cy="396875"/>
          </a:xfrm>
          <a:prstGeom prst="line">
            <a:avLst/>
          </a:prstGeom>
          <a:noFill/>
          <a:ln w="9525">
            <a:solidFill>
              <a:schemeClr val="tx1"/>
            </a:solidFill>
            <a:round/>
            <a:headEnd/>
            <a:tailEnd/>
          </a:ln>
        </p:spPr>
        <p:txBody>
          <a:bodyPr/>
          <a:lstStyle/>
          <a:p>
            <a:pPr>
              <a:defRPr/>
            </a:pPr>
            <a:endParaRPr lang="de-DE">
              <a:latin typeface="+mn-lt"/>
            </a:endParaRPr>
          </a:p>
        </p:txBody>
      </p:sp>
      <p:sp>
        <p:nvSpPr>
          <p:cNvPr id="32774" name="Line 7">
            <a:extLst>
              <a:ext uri="{FF2B5EF4-FFF2-40B4-BE49-F238E27FC236}">
                <a16:creationId xmlns:a16="http://schemas.microsoft.com/office/drawing/2014/main" id="{7DC969C0-2645-3C54-26D6-8E672B387271}"/>
              </a:ext>
            </a:extLst>
          </p:cNvPr>
          <p:cNvSpPr>
            <a:spLocks noChangeShapeType="1"/>
          </p:cNvSpPr>
          <p:nvPr/>
        </p:nvSpPr>
        <p:spPr bwMode="auto">
          <a:xfrm>
            <a:off x="7164388" y="1749425"/>
            <a:ext cx="0" cy="396875"/>
          </a:xfrm>
          <a:prstGeom prst="line">
            <a:avLst/>
          </a:prstGeom>
          <a:noFill/>
          <a:ln w="9525">
            <a:solidFill>
              <a:schemeClr val="tx1"/>
            </a:solidFill>
            <a:round/>
            <a:headEnd/>
            <a:tailEnd/>
          </a:ln>
        </p:spPr>
        <p:txBody>
          <a:bodyPr/>
          <a:lstStyle/>
          <a:p>
            <a:pPr>
              <a:defRPr/>
            </a:pPr>
            <a:endParaRPr lang="de-DE">
              <a:latin typeface="+mn-lt"/>
            </a:endParaRPr>
          </a:p>
        </p:txBody>
      </p:sp>
      <p:sp>
        <p:nvSpPr>
          <p:cNvPr id="32775" name="Text Box 9">
            <a:extLst>
              <a:ext uri="{FF2B5EF4-FFF2-40B4-BE49-F238E27FC236}">
                <a16:creationId xmlns:a16="http://schemas.microsoft.com/office/drawing/2014/main" id="{176281CF-F0F8-73C7-2A2D-9A5251AB0BD8}"/>
              </a:ext>
            </a:extLst>
          </p:cNvPr>
          <p:cNvSpPr txBox="1">
            <a:spLocks noChangeArrowheads="1"/>
          </p:cNvSpPr>
          <p:nvPr/>
        </p:nvSpPr>
        <p:spPr bwMode="auto">
          <a:xfrm>
            <a:off x="3659188" y="1628775"/>
            <a:ext cx="3505200" cy="400050"/>
          </a:xfrm>
          <a:prstGeom prst="rect">
            <a:avLst/>
          </a:prstGeom>
          <a:noFill/>
          <a:ln w="9525">
            <a:noFill/>
            <a:miter lim="800000"/>
            <a:headEnd/>
            <a:tailEnd/>
          </a:ln>
        </p:spPr>
        <p:txBody>
          <a:bodyPr>
            <a:spAutoFit/>
          </a:bodyPr>
          <a:lstStyle/>
          <a:p>
            <a:pPr algn="ctr" eaLnBrk="1" hangingPunct="1">
              <a:spcBef>
                <a:spcPct val="50000"/>
              </a:spcBef>
              <a:defRPr/>
            </a:pPr>
            <a:r>
              <a:rPr lang="en-GB" altLang="en-US" dirty="0">
                <a:latin typeface="+mn-lt"/>
              </a:rPr>
              <a:t>34 % </a:t>
            </a:r>
            <a:r>
              <a:rPr lang="en-GB" altLang="en-US" dirty="0" err="1">
                <a:latin typeface="+mn-lt"/>
              </a:rPr>
              <a:t>im</a:t>
            </a:r>
            <a:r>
              <a:rPr lang="en-GB" altLang="en-US" dirty="0">
                <a:latin typeface="+mn-lt"/>
              </a:rPr>
              <a:t> </a:t>
            </a:r>
            <a:r>
              <a:rPr lang="en-GB" altLang="en-US" dirty="0" err="1">
                <a:latin typeface="+mn-lt"/>
              </a:rPr>
              <a:t>Sommerhalbjahr</a:t>
            </a:r>
            <a:endParaRPr lang="en-GB" altLang="en-US" dirty="0">
              <a:latin typeface="+mn-lt"/>
            </a:endParaRPr>
          </a:p>
        </p:txBody>
      </p:sp>
      <p:sp>
        <p:nvSpPr>
          <p:cNvPr id="32776" name="Text Box 10">
            <a:extLst>
              <a:ext uri="{FF2B5EF4-FFF2-40B4-BE49-F238E27FC236}">
                <a16:creationId xmlns:a16="http://schemas.microsoft.com/office/drawing/2014/main" id="{CA617B41-0791-4C53-E50C-1C2AB920B7E1}"/>
              </a:ext>
            </a:extLst>
          </p:cNvPr>
          <p:cNvSpPr txBox="1">
            <a:spLocks noChangeArrowheads="1"/>
          </p:cNvSpPr>
          <p:nvPr/>
        </p:nvSpPr>
        <p:spPr bwMode="auto">
          <a:xfrm>
            <a:off x="1139825" y="1820863"/>
            <a:ext cx="1512888" cy="366712"/>
          </a:xfrm>
          <a:prstGeom prst="rect">
            <a:avLst/>
          </a:prstGeom>
          <a:noFill/>
          <a:ln w="9525">
            <a:noFill/>
            <a:miter lim="800000"/>
            <a:headEnd/>
            <a:tailEnd/>
          </a:ln>
        </p:spPr>
        <p:txBody>
          <a:bodyPr>
            <a:spAutoFit/>
          </a:bodyPr>
          <a:lstStyle/>
          <a:p>
            <a:pPr eaLnBrk="1" hangingPunct="1">
              <a:spcBef>
                <a:spcPct val="50000"/>
              </a:spcBef>
              <a:defRPr/>
            </a:pPr>
            <a:r>
              <a:rPr lang="en-GB" altLang="en-US" sz="1800">
                <a:solidFill>
                  <a:schemeClr val="bg2"/>
                </a:solidFill>
                <a:latin typeface="+mn-lt"/>
              </a:rPr>
              <a:t>kWh/kW</a:t>
            </a:r>
          </a:p>
        </p:txBody>
      </p:sp>
      <p:cxnSp>
        <p:nvCxnSpPr>
          <p:cNvPr id="12" name="Gerade Verbindung mit Pfeil 11">
            <a:extLst>
              <a:ext uri="{FF2B5EF4-FFF2-40B4-BE49-F238E27FC236}">
                <a16:creationId xmlns:a16="http://schemas.microsoft.com/office/drawing/2014/main" id="{98151D17-6BA2-6EDB-43FE-FF893FE8A115}"/>
              </a:ext>
            </a:extLst>
          </p:cNvPr>
          <p:cNvCxnSpPr/>
          <p:nvPr/>
        </p:nvCxnSpPr>
        <p:spPr>
          <a:xfrm flipV="1">
            <a:off x="3659188" y="2041525"/>
            <a:ext cx="3505200" cy="0"/>
          </a:xfrm>
          <a:prstGeom prst="straightConnector1">
            <a:avLst/>
          </a:prstGeom>
          <a:ln w="1270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778" name="Text Box 10_">
            <a:extLst>
              <a:ext uri="{FF2B5EF4-FFF2-40B4-BE49-F238E27FC236}">
                <a16:creationId xmlns:a16="http://schemas.microsoft.com/office/drawing/2014/main" id="{0F3FA15B-B806-3AC2-4713-0F08A92AC1EA}"/>
              </a:ext>
            </a:extLst>
          </p:cNvPr>
          <p:cNvSpPr txBox="1">
            <a:spLocks noChangeArrowheads="1"/>
          </p:cNvSpPr>
          <p:nvPr/>
        </p:nvSpPr>
        <p:spPr bwMode="auto">
          <a:xfrm>
            <a:off x="4681538" y="5692775"/>
            <a:ext cx="1512887" cy="366713"/>
          </a:xfrm>
          <a:prstGeom prst="rect">
            <a:avLst/>
          </a:prstGeom>
          <a:noFill/>
          <a:ln w="9525">
            <a:noFill/>
            <a:miter lim="800000"/>
            <a:headEnd/>
            <a:tailEnd/>
          </a:ln>
        </p:spPr>
        <p:txBody>
          <a:bodyPr>
            <a:spAutoFit/>
          </a:bodyPr>
          <a:lstStyle/>
          <a:p>
            <a:pPr algn="ctr" eaLnBrk="1" hangingPunct="1">
              <a:spcBef>
                <a:spcPct val="50000"/>
              </a:spcBef>
              <a:defRPr/>
            </a:pPr>
            <a:r>
              <a:rPr lang="en-GB" altLang="en-US" sz="1800">
                <a:solidFill>
                  <a:schemeClr val="bg2"/>
                </a:solidFill>
                <a:latin typeface="+mn-lt"/>
              </a:rPr>
              <a:t>Monat</a:t>
            </a:r>
          </a:p>
        </p:txBody>
      </p:sp>
      <p:sp>
        <p:nvSpPr>
          <p:cNvPr id="32779" name="Text Box 4">
            <a:extLst>
              <a:ext uri="{FF2B5EF4-FFF2-40B4-BE49-F238E27FC236}">
                <a16:creationId xmlns:a16="http://schemas.microsoft.com/office/drawing/2014/main" id="{E5109C0F-3B82-F6B5-7933-3F6941B278C1}"/>
              </a:ext>
            </a:extLst>
          </p:cNvPr>
          <p:cNvSpPr txBox="1">
            <a:spLocks noChangeArrowheads="1"/>
          </p:cNvSpPr>
          <p:nvPr/>
        </p:nvSpPr>
        <p:spPr bwMode="auto">
          <a:xfrm>
            <a:off x="1943100" y="6303963"/>
            <a:ext cx="5256213" cy="338137"/>
          </a:xfrm>
          <a:prstGeom prst="rect">
            <a:avLst/>
          </a:prstGeom>
          <a:noFill/>
          <a:ln w="9525">
            <a:noFill/>
            <a:miter lim="800000"/>
            <a:headEnd/>
            <a:tailEnd/>
          </a:ln>
        </p:spPr>
        <p:txBody>
          <a:bodyPr>
            <a:spAutoFit/>
          </a:bodyPr>
          <a:lstStyle/>
          <a:p>
            <a:pPr algn="ctr" eaLnBrk="1" hangingPunct="1">
              <a:spcBef>
                <a:spcPts val="600"/>
              </a:spcBef>
              <a:defRPr/>
            </a:pPr>
            <a:r>
              <a:rPr lang="de-DE" altLang="en-US" sz="1600" dirty="0">
                <a:latin typeface="+mn-lt"/>
              </a:rPr>
              <a:t>Quelle: Bürgerenergie Kreis Düren e.G.</a:t>
            </a:r>
          </a:p>
        </p:txBody>
      </p:sp>
      <p:pic>
        <p:nvPicPr>
          <p:cNvPr id="35852" name="Picture 2">
            <a:extLst>
              <a:ext uri="{FF2B5EF4-FFF2-40B4-BE49-F238E27FC236}">
                <a16:creationId xmlns:a16="http://schemas.microsoft.com/office/drawing/2014/main" id="{FB805102-AF9D-306C-97ED-5EDCA05B5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2" t="1567" r="3564" b="2010"/>
          <a:stretch>
            <a:fillRect/>
          </a:stretch>
        </p:blipFill>
        <p:spPr bwMode="auto">
          <a:xfrm>
            <a:off x="1187450" y="2133600"/>
            <a:ext cx="7777163"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D3218C1E-3FAC-4A17-AB78-0551FA1A28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11" t="1593" r="2835" b="1825"/>
          <a:stretch>
            <a:fillRect/>
          </a:stretch>
        </p:blipFill>
        <p:spPr bwMode="auto">
          <a:xfrm>
            <a:off x="1247775" y="2159000"/>
            <a:ext cx="775335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Foliennummernplatzhalter 3">
            <a:extLst>
              <a:ext uri="{FF2B5EF4-FFF2-40B4-BE49-F238E27FC236}">
                <a16:creationId xmlns:a16="http://schemas.microsoft.com/office/drawing/2014/main" id="{8F0ED083-1A0B-1683-9C4E-4C8CDB8619D2}"/>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9ED9E72F-F354-4BD5-90CD-BF62B86F8A87}" type="slidenum">
              <a:rPr lang="en-GB" altLang="en-US" sz="1800" smtClean="0"/>
              <a:pPr>
                <a:spcBef>
                  <a:spcPct val="0"/>
                </a:spcBef>
                <a:buClrTx/>
                <a:buFontTx/>
                <a:buNone/>
              </a:pPr>
              <a:t>32</a:t>
            </a:fld>
            <a:endParaRPr lang="en-GB" altLang="en-US" sz="1800"/>
          </a:p>
        </p:txBody>
      </p:sp>
      <p:sp>
        <p:nvSpPr>
          <p:cNvPr id="33795" name="Rectangle 2">
            <a:extLst>
              <a:ext uri="{FF2B5EF4-FFF2-40B4-BE49-F238E27FC236}">
                <a16:creationId xmlns:a16="http://schemas.microsoft.com/office/drawing/2014/main" id="{0028ADEA-6D87-6C37-C240-804A2CEA25D3}"/>
              </a:ext>
            </a:extLst>
          </p:cNvPr>
          <p:cNvSpPr>
            <a:spLocks noGrp="1" noChangeArrowheads="1"/>
          </p:cNvSpPr>
          <p:nvPr>
            <p:ph type="title"/>
          </p:nvPr>
        </p:nvSpPr>
        <p:spPr>
          <a:xfrm>
            <a:off x="493713" y="74613"/>
            <a:ext cx="3213100" cy="492125"/>
          </a:xfrm>
        </p:spPr>
        <p:txBody>
          <a:bodyPr/>
          <a:lstStyle/>
          <a:p>
            <a:pPr eaLnBrk="1" hangingPunct="1">
              <a:defRPr/>
            </a:pPr>
            <a:r>
              <a:rPr lang="de-DE" altLang="en-US">
                <a:latin typeface="+mn-lt"/>
              </a:rPr>
              <a:t>Ertragsbeispiele</a:t>
            </a:r>
          </a:p>
        </p:txBody>
      </p:sp>
      <p:sp>
        <p:nvSpPr>
          <p:cNvPr id="36869" name="Rectangle 3">
            <a:extLst>
              <a:ext uri="{FF2B5EF4-FFF2-40B4-BE49-F238E27FC236}">
                <a16:creationId xmlns:a16="http://schemas.microsoft.com/office/drawing/2014/main" id="{B248445E-F7B4-9382-FE4F-857BF0C5DCBF}"/>
              </a:ext>
            </a:extLst>
          </p:cNvPr>
          <p:cNvSpPr>
            <a:spLocks noGrp="1" noChangeArrowheads="1"/>
          </p:cNvSpPr>
          <p:nvPr>
            <p:ph type="body" idx="1"/>
          </p:nvPr>
        </p:nvSpPr>
        <p:spPr>
          <a:xfrm>
            <a:off x="0" y="800100"/>
            <a:ext cx="9144000" cy="730250"/>
          </a:xfrm>
        </p:spPr>
        <p:txBody>
          <a:bodyPr/>
          <a:lstStyle/>
          <a:p>
            <a:pPr eaLnBrk="1" hangingPunct="1">
              <a:spcBef>
                <a:spcPts val="475"/>
              </a:spcBef>
              <a:buFont typeface="Wingdings" panose="05000000000000000000" pitchFamily="2" charset="2"/>
              <a:buNone/>
            </a:pPr>
            <a:r>
              <a:rPr lang="de-DE" altLang="en-US" sz="2000" b="1">
                <a:solidFill>
                  <a:srgbClr val="002060"/>
                </a:solidFill>
              </a:rPr>
              <a:t>            Die Kombination:   3 MWp  </a:t>
            </a:r>
            <a:r>
              <a:rPr lang="de-DE" altLang="en-US" sz="2000" b="1">
                <a:solidFill>
                  <a:srgbClr val="FF9966"/>
                </a:solidFill>
              </a:rPr>
              <a:t>Solarstromanlagen</a:t>
            </a:r>
            <a:r>
              <a:rPr lang="de-DE" altLang="en-US" sz="2000" b="1">
                <a:solidFill>
                  <a:srgbClr val="002060"/>
                </a:solidFill>
              </a:rPr>
              <a:t> und</a:t>
            </a:r>
          </a:p>
          <a:p>
            <a:pPr eaLnBrk="1" hangingPunct="1">
              <a:spcBef>
                <a:spcPts val="475"/>
              </a:spcBef>
              <a:buFont typeface="Wingdings" panose="05000000000000000000" pitchFamily="2" charset="2"/>
              <a:buNone/>
            </a:pPr>
            <a:r>
              <a:rPr lang="de-DE" altLang="en-US" sz="2000" b="1">
                <a:solidFill>
                  <a:srgbClr val="002060"/>
                </a:solidFill>
              </a:rPr>
              <a:t>                                             3 MW    </a:t>
            </a:r>
            <a:r>
              <a:rPr lang="de-DE" altLang="en-US" sz="2000" b="1">
                <a:solidFill>
                  <a:srgbClr val="99CC00"/>
                </a:solidFill>
              </a:rPr>
              <a:t>Windkraftanlage </a:t>
            </a:r>
            <a:r>
              <a:rPr lang="de-DE" altLang="en-US" sz="2000">
                <a:solidFill>
                  <a:srgbClr val="002060"/>
                </a:solidFill>
              </a:rPr>
              <a:t>(9</a:t>
            </a:r>
            <a:r>
              <a:rPr lang="en-GB" altLang="en-US" sz="2000">
                <a:solidFill>
                  <a:srgbClr val="002060"/>
                </a:solidFill>
              </a:rPr>
              <a:t> Jahres Statistik)</a:t>
            </a:r>
          </a:p>
          <a:p>
            <a:pPr eaLnBrk="1" hangingPunct="1">
              <a:spcBef>
                <a:spcPct val="50000"/>
              </a:spcBef>
              <a:buFont typeface="Wingdings" panose="05000000000000000000" pitchFamily="2" charset="2"/>
              <a:buNone/>
            </a:pPr>
            <a:endParaRPr lang="de-DE" altLang="en-US" sz="2000" b="1"/>
          </a:p>
          <a:p>
            <a:pPr eaLnBrk="1" hangingPunct="1"/>
            <a:endParaRPr lang="de-DE" altLang="en-US" sz="2000"/>
          </a:p>
        </p:txBody>
      </p:sp>
      <p:sp>
        <p:nvSpPr>
          <p:cNvPr id="33797" name="Line 6">
            <a:extLst>
              <a:ext uri="{FF2B5EF4-FFF2-40B4-BE49-F238E27FC236}">
                <a16:creationId xmlns:a16="http://schemas.microsoft.com/office/drawing/2014/main" id="{CFD1C400-B8F1-EE63-7CA5-14DD36F4E26A}"/>
              </a:ext>
            </a:extLst>
          </p:cNvPr>
          <p:cNvSpPr>
            <a:spLocks noChangeShapeType="1"/>
          </p:cNvSpPr>
          <p:nvPr/>
        </p:nvSpPr>
        <p:spPr bwMode="auto">
          <a:xfrm>
            <a:off x="3659188" y="1736725"/>
            <a:ext cx="0" cy="396875"/>
          </a:xfrm>
          <a:prstGeom prst="line">
            <a:avLst/>
          </a:prstGeom>
          <a:noFill/>
          <a:ln w="9525">
            <a:solidFill>
              <a:schemeClr val="tx1"/>
            </a:solidFill>
            <a:round/>
            <a:headEnd/>
            <a:tailEnd/>
          </a:ln>
        </p:spPr>
        <p:txBody>
          <a:bodyPr/>
          <a:lstStyle/>
          <a:p>
            <a:pPr>
              <a:defRPr/>
            </a:pPr>
            <a:endParaRPr lang="de-DE">
              <a:latin typeface="+mn-lt"/>
            </a:endParaRPr>
          </a:p>
        </p:txBody>
      </p:sp>
      <p:sp>
        <p:nvSpPr>
          <p:cNvPr id="33798" name="Line 7">
            <a:extLst>
              <a:ext uri="{FF2B5EF4-FFF2-40B4-BE49-F238E27FC236}">
                <a16:creationId xmlns:a16="http://schemas.microsoft.com/office/drawing/2014/main" id="{1469D56B-AD35-F59D-05E6-FC935C3D2149}"/>
              </a:ext>
            </a:extLst>
          </p:cNvPr>
          <p:cNvSpPr>
            <a:spLocks noChangeShapeType="1"/>
          </p:cNvSpPr>
          <p:nvPr/>
        </p:nvSpPr>
        <p:spPr bwMode="auto">
          <a:xfrm>
            <a:off x="7164388" y="1749425"/>
            <a:ext cx="0" cy="396875"/>
          </a:xfrm>
          <a:prstGeom prst="line">
            <a:avLst/>
          </a:prstGeom>
          <a:noFill/>
          <a:ln w="9525">
            <a:solidFill>
              <a:schemeClr val="tx1"/>
            </a:solidFill>
            <a:round/>
            <a:headEnd/>
            <a:tailEnd/>
          </a:ln>
        </p:spPr>
        <p:txBody>
          <a:bodyPr/>
          <a:lstStyle/>
          <a:p>
            <a:pPr>
              <a:defRPr/>
            </a:pPr>
            <a:endParaRPr lang="de-DE">
              <a:latin typeface="+mn-lt"/>
            </a:endParaRPr>
          </a:p>
        </p:txBody>
      </p:sp>
      <p:sp>
        <p:nvSpPr>
          <p:cNvPr id="33799" name="Text Box 9">
            <a:extLst>
              <a:ext uri="{FF2B5EF4-FFF2-40B4-BE49-F238E27FC236}">
                <a16:creationId xmlns:a16="http://schemas.microsoft.com/office/drawing/2014/main" id="{C1EEDF68-762D-4AE4-5D22-ED5A4384509E}"/>
              </a:ext>
            </a:extLst>
          </p:cNvPr>
          <p:cNvSpPr txBox="1">
            <a:spLocks noChangeArrowheads="1"/>
          </p:cNvSpPr>
          <p:nvPr/>
        </p:nvSpPr>
        <p:spPr bwMode="auto">
          <a:xfrm>
            <a:off x="3659188" y="1628775"/>
            <a:ext cx="3505200" cy="400050"/>
          </a:xfrm>
          <a:prstGeom prst="rect">
            <a:avLst/>
          </a:prstGeom>
          <a:noFill/>
          <a:ln w="9525">
            <a:noFill/>
            <a:miter lim="800000"/>
            <a:headEnd/>
            <a:tailEnd/>
          </a:ln>
        </p:spPr>
        <p:txBody>
          <a:bodyPr>
            <a:spAutoFit/>
          </a:bodyPr>
          <a:lstStyle/>
          <a:p>
            <a:pPr algn="ctr" eaLnBrk="1" hangingPunct="1">
              <a:spcBef>
                <a:spcPct val="50000"/>
              </a:spcBef>
              <a:defRPr/>
            </a:pPr>
            <a:r>
              <a:rPr lang="en-GB" altLang="en-US" dirty="0">
                <a:latin typeface="+mn-lt"/>
              </a:rPr>
              <a:t>~44 % </a:t>
            </a:r>
            <a:r>
              <a:rPr lang="en-GB" altLang="en-US" dirty="0" err="1">
                <a:latin typeface="+mn-lt"/>
              </a:rPr>
              <a:t>im</a:t>
            </a:r>
            <a:r>
              <a:rPr lang="en-GB" altLang="en-US" dirty="0">
                <a:latin typeface="+mn-lt"/>
              </a:rPr>
              <a:t> </a:t>
            </a:r>
            <a:r>
              <a:rPr lang="en-GB" altLang="en-US" dirty="0" err="1">
                <a:latin typeface="+mn-lt"/>
              </a:rPr>
              <a:t>Sommerhalbjahr</a:t>
            </a:r>
            <a:endParaRPr lang="en-GB" altLang="en-US" dirty="0">
              <a:latin typeface="+mn-lt"/>
            </a:endParaRPr>
          </a:p>
        </p:txBody>
      </p:sp>
      <p:sp>
        <p:nvSpPr>
          <p:cNvPr id="33800" name="Text Box 10">
            <a:extLst>
              <a:ext uri="{FF2B5EF4-FFF2-40B4-BE49-F238E27FC236}">
                <a16:creationId xmlns:a16="http://schemas.microsoft.com/office/drawing/2014/main" id="{C494DF2F-D49D-31CD-3886-1B1D2A50BA81}"/>
              </a:ext>
            </a:extLst>
          </p:cNvPr>
          <p:cNvSpPr txBox="1">
            <a:spLocks noChangeArrowheads="1"/>
          </p:cNvSpPr>
          <p:nvPr/>
        </p:nvSpPr>
        <p:spPr bwMode="auto">
          <a:xfrm>
            <a:off x="1139825" y="1822450"/>
            <a:ext cx="1512888" cy="366713"/>
          </a:xfrm>
          <a:prstGeom prst="rect">
            <a:avLst/>
          </a:prstGeom>
          <a:noFill/>
          <a:ln w="9525">
            <a:noFill/>
            <a:miter lim="800000"/>
            <a:headEnd/>
            <a:tailEnd/>
          </a:ln>
        </p:spPr>
        <p:txBody>
          <a:bodyPr>
            <a:spAutoFit/>
          </a:bodyPr>
          <a:lstStyle/>
          <a:p>
            <a:pPr eaLnBrk="1" hangingPunct="1">
              <a:spcBef>
                <a:spcPct val="50000"/>
              </a:spcBef>
              <a:defRPr/>
            </a:pPr>
            <a:r>
              <a:rPr lang="en-GB" altLang="en-US" sz="1800">
                <a:solidFill>
                  <a:schemeClr val="bg2"/>
                </a:solidFill>
                <a:latin typeface="+mn-lt"/>
              </a:rPr>
              <a:t>kWh/kW</a:t>
            </a:r>
          </a:p>
        </p:txBody>
      </p:sp>
      <p:cxnSp>
        <p:nvCxnSpPr>
          <p:cNvPr id="12" name="Gerade Verbindung mit Pfeil 11">
            <a:extLst>
              <a:ext uri="{FF2B5EF4-FFF2-40B4-BE49-F238E27FC236}">
                <a16:creationId xmlns:a16="http://schemas.microsoft.com/office/drawing/2014/main" id="{4032FCD9-A6C3-3A3D-42D3-9A37FC25377E}"/>
              </a:ext>
            </a:extLst>
          </p:cNvPr>
          <p:cNvCxnSpPr/>
          <p:nvPr/>
        </p:nvCxnSpPr>
        <p:spPr>
          <a:xfrm flipV="1">
            <a:off x="3659188" y="2041525"/>
            <a:ext cx="3505200" cy="0"/>
          </a:xfrm>
          <a:prstGeom prst="straightConnector1">
            <a:avLst/>
          </a:prstGeom>
          <a:ln w="1270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802" name="Text Box 10_">
            <a:extLst>
              <a:ext uri="{FF2B5EF4-FFF2-40B4-BE49-F238E27FC236}">
                <a16:creationId xmlns:a16="http://schemas.microsoft.com/office/drawing/2014/main" id="{C36E6BB1-DE9E-53AD-D3AE-BD7534289685}"/>
              </a:ext>
            </a:extLst>
          </p:cNvPr>
          <p:cNvSpPr txBox="1">
            <a:spLocks noChangeArrowheads="1"/>
          </p:cNvSpPr>
          <p:nvPr/>
        </p:nvSpPr>
        <p:spPr bwMode="auto">
          <a:xfrm>
            <a:off x="4681538" y="5692775"/>
            <a:ext cx="1512887" cy="366713"/>
          </a:xfrm>
          <a:prstGeom prst="rect">
            <a:avLst/>
          </a:prstGeom>
          <a:noFill/>
          <a:ln w="9525">
            <a:noFill/>
            <a:miter lim="800000"/>
            <a:headEnd/>
            <a:tailEnd/>
          </a:ln>
        </p:spPr>
        <p:txBody>
          <a:bodyPr>
            <a:spAutoFit/>
          </a:bodyPr>
          <a:lstStyle/>
          <a:p>
            <a:pPr algn="ctr" eaLnBrk="1" hangingPunct="1">
              <a:spcBef>
                <a:spcPct val="50000"/>
              </a:spcBef>
              <a:defRPr/>
            </a:pPr>
            <a:r>
              <a:rPr lang="en-GB" altLang="en-US" sz="1800">
                <a:solidFill>
                  <a:schemeClr val="bg2"/>
                </a:solidFill>
                <a:latin typeface="+mn-lt"/>
              </a:rPr>
              <a:t>Monat</a:t>
            </a:r>
          </a:p>
        </p:txBody>
      </p:sp>
      <p:sp>
        <p:nvSpPr>
          <p:cNvPr id="33803" name="Text Box 4">
            <a:extLst>
              <a:ext uri="{FF2B5EF4-FFF2-40B4-BE49-F238E27FC236}">
                <a16:creationId xmlns:a16="http://schemas.microsoft.com/office/drawing/2014/main" id="{CECFA657-9304-37B1-E890-03DADD5E80C6}"/>
              </a:ext>
            </a:extLst>
          </p:cNvPr>
          <p:cNvSpPr txBox="1">
            <a:spLocks noChangeArrowheads="1"/>
          </p:cNvSpPr>
          <p:nvPr/>
        </p:nvSpPr>
        <p:spPr bwMode="auto">
          <a:xfrm>
            <a:off x="1943100" y="6151563"/>
            <a:ext cx="5256213" cy="661987"/>
          </a:xfrm>
          <a:prstGeom prst="rect">
            <a:avLst/>
          </a:prstGeom>
          <a:noFill/>
          <a:ln w="9525">
            <a:noFill/>
            <a:miter lim="800000"/>
            <a:headEnd/>
            <a:tailEnd/>
          </a:ln>
        </p:spPr>
        <p:txBody>
          <a:bodyPr>
            <a:spAutoFit/>
          </a:bodyPr>
          <a:lstStyle/>
          <a:p>
            <a:pPr algn="ctr" eaLnBrk="1" hangingPunct="1">
              <a:spcBef>
                <a:spcPts val="600"/>
              </a:spcBef>
              <a:defRPr/>
            </a:pPr>
            <a:r>
              <a:rPr lang="de-DE" altLang="en-US" sz="1600" dirty="0">
                <a:latin typeface="+mn-lt"/>
              </a:rPr>
              <a:t>Quellen: LUNA e.V.</a:t>
            </a:r>
          </a:p>
          <a:p>
            <a:pPr algn="ctr" eaLnBrk="1" hangingPunct="1">
              <a:spcBef>
                <a:spcPts val="600"/>
              </a:spcBef>
              <a:defRPr/>
            </a:pPr>
            <a:r>
              <a:rPr lang="de-DE" altLang="en-US" sz="1600" dirty="0">
                <a:latin typeface="+mn-lt"/>
              </a:rPr>
              <a:t>Bürgerenergie Kreis Düren e.G.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nummernplatzhalter 3">
            <a:extLst>
              <a:ext uri="{FF2B5EF4-FFF2-40B4-BE49-F238E27FC236}">
                <a16:creationId xmlns:a16="http://schemas.microsoft.com/office/drawing/2014/main" id="{B89819E0-859B-696F-EF27-55B41A342BD2}"/>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3488DCD2-3CBF-4432-9576-9454B1ED54EA}" type="slidenum">
              <a:rPr lang="en-GB" altLang="en-US" sz="1800" smtClean="0"/>
              <a:pPr>
                <a:spcBef>
                  <a:spcPct val="0"/>
                </a:spcBef>
                <a:buClrTx/>
                <a:buFontTx/>
                <a:buNone/>
              </a:pPr>
              <a:t>33</a:t>
            </a:fld>
            <a:endParaRPr lang="en-GB" altLang="en-US" sz="1800"/>
          </a:p>
        </p:txBody>
      </p:sp>
      <p:sp>
        <p:nvSpPr>
          <p:cNvPr id="34819" name="Rectangle 2">
            <a:extLst>
              <a:ext uri="{FF2B5EF4-FFF2-40B4-BE49-F238E27FC236}">
                <a16:creationId xmlns:a16="http://schemas.microsoft.com/office/drawing/2014/main" id="{20DB0BB1-317D-6DB0-606C-6B4E6B89BA8C}"/>
              </a:ext>
            </a:extLst>
          </p:cNvPr>
          <p:cNvSpPr>
            <a:spLocks noGrp="1" noChangeArrowheads="1"/>
          </p:cNvSpPr>
          <p:nvPr>
            <p:ph type="title"/>
          </p:nvPr>
        </p:nvSpPr>
        <p:spPr>
          <a:xfrm>
            <a:off x="493713" y="74613"/>
            <a:ext cx="1436687" cy="492125"/>
          </a:xfrm>
        </p:spPr>
        <p:txBody>
          <a:bodyPr/>
          <a:lstStyle/>
          <a:p>
            <a:pPr eaLnBrk="1" hangingPunct="1">
              <a:defRPr/>
            </a:pPr>
            <a:r>
              <a:rPr lang="de-DE" altLang="en-US">
                <a:latin typeface="+mn-lt"/>
              </a:rPr>
              <a:t>Ablauf</a:t>
            </a:r>
          </a:p>
        </p:txBody>
      </p:sp>
      <p:sp>
        <p:nvSpPr>
          <p:cNvPr id="156675" name="Rectangle 3">
            <a:extLst>
              <a:ext uri="{FF2B5EF4-FFF2-40B4-BE49-F238E27FC236}">
                <a16:creationId xmlns:a16="http://schemas.microsoft.com/office/drawing/2014/main" id="{524B5C48-2277-F0FF-5235-64893AEAEE99}"/>
              </a:ext>
            </a:extLst>
          </p:cNvPr>
          <p:cNvSpPr>
            <a:spLocks noGrp="1" noChangeArrowheads="1"/>
          </p:cNvSpPr>
          <p:nvPr>
            <p:ph type="body" idx="1"/>
          </p:nvPr>
        </p:nvSpPr>
        <p:spPr>
          <a:xfrm>
            <a:off x="538163" y="1341438"/>
            <a:ext cx="7346950" cy="4754562"/>
          </a:xfrm>
        </p:spPr>
        <p:txBody>
          <a:bodyPr/>
          <a:lstStyle/>
          <a:p>
            <a:pPr eaLnBrk="1" hangingPunct="1"/>
            <a:r>
              <a:rPr lang="de-DE" altLang="en-US"/>
              <a:t>Motivation</a:t>
            </a:r>
          </a:p>
          <a:p>
            <a:pPr eaLnBrk="1" hangingPunct="1"/>
            <a:r>
              <a:rPr lang="de-DE" altLang="en-US" sz="3600"/>
              <a:t>Beispiele</a:t>
            </a:r>
          </a:p>
          <a:p>
            <a:pPr eaLnBrk="1" hangingPunct="1"/>
            <a:r>
              <a:rPr lang="de-DE" altLang="en-US"/>
              <a:t>Technik</a:t>
            </a:r>
          </a:p>
          <a:p>
            <a:pPr eaLnBrk="1" hangingPunct="1">
              <a:buFont typeface="Wingdings" panose="05000000000000000000" pitchFamily="2" charset="2"/>
              <a:buNone/>
            </a:pPr>
            <a:r>
              <a:rPr lang="de-DE" altLang="en-US"/>
              <a:t>	</a:t>
            </a:r>
            <a:r>
              <a:rPr lang="de-DE" altLang="en-US" i="1">
                <a:solidFill>
                  <a:srgbClr val="008080"/>
                </a:solidFill>
              </a:rPr>
              <a:t>Pause</a:t>
            </a:r>
          </a:p>
          <a:p>
            <a:pPr eaLnBrk="1" hangingPunct="1"/>
            <a:r>
              <a:rPr lang="de-DE" altLang="en-US" b="1"/>
              <a:t>Kosten-Nutzen</a:t>
            </a:r>
          </a:p>
          <a:p>
            <a:pPr eaLnBrk="1" hangingPunct="1"/>
            <a:r>
              <a:rPr lang="de-DE" altLang="en-US"/>
              <a:t>Kauf einer Solarstromanlage</a:t>
            </a:r>
          </a:p>
          <a:p>
            <a:pPr eaLnBrk="1" hangingPunct="1"/>
            <a:r>
              <a:rPr lang="de-DE" altLang="en-US"/>
              <a:t>Zusammenfassung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mph" presetSubtype="0" nodeType="clickEffect">
                                  <p:stCondLst>
                                    <p:cond delay="0"/>
                                  </p:stCondLst>
                                  <p:childTnLst>
                                    <p:set>
                                      <p:cBhvr override="childStyle">
                                        <p:cTn id="6" dur="indefinite"/>
                                        <p:tgtEl>
                                          <p:spTgt spid="156675">
                                            <p:txEl>
                                              <p:pRg st="0" end="0"/>
                                            </p:txEl>
                                          </p:spTgt>
                                        </p:tgtEl>
                                        <p:attrNameLst>
                                          <p:attrName>style.fontStyle</p:attrName>
                                        </p:attrNameLst>
                                      </p:cBhvr>
                                      <p:to>
                                        <p:strVal val="normal"/>
                                      </p:to>
                                    </p:set>
                                    <p:set>
                                      <p:cBhvr override="childStyle">
                                        <p:cTn id="7" dur="indefinite"/>
                                        <p:tgtEl>
                                          <p:spTgt spid="156675">
                                            <p:txEl>
                                              <p:pRg st="0" end="0"/>
                                            </p:txEl>
                                          </p:spTgt>
                                        </p:tgtEl>
                                        <p:attrNameLst>
                                          <p:attrName>style.fontWeight</p:attrName>
                                        </p:attrNameLst>
                                      </p:cBhvr>
                                      <p:to>
                                        <p:strVal val="normal"/>
                                      </p:to>
                                    </p:set>
                                    <p:set>
                                      <p:cBhvr override="childStyle">
                                        <p:cTn id="8" dur="indefinite"/>
                                        <p:tgtEl>
                                          <p:spTgt spid="156675">
                                            <p:txEl>
                                              <p:pRg st="0" end="0"/>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nummernplatzhalter 3">
            <a:extLst>
              <a:ext uri="{FF2B5EF4-FFF2-40B4-BE49-F238E27FC236}">
                <a16:creationId xmlns:a16="http://schemas.microsoft.com/office/drawing/2014/main" id="{7985DFB4-8DA3-7A39-C802-AB8AA768BF8F}"/>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76B6FF9C-2664-44A2-AE6E-B64B8C0E3F4D}" type="slidenum">
              <a:rPr lang="en-GB" altLang="en-US" sz="1800" smtClean="0"/>
              <a:pPr>
                <a:spcBef>
                  <a:spcPct val="0"/>
                </a:spcBef>
                <a:buClrTx/>
                <a:buFontTx/>
                <a:buNone/>
              </a:pPr>
              <a:t>34</a:t>
            </a:fld>
            <a:endParaRPr lang="en-GB" altLang="en-US" sz="1800"/>
          </a:p>
        </p:txBody>
      </p:sp>
      <p:sp>
        <p:nvSpPr>
          <p:cNvPr id="35843" name="Rectangle 2">
            <a:extLst>
              <a:ext uri="{FF2B5EF4-FFF2-40B4-BE49-F238E27FC236}">
                <a16:creationId xmlns:a16="http://schemas.microsoft.com/office/drawing/2014/main" id="{110AE294-970C-02B5-99D0-61A22B95C54D}"/>
              </a:ext>
            </a:extLst>
          </p:cNvPr>
          <p:cNvSpPr>
            <a:spLocks noGrp="1" noChangeArrowheads="1"/>
          </p:cNvSpPr>
          <p:nvPr>
            <p:ph type="title"/>
          </p:nvPr>
        </p:nvSpPr>
        <p:spPr>
          <a:xfrm>
            <a:off x="493713" y="74613"/>
            <a:ext cx="5716587" cy="492125"/>
          </a:xfrm>
        </p:spPr>
        <p:txBody>
          <a:bodyPr/>
          <a:lstStyle/>
          <a:p>
            <a:pPr eaLnBrk="1" hangingPunct="1">
              <a:defRPr/>
            </a:pPr>
            <a:r>
              <a:rPr lang="de-DE" altLang="en-US" dirty="0">
                <a:latin typeface="+mn-lt"/>
              </a:rPr>
              <a:t>Erneuerbare Energien Gesetz</a:t>
            </a:r>
          </a:p>
        </p:txBody>
      </p:sp>
      <p:sp>
        <p:nvSpPr>
          <p:cNvPr id="38916" name="Rectangle 3">
            <a:extLst>
              <a:ext uri="{FF2B5EF4-FFF2-40B4-BE49-F238E27FC236}">
                <a16:creationId xmlns:a16="http://schemas.microsoft.com/office/drawing/2014/main" id="{D5FD8855-EB12-88F4-F8E6-531FF04240D6}"/>
              </a:ext>
            </a:extLst>
          </p:cNvPr>
          <p:cNvSpPr>
            <a:spLocks noGrp="1" noChangeArrowheads="1"/>
          </p:cNvSpPr>
          <p:nvPr>
            <p:ph type="body" idx="1"/>
          </p:nvPr>
        </p:nvSpPr>
        <p:spPr>
          <a:xfrm>
            <a:off x="647700" y="800100"/>
            <a:ext cx="7848600" cy="5330825"/>
          </a:xfrm>
        </p:spPr>
        <p:txBody>
          <a:bodyPr/>
          <a:lstStyle/>
          <a:p>
            <a:pPr eaLnBrk="1" hangingPunct="1">
              <a:lnSpc>
                <a:spcPct val="90000"/>
              </a:lnSpc>
              <a:buFont typeface="Wingdings" panose="05000000000000000000" pitchFamily="2" charset="2"/>
              <a:buNone/>
            </a:pPr>
            <a:r>
              <a:rPr lang="de-DE" altLang="en-US" sz="2400" b="1"/>
              <a:t>Vergütungssätze für Solarstrom</a:t>
            </a:r>
          </a:p>
          <a:p>
            <a:pPr eaLnBrk="1" hangingPunct="1">
              <a:lnSpc>
                <a:spcPct val="90000"/>
              </a:lnSpc>
            </a:pPr>
            <a:r>
              <a:rPr lang="de-DE" altLang="en-US" sz="2000"/>
              <a:t>Erneuerbare Energien Gesetz 2023</a:t>
            </a:r>
          </a:p>
          <a:p>
            <a:pPr eaLnBrk="1" hangingPunct="1">
              <a:lnSpc>
                <a:spcPct val="90000"/>
              </a:lnSpc>
            </a:pPr>
            <a:r>
              <a:rPr lang="de-DE" altLang="en-US" sz="2000"/>
              <a:t>20 Jahre lang plus das Jahr der Installation</a:t>
            </a:r>
          </a:p>
          <a:p>
            <a:pPr eaLnBrk="1" hangingPunct="1">
              <a:lnSpc>
                <a:spcPct val="90000"/>
              </a:lnSpc>
            </a:pPr>
            <a:r>
              <a:rPr lang="de-DE" altLang="en-US" sz="2000">
                <a:solidFill>
                  <a:srgbClr val="000066"/>
                </a:solidFill>
              </a:rPr>
              <a:t>Nur noch für „Kleinanlagen“ bis 100 kWp</a:t>
            </a:r>
          </a:p>
          <a:p>
            <a:pPr eaLnBrk="1" hangingPunct="1">
              <a:lnSpc>
                <a:spcPct val="90000"/>
              </a:lnSpc>
            </a:pPr>
            <a:endParaRPr lang="de-DE" altLang="en-US" sz="2000"/>
          </a:p>
          <a:p>
            <a:pPr eaLnBrk="1" hangingPunct="1">
              <a:lnSpc>
                <a:spcPct val="90000"/>
              </a:lnSpc>
              <a:spcBef>
                <a:spcPct val="50000"/>
              </a:spcBef>
              <a:buFont typeface="Wingdings" panose="05000000000000000000" pitchFamily="2" charset="2"/>
              <a:buNone/>
            </a:pPr>
            <a:r>
              <a:rPr lang="de-DE" altLang="en-US" sz="2400" b="1" i="1"/>
              <a:t>Netzanschluss  1.2. - 31.7.2024 </a:t>
            </a:r>
          </a:p>
          <a:p>
            <a:pPr eaLnBrk="1" hangingPunct="1">
              <a:lnSpc>
                <a:spcPct val="90000"/>
              </a:lnSpc>
              <a:spcBef>
                <a:spcPts val="600"/>
              </a:spcBef>
            </a:pPr>
            <a:r>
              <a:rPr lang="de-DE" altLang="en-US" sz="2000"/>
              <a:t>Aufdach bis 10 kWp:			8,12   Ct/kWh</a:t>
            </a:r>
          </a:p>
          <a:p>
            <a:pPr eaLnBrk="1" hangingPunct="1">
              <a:lnSpc>
                <a:spcPct val="90000"/>
              </a:lnSpc>
            </a:pPr>
            <a:r>
              <a:rPr lang="de-DE" altLang="en-US" sz="2000"/>
              <a:t>Aufdach, Anlagenteil   10 –   40 kWp:	7,03  Ct/kWh</a:t>
            </a:r>
          </a:p>
          <a:p>
            <a:pPr eaLnBrk="1" hangingPunct="1">
              <a:lnSpc>
                <a:spcPct val="90000"/>
              </a:lnSpc>
            </a:pPr>
            <a:r>
              <a:rPr lang="de-DE" altLang="en-US" sz="2000"/>
              <a:t>Aufdach, Anlagenteil   40 -  100 kWp:	5,74  Ct/kWh</a:t>
            </a:r>
          </a:p>
          <a:p>
            <a:pPr eaLnBrk="1" hangingPunct="1">
              <a:lnSpc>
                <a:spcPct val="90000"/>
              </a:lnSpc>
            </a:pPr>
            <a:r>
              <a:rPr lang="de-DE" altLang="en-US" sz="2000">
                <a:solidFill>
                  <a:srgbClr val="000066"/>
                </a:solidFill>
              </a:rPr>
              <a:t>Diese Vergütungssätze sinken bei </a:t>
            </a:r>
          </a:p>
          <a:p>
            <a:pPr eaLnBrk="1" hangingPunct="1">
              <a:lnSpc>
                <a:spcPct val="90000"/>
              </a:lnSpc>
              <a:buFont typeface="Wingdings" panose="05000000000000000000" pitchFamily="2" charset="2"/>
              <a:buNone/>
            </a:pPr>
            <a:r>
              <a:rPr lang="de-DE" altLang="en-US" sz="2000">
                <a:solidFill>
                  <a:srgbClr val="000066"/>
                </a:solidFill>
              </a:rPr>
              <a:t>	bei späterem Netzanschluss geringfügig.</a:t>
            </a:r>
          </a:p>
          <a:p>
            <a:pPr eaLnBrk="1" hangingPunct="1">
              <a:lnSpc>
                <a:spcPct val="90000"/>
              </a:lnSpc>
              <a:spcBef>
                <a:spcPts val="2400"/>
              </a:spcBef>
              <a:buFont typeface="Wingdings" panose="05000000000000000000" pitchFamily="2" charset="2"/>
              <a:buNone/>
            </a:pPr>
            <a:r>
              <a:rPr lang="de-DE" altLang="en-US" sz="2000"/>
              <a:t>       Möglichst viel Solarstrom selber verbrauchen statt einspeisen.</a:t>
            </a:r>
          </a:p>
          <a:p>
            <a:pPr lvl="1" eaLnBrk="1" hangingPunct="1">
              <a:lnSpc>
                <a:spcPct val="90000"/>
              </a:lnSpc>
              <a:spcBef>
                <a:spcPts val="600"/>
              </a:spcBef>
            </a:pPr>
            <a:r>
              <a:rPr lang="de-DE" altLang="en-US" sz="2000"/>
              <a:t>Zum Beispiel mit einem Batteriespeicher, Elektroauto</a:t>
            </a:r>
          </a:p>
          <a:p>
            <a:pPr eaLnBrk="1" hangingPunct="1">
              <a:lnSpc>
                <a:spcPct val="90000"/>
              </a:lnSpc>
              <a:buFont typeface="Wingdings" panose="05000000000000000000" pitchFamily="2" charset="2"/>
              <a:buNone/>
            </a:pPr>
            <a:r>
              <a:rPr lang="de-DE" altLang="en-US" sz="2400"/>
              <a:t>    </a:t>
            </a:r>
          </a:p>
        </p:txBody>
      </p:sp>
      <p:sp>
        <p:nvSpPr>
          <p:cNvPr id="35845" name="Text Box 4">
            <a:extLst>
              <a:ext uri="{FF2B5EF4-FFF2-40B4-BE49-F238E27FC236}">
                <a16:creationId xmlns:a16="http://schemas.microsoft.com/office/drawing/2014/main" id="{B4BEF14D-B49F-B40A-0D92-E10D56D6D9ED}"/>
              </a:ext>
            </a:extLst>
          </p:cNvPr>
          <p:cNvSpPr txBox="1">
            <a:spLocks noChangeArrowheads="1"/>
          </p:cNvSpPr>
          <p:nvPr/>
        </p:nvSpPr>
        <p:spPr bwMode="auto">
          <a:xfrm>
            <a:off x="1943100" y="6164263"/>
            <a:ext cx="5256213" cy="623887"/>
          </a:xfrm>
          <a:prstGeom prst="rect">
            <a:avLst/>
          </a:prstGeom>
          <a:noFill/>
          <a:ln w="9525">
            <a:noFill/>
            <a:miter lim="800000"/>
            <a:headEnd/>
            <a:tailEnd/>
          </a:ln>
        </p:spPr>
        <p:txBody>
          <a:bodyPr>
            <a:spAutoFit/>
          </a:bodyPr>
          <a:lstStyle/>
          <a:p>
            <a:pPr algn="ctr" eaLnBrk="1" hangingPunct="1">
              <a:spcBef>
                <a:spcPts val="300"/>
              </a:spcBef>
              <a:defRPr/>
            </a:pPr>
            <a:r>
              <a:rPr lang="de-DE" altLang="en-US" sz="1600" dirty="0">
                <a:latin typeface="+mn-lt"/>
              </a:rPr>
              <a:t>Quelle: </a:t>
            </a:r>
          </a:p>
          <a:p>
            <a:pPr algn="ctr" eaLnBrk="1" hangingPunct="1">
              <a:spcBef>
                <a:spcPts val="300"/>
              </a:spcBef>
              <a:defRPr/>
            </a:pPr>
            <a:r>
              <a:rPr lang="de-DE" altLang="en-US" sz="1600" dirty="0">
                <a:latin typeface="+mn-lt"/>
              </a:rPr>
              <a:t>https://www.sfv.de/eeg-verguetungen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nummernplatzhalter 3">
            <a:extLst>
              <a:ext uri="{FF2B5EF4-FFF2-40B4-BE49-F238E27FC236}">
                <a16:creationId xmlns:a16="http://schemas.microsoft.com/office/drawing/2014/main" id="{DEA1FBE2-FD8F-0BCA-BE24-B7AEB577D9F2}"/>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EF4AE5AF-0FBF-4672-865D-C5C632088BA1}" type="slidenum">
              <a:rPr lang="en-GB" altLang="en-US" sz="1800" smtClean="0"/>
              <a:pPr>
                <a:spcBef>
                  <a:spcPct val="0"/>
                </a:spcBef>
                <a:buClrTx/>
                <a:buFontTx/>
                <a:buNone/>
              </a:pPr>
              <a:t>35</a:t>
            </a:fld>
            <a:endParaRPr lang="en-GB" altLang="en-US" sz="1800"/>
          </a:p>
        </p:txBody>
      </p:sp>
      <p:sp>
        <p:nvSpPr>
          <p:cNvPr id="37891" name="Rectangle 2">
            <a:extLst>
              <a:ext uri="{FF2B5EF4-FFF2-40B4-BE49-F238E27FC236}">
                <a16:creationId xmlns:a16="http://schemas.microsoft.com/office/drawing/2014/main" id="{172464ED-E5B9-5EA8-B501-96CD8F4B32CA}"/>
              </a:ext>
            </a:extLst>
          </p:cNvPr>
          <p:cNvSpPr>
            <a:spLocks noGrp="1" noChangeArrowheads="1"/>
          </p:cNvSpPr>
          <p:nvPr>
            <p:ph type="title"/>
          </p:nvPr>
        </p:nvSpPr>
        <p:spPr>
          <a:xfrm>
            <a:off x="493713" y="74613"/>
            <a:ext cx="3644900" cy="492125"/>
          </a:xfrm>
        </p:spPr>
        <p:txBody>
          <a:bodyPr/>
          <a:lstStyle/>
          <a:p>
            <a:pPr eaLnBrk="1" hangingPunct="1">
              <a:defRPr/>
            </a:pPr>
            <a:r>
              <a:rPr lang="de-DE" altLang="en-US" dirty="0">
                <a:latin typeface="+mn-lt"/>
              </a:rPr>
              <a:t>Kosten zu Nutzen</a:t>
            </a:r>
          </a:p>
        </p:txBody>
      </p:sp>
      <p:sp>
        <p:nvSpPr>
          <p:cNvPr id="39940" name="Rectangle 3">
            <a:extLst>
              <a:ext uri="{FF2B5EF4-FFF2-40B4-BE49-F238E27FC236}">
                <a16:creationId xmlns:a16="http://schemas.microsoft.com/office/drawing/2014/main" id="{302D6160-C4C7-1302-2A4D-EC726976BB15}"/>
              </a:ext>
            </a:extLst>
          </p:cNvPr>
          <p:cNvSpPr>
            <a:spLocks noGrp="1" noChangeArrowheads="1"/>
          </p:cNvSpPr>
          <p:nvPr>
            <p:ph type="body" idx="1"/>
          </p:nvPr>
        </p:nvSpPr>
        <p:spPr>
          <a:xfrm>
            <a:off x="647700" y="800100"/>
            <a:ext cx="8496300" cy="5330825"/>
          </a:xfrm>
        </p:spPr>
        <p:txBody>
          <a:bodyPr/>
          <a:lstStyle/>
          <a:p>
            <a:pPr eaLnBrk="1" hangingPunct="1">
              <a:lnSpc>
                <a:spcPct val="90000"/>
              </a:lnSpc>
              <a:buFont typeface="Wingdings" panose="05000000000000000000" pitchFamily="2" charset="2"/>
              <a:buNone/>
            </a:pPr>
            <a:r>
              <a:rPr lang="de-DE" altLang="en-US" sz="2400" b="1"/>
              <a:t> </a:t>
            </a:r>
          </a:p>
          <a:p>
            <a:pPr eaLnBrk="1" hangingPunct="1">
              <a:lnSpc>
                <a:spcPct val="90000"/>
              </a:lnSpc>
              <a:spcBef>
                <a:spcPts val="1800"/>
              </a:spcBef>
              <a:buFont typeface="Wingdings" panose="05000000000000000000" pitchFamily="2" charset="2"/>
              <a:buNone/>
            </a:pPr>
            <a:r>
              <a:rPr lang="de-DE" altLang="en-US" sz="2000" b="1"/>
              <a:t>1. Option – Steuerlich mit Kleinunternehmerregelung</a:t>
            </a:r>
          </a:p>
          <a:p>
            <a:pPr eaLnBrk="1" hangingPunct="1">
              <a:lnSpc>
                <a:spcPct val="90000"/>
              </a:lnSpc>
            </a:pPr>
            <a:r>
              <a:rPr lang="de-DE" altLang="en-US" sz="2000"/>
              <a:t>Kein Verwaltungsaufwand, </a:t>
            </a:r>
          </a:p>
          <a:p>
            <a:pPr eaLnBrk="1" hangingPunct="1">
              <a:lnSpc>
                <a:spcPct val="90000"/>
              </a:lnSpc>
              <a:buFont typeface="Wingdings" panose="05000000000000000000" pitchFamily="2" charset="2"/>
              <a:buNone/>
            </a:pPr>
            <a:r>
              <a:rPr lang="de-DE" altLang="en-US" sz="2000"/>
              <a:t>	PV Glas-Glas Module mit 31 Jahre Betriebszeit</a:t>
            </a:r>
          </a:p>
          <a:p>
            <a:pPr eaLnBrk="1" hangingPunct="1">
              <a:lnSpc>
                <a:spcPct val="90000"/>
              </a:lnSpc>
              <a:buFont typeface="Wingdings" panose="05000000000000000000" pitchFamily="2" charset="2"/>
              <a:buNone/>
            </a:pPr>
            <a:r>
              <a:rPr lang="de-DE" altLang="en-US" sz="2000"/>
              <a:t>       kein Batteriespeicher</a:t>
            </a:r>
          </a:p>
          <a:p>
            <a:pPr eaLnBrk="1" hangingPunct="1">
              <a:lnSpc>
                <a:spcPct val="90000"/>
              </a:lnSpc>
              <a:spcBef>
                <a:spcPts val="1800"/>
              </a:spcBef>
              <a:buFont typeface="Wingdings" panose="05000000000000000000" pitchFamily="2" charset="2"/>
              <a:buNone/>
            </a:pPr>
            <a:r>
              <a:rPr lang="de-DE" altLang="en-US" sz="2000"/>
              <a:t>2. Option – Steuerlich mit Kleinunternehmerregelung</a:t>
            </a:r>
          </a:p>
          <a:p>
            <a:pPr eaLnBrk="1" hangingPunct="1">
              <a:lnSpc>
                <a:spcPct val="90000"/>
              </a:lnSpc>
            </a:pPr>
            <a:r>
              <a:rPr lang="de-DE" altLang="en-US" sz="2000"/>
              <a:t>Kein Verwaltungsaufwand, </a:t>
            </a:r>
          </a:p>
          <a:p>
            <a:pPr eaLnBrk="1" hangingPunct="1">
              <a:lnSpc>
                <a:spcPct val="90000"/>
              </a:lnSpc>
              <a:buFont typeface="Wingdings" panose="05000000000000000000" pitchFamily="2" charset="2"/>
              <a:buNone/>
            </a:pPr>
            <a:r>
              <a:rPr lang="de-DE" altLang="en-US" sz="2000"/>
              <a:t>	PV Glas-Glas Module mit 31 Jahre Betriebszeit</a:t>
            </a:r>
          </a:p>
          <a:p>
            <a:pPr eaLnBrk="1" hangingPunct="1">
              <a:lnSpc>
                <a:spcPct val="90000"/>
              </a:lnSpc>
              <a:buFont typeface="Wingdings" panose="05000000000000000000" pitchFamily="2" charset="2"/>
              <a:buNone/>
            </a:pPr>
            <a:r>
              <a:rPr lang="de-DE" altLang="en-US" sz="2000"/>
              <a:t>       mit Batteriespeicher mit 15 Jahren Lebensdauer,                                                                                 </a:t>
            </a:r>
            <a:r>
              <a:rPr lang="de-DE" altLang="en-US" sz="2000">
                <a:solidFill>
                  <a:srgbClr val="000066"/>
                </a:solidFill>
              </a:rPr>
              <a:t>und höherem Eigenverbrauchsanteil</a:t>
            </a:r>
            <a:endParaRPr lang="de-DE" altLang="en-US" sz="20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nummernplatzhalter 3">
            <a:extLst>
              <a:ext uri="{FF2B5EF4-FFF2-40B4-BE49-F238E27FC236}">
                <a16:creationId xmlns:a16="http://schemas.microsoft.com/office/drawing/2014/main" id="{2FCB923E-0F42-2D1B-10ED-F6EB18609D29}"/>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615E4F69-E03F-428F-875A-272B892415A0}" type="slidenum">
              <a:rPr lang="en-GB" altLang="en-US" sz="1800" smtClean="0"/>
              <a:pPr>
                <a:spcBef>
                  <a:spcPct val="0"/>
                </a:spcBef>
                <a:buClrTx/>
                <a:buFontTx/>
                <a:buNone/>
              </a:pPr>
              <a:t>36</a:t>
            </a:fld>
            <a:endParaRPr lang="en-GB" altLang="en-US" sz="1800"/>
          </a:p>
        </p:txBody>
      </p:sp>
      <p:sp>
        <p:nvSpPr>
          <p:cNvPr id="37891" name="Rectangle 2">
            <a:extLst>
              <a:ext uri="{FF2B5EF4-FFF2-40B4-BE49-F238E27FC236}">
                <a16:creationId xmlns:a16="http://schemas.microsoft.com/office/drawing/2014/main" id="{6CE28A8C-02F5-4F86-6E21-F35E9C594BCB}"/>
              </a:ext>
            </a:extLst>
          </p:cNvPr>
          <p:cNvSpPr>
            <a:spLocks noGrp="1" noChangeArrowheads="1"/>
          </p:cNvSpPr>
          <p:nvPr>
            <p:ph type="title"/>
          </p:nvPr>
        </p:nvSpPr>
        <p:spPr>
          <a:xfrm>
            <a:off x="493713" y="74613"/>
            <a:ext cx="5284787" cy="492125"/>
          </a:xfrm>
        </p:spPr>
        <p:txBody>
          <a:bodyPr/>
          <a:lstStyle/>
          <a:p>
            <a:pPr eaLnBrk="1" hangingPunct="1">
              <a:defRPr/>
            </a:pPr>
            <a:r>
              <a:rPr lang="de-DE" altLang="en-US" dirty="0">
                <a:latin typeface="+mn-lt"/>
              </a:rPr>
              <a:t>Kosten zu Nutzen - Anhang</a:t>
            </a:r>
          </a:p>
        </p:txBody>
      </p:sp>
      <p:sp>
        <p:nvSpPr>
          <p:cNvPr id="40964" name="Rectangle 3">
            <a:extLst>
              <a:ext uri="{FF2B5EF4-FFF2-40B4-BE49-F238E27FC236}">
                <a16:creationId xmlns:a16="http://schemas.microsoft.com/office/drawing/2014/main" id="{A8B933C6-8117-F0AF-4348-55EC9D7E1B11}"/>
              </a:ext>
            </a:extLst>
          </p:cNvPr>
          <p:cNvSpPr>
            <a:spLocks noGrp="1" noChangeArrowheads="1"/>
          </p:cNvSpPr>
          <p:nvPr>
            <p:ph type="body" idx="1"/>
          </p:nvPr>
        </p:nvSpPr>
        <p:spPr>
          <a:xfrm>
            <a:off x="647700" y="800100"/>
            <a:ext cx="8496300" cy="5330825"/>
          </a:xfrm>
        </p:spPr>
        <p:txBody>
          <a:bodyPr/>
          <a:lstStyle/>
          <a:p>
            <a:pPr eaLnBrk="1" hangingPunct="1">
              <a:lnSpc>
                <a:spcPct val="90000"/>
              </a:lnSpc>
              <a:buFont typeface="Wingdings" panose="05000000000000000000" pitchFamily="2" charset="2"/>
              <a:buNone/>
            </a:pPr>
            <a:r>
              <a:rPr lang="de-DE" altLang="en-US" sz="2400" b="1"/>
              <a:t> </a:t>
            </a:r>
          </a:p>
          <a:p>
            <a:pPr eaLnBrk="1" hangingPunct="1">
              <a:lnSpc>
                <a:spcPct val="90000"/>
              </a:lnSpc>
              <a:spcBef>
                <a:spcPts val="1800"/>
              </a:spcBef>
              <a:buFont typeface="Wingdings" panose="05000000000000000000" pitchFamily="2" charset="2"/>
              <a:buNone/>
            </a:pPr>
            <a:r>
              <a:rPr lang="de-DE" altLang="en-US" sz="2000"/>
              <a:t>3. Option – Steuerlich mit Kleinunternehmerregelung</a:t>
            </a:r>
          </a:p>
          <a:p>
            <a:pPr eaLnBrk="1" hangingPunct="1">
              <a:lnSpc>
                <a:spcPct val="90000"/>
              </a:lnSpc>
            </a:pPr>
            <a:r>
              <a:rPr lang="de-DE" altLang="en-US" sz="2000"/>
              <a:t>Geringer Verwaltungsaufwand,  </a:t>
            </a:r>
          </a:p>
          <a:p>
            <a:pPr eaLnBrk="1" hangingPunct="1">
              <a:lnSpc>
                <a:spcPct val="90000"/>
              </a:lnSpc>
              <a:buFont typeface="Wingdings" panose="05000000000000000000" pitchFamily="2" charset="2"/>
              <a:buNone/>
            </a:pPr>
            <a:r>
              <a:rPr lang="de-DE" altLang="en-US" sz="2000"/>
              <a:t>	PV Glas-Folie Module mit 21 Jahren Betriebszeit                                  kein Batteriespeicher</a:t>
            </a:r>
          </a:p>
          <a:p>
            <a:pPr eaLnBrk="1" hangingPunct="1">
              <a:lnSpc>
                <a:spcPct val="90000"/>
              </a:lnSpc>
              <a:buFont typeface="Wingdings" panose="05000000000000000000" pitchFamily="2" charset="2"/>
              <a:buNone/>
            </a:pPr>
            <a:endParaRPr lang="de-DE" altLang="en-US" sz="20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nummernplatzhalter 3">
            <a:extLst>
              <a:ext uri="{FF2B5EF4-FFF2-40B4-BE49-F238E27FC236}">
                <a16:creationId xmlns:a16="http://schemas.microsoft.com/office/drawing/2014/main" id="{F992F2D2-1885-9522-463B-29163AFDD7D2}"/>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63533197-01BF-416D-A1EA-667979DCE88E}" type="slidenum">
              <a:rPr lang="en-GB" altLang="en-US" sz="1800" smtClean="0"/>
              <a:pPr>
                <a:spcBef>
                  <a:spcPct val="0"/>
                </a:spcBef>
                <a:buClrTx/>
                <a:buFontTx/>
                <a:buNone/>
              </a:pPr>
              <a:t>37</a:t>
            </a:fld>
            <a:endParaRPr lang="en-GB" altLang="en-US" sz="1800"/>
          </a:p>
        </p:txBody>
      </p:sp>
      <p:sp>
        <p:nvSpPr>
          <p:cNvPr id="38915" name="Rectangle 2">
            <a:extLst>
              <a:ext uri="{FF2B5EF4-FFF2-40B4-BE49-F238E27FC236}">
                <a16:creationId xmlns:a16="http://schemas.microsoft.com/office/drawing/2014/main" id="{1A1001CD-0402-0BC2-1177-CD1D0B9EB00A}"/>
              </a:ext>
            </a:extLst>
          </p:cNvPr>
          <p:cNvSpPr>
            <a:spLocks noGrp="1" noChangeArrowheads="1"/>
          </p:cNvSpPr>
          <p:nvPr>
            <p:ph type="title"/>
          </p:nvPr>
        </p:nvSpPr>
        <p:spPr>
          <a:xfrm>
            <a:off x="493713" y="74613"/>
            <a:ext cx="5421312" cy="492125"/>
          </a:xfrm>
        </p:spPr>
        <p:txBody>
          <a:bodyPr/>
          <a:lstStyle/>
          <a:p>
            <a:pPr eaLnBrk="1" hangingPunct="1">
              <a:defRPr/>
            </a:pPr>
            <a:r>
              <a:rPr lang="de-DE" altLang="en-US" dirty="0">
                <a:latin typeface="+mn-lt"/>
              </a:rPr>
              <a:t>Kosten zu Nutzen 1. Option</a:t>
            </a:r>
          </a:p>
        </p:txBody>
      </p:sp>
      <p:sp>
        <p:nvSpPr>
          <p:cNvPr id="41988" name="Rectangle 3">
            <a:extLst>
              <a:ext uri="{FF2B5EF4-FFF2-40B4-BE49-F238E27FC236}">
                <a16:creationId xmlns:a16="http://schemas.microsoft.com/office/drawing/2014/main" id="{0DFEA487-856F-9814-E89C-6AE8D42C3C79}"/>
              </a:ext>
            </a:extLst>
          </p:cNvPr>
          <p:cNvSpPr>
            <a:spLocks noGrp="1" noChangeArrowheads="1"/>
          </p:cNvSpPr>
          <p:nvPr>
            <p:ph type="body" idx="1"/>
          </p:nvPr>
        </p:nvSpPr>
        <p:spPr>
          <a:xfrm>
            <a:off x="538163" y="617538"/>
            <a:ext cx="8605837" cy="5513387"/>
          </a:xfrm>
        </p:spPr>
        <p:txBody>
          <a:bodyPr/>
          <a:lstStyle/>
          <a:p>
            <a:pPr eaLnBrk="1" hangingPunct="1">
              <a:lnSpc>
                <a:spcPct val="90000"/>
              </a:lnSpc>
              <a:buFont typeface="Wingdings" panose="05000000000000000000" pitchFamily="2" charset="2"/>
              <a:buNone/>
            </a:pPr>
            <a:r>
              <a:rPr lang="de-DE" altLang="en-US" sz="2400" b="1">
                <a:solidFill>
                  <a:srgbClr val="000066"/>
                </a:solidFill>
              </a:rPr>
              <a:t>Beispiel: 6,72 kWp Anlage</a:t>
            </a:r>
          </a:p>
          <a:p>
            <a:pPr eaLnBrk="1" hangingPunct="1">
              <a:lnSpc>
                <a:spcPct val="90000"/>
              </a:lnSpc>
              <a:spcBef>
                <a:spcPct val="100000"/>
              </a:spcBef>
              <a:buFont typeface="Wingdings" panose="05000000000000000000" pitchFamily="2" charset="2"/>
              <a:buNone/>
            </a:pPr>
            <a:r>
              <a:rPr lang="de-DE" altLang="en-US" sz="2000" b="1"/>
              <a:t>Kaufpreis mit Umsatzsteuer</a:t>
            </a:r>
            <a:r>
              <a:rPr lang="de-DE" altLang="en-US" sz="2000"/>
              <a:t>		~12.768 €</a:t>
            </a:r>
          </a:p>
          <a:p>
            <a:pPr eaLnBrk="1" hangingPunct="1">
              <a:lnSpc>
                <a:spcPct val="90000"/>
              </a:lnSpc>
            </a:pPr>
            <a:r>
              <a:rPr lang="de-DE" altLang="en-US" sz="2000"/>
              <a:t>Mit PV Modulen aus Deutschland	  ~1.900 € / kWp</a:t>
            </a:r>
          </a:p>
          <a:p>
            <a:pPr eaLnBrk="1" hangingPunct="1">
              <a:lnSpc>
                <a:spcPct val="90000"/>
              </a:lnSpc>
              <a:buFont typeface="Wingdings" panose="05000000000000000000" pitchFamily="2" charset="2"/>
              <a:buNone/>
            </a:pPr>
            <a:r>
              <a:rPr lang="de-DE" altLang="en-US" sz="2000"/>
              <a:t>100 % Eigenkapital (kein Kredit)		~12.768 €  </a:t>
            </a:r>
          </a:p>
          <a:p>
            <a:pPr eaLnBrk="1" hangingPunct="1">
              <a:lnSpc>
                <a:spcPct val="90000"/>
              </a:lnSpc>
              <a:buFont typeface="Wingdings" panose="05000000000000000000" pitchFamily="2" charset="2"/>
              <a:buNone/>
            </a:pPr>
            <a:r>
              <a:rPr lang="de-DE" altLang="en-US" sz="2000">
                <a:solidFill>
                  <a:srgbClr val="000066"/>
                </a:solidFill>
              </a:rPr>
              <a:t>Spezifische Stromerzeugung		       950 kWh / kWp</a:t>
            </a:r>
          </a:p>
          <a:p>
            <a:pPr eaLnBrk="1" hangingPunct="1">
              <a:lnSpc>
                <a:spcPct val="90000"/>
              </a:lnSpc>
              <a:buFont typeface="Wingdings" panose="05000000000000000000" pitchFamily="2" charset="2"/>
              <a:buNone/>
            </a:pPr>
            <a:r>
              <a:rPr lang="de-DE" altLang="en-US" sz="2000">
                <a:solidFill>
                  <a:srgbClr val="000066"/>
                </a:solidFill>
              </a:rPr>
              <a:t>Reduktion der Stromerzeugung		        0,5 % / a</a:t>
            </a:r>
          </a:p>
          <a:p>
            <a:pPr eaLnBrk="1" hangingPunct="1">
              <a:lnSpc>
                <a:spcPct val="90000"/>
              </a:lnSpc>
              <a:buFont typeface="Wingdings" panose="05000000000000000000" pitchFamily="2" charset="2"/>
              <a:buNone/>
            </a:pPr>
            <a:r>
              <a:rPr lang="de-DE" altLang="en-US" sz="2000" b="1">
                <a:solidFill>
                  <a:srgbClr val="000066"/>
                </a:solidFill>
              </a:rPr>
              <a:t>Stromerzeugung in 30,7 Jahren	</a:t>
            </a:r>
            <a:r>
              <a:rPr lang="de-DE" altLang="en-US" sz="2000">
                <a:solidFill>
                  <a:srgbClr val="000066"/>
                </a:solidFill>
              </a:rPr>
              <a:t>182.104 kWh</a:t>
            </a:r>
          </a:p>
          <a:p>
            <a:pPr eaLnBrk="1" hangingPunct="1">
              <a:lnSpc>
                <a:spcPct val="90000"/>
              </a:lnSpc>
              <a:buFont typeface="Wingdings" panose="05000000000000000000" pitchFamily="2" charset="2"/>
              <a:buNone/>
            </a:pPr>
            <a:r>
              <a:rPr lang="de-DE" altLang="en-US" sz="2000">
                <a:solidFill>
                  <a:srgbClr val="000066"/>
                </a:solidFill>
              </a:rPr>
              <a:t>Einnahmen aus 75 % Stromverkauf	    7.678 €</a:t>
            </a:r>
          </a:p>
          <a:p>
            <a:pPr eaLnBrk="1" hangingPunct="1">
              <a:lnSpc>
                <a:spcPct val="90000"/>
              </a:lnSpc>
              <a:buFont typeface="Wingdings" panose="05000000000000000000" pitchFamily="2" charset="2"/>
              <a:buNone/>
            </a:pPr>
            <a:r>
              <a:rPr lang="de-DE" altLang="en-US" sz="2000">
                <a:solidFill>
                  <a:srgbClr val="000066"/>
                </a:solidFill>
              </a:rPr>
              <a:t>Einnahmen aus 25 % Eigenverbrauch	  25.407 €</a:t>
            </a:r>
          </a:p>
          <a:p>
            <a:pPr eaLnBrk="1" hangingPunct="1">
              <a:lnSpc>
                <a:spcPct val="90000"/>
              </a:lnSpc>
              <a:buFont typeface="Wingdings" panose="05000000000000000000" pitchFamily="2" charset="2"/>
              <a:buNone/>
            </a:pPr>
            <a:r>
              <a:rPr lang="de-DE" altLang="en-US" sz="2000">
                <a:solidFill>
                  <a:srgbClr val="000066"/>
                </a:solidFill>
              </a:rPr>
              <a:t>Umsatzsteuer auf Eigenverbrauch	           0 €</a:t>
            </a:r>
          </a:p>
          <a:p>
            <a:pPr eaLnBrk="1" hangingPunct="1">
              <a:lnSpc>
                <a:spcPct val="90000"/>
              </a:lnSpc>
              <a:buFont typeface="Wingdings" panose="05000000000000000000" pitchFamily="2" charset="2"/>
              <a:buNone/>
            </a:pPr>
            <a:r>
              <a:rPr lang="de-DE" altLang="en-US" sz="2000">
                <a:solidFill>
                  <a:srgbClr val="000066"/>
                </a:solidFill>
              </a:rPr>
              <a:t>Kredit Tilgung und Zinsen		           0 €</a:t>
            </a:r>
          </a:p>
          <a:p>
            <a:pPr eaLnBrk="1" hangingPunct="1">
              <a:lnSpc>
                <a:spcPct val="90000"/>
              </a:lnSpc>
              <a:buFont typeface="Wingdings" panose="05000000000000000000" pitchFamily="2" charset="2"/>
              <a:buNone/>
            </a:pPr>
            <a:r>
              <a:rPr lang="de-DE" altLang="en-US" sz="2000">
                <a:solidFill>
                  <a:srgbClr val="000066"/>
                </a:solidFill>
              </a:rPr>
              <a:t>Versicherung, Zähler, 1 Reparatur*              5654 €          *Wechselrichter</a:t>
            </a:r>
          </a:p>
          <a:p>
            <a:pPr eaLnBrk="1" hangingPunct="1">
              <a:lnSpc>
                <a:spcPct val="90000"/>
              </a:lnSpc>
              <a:buFont typeface="Wingdings" panose="05000000000000000000" pitchFamily="2" charset="2"/>
              <a:buNone/>
            </a:pPr>
            <a:r>
              <a:rPr lang="de-DE" altLang="en-US" sz="2000">
                <a:solidFill>
                  <a:srgbClr val="000066"/>
                </a:solidFill>
              </a:rPr>
              <a:t>5 % Rücklage für Abbau			   </a:t>
            </a:r>
            <a:r>
              <a:rPr lang="de-DE" altLang="en-US" sz="2000" u="sng">
                <a:solidFill>
                  <a:srgbClr val="000066"/>
                </a:solidFill>
              </a:rPr>
              <a:t>    638 €</a:t>
            </a:r>
            <a:r>
              <a:rPr lang="de-DE" altLang="en-US" sz="2000">
                <a:solidFill>
                  <a:srgbClr val="000066"/>
                </a:solidFill>
              </a:rPr>
              <a:t>            nach 15 Jahren</a:t>
            </a:r>
          </a:p>
          <a:p>
            <a:pPr eaLnBrk="1" hangingPunct="1">
              <a:spcBef>
                <a:spcPct val="50000"/>
              </a:spcBef>
              <a:buFont typeface="Wingdings" panose="05000000000000000000" pitchFamily="2" charset="2"/>
              <a:buNone/>
            </a:pPr>
            <a:r>
              <a:rPr lang="de-DE" altLang="en-US" sz="2000">
                <a:solidFill>
                  <a:srgbClr val="000066"/>
                </a:solidFill>
              </a:rPr>
              <a:t>		</a:t>
            </a:r>
            <a:r>
              <a:rPr lang="de-DE" altLang="en-US" sz="2000" b="1">
                <a:solidFill>
                  <a:srgbClr val="000066"/>
                </a:solidFill>
              </a:rPr>
              <a:t>Überschuss nach 31 Jahren	</a:t>
            </a:r>
            <a:r>
              <a:rPr lang="de-DE" altLang="en-US" sz="2000" b="1">
                <a:solidFill>
                  <a:srgbClr val="000066"/>
                </a:solidFill>
                <a:sym typeface="Symbol" panose="05050102010706020507" pitchFamily="18" charset="2"/>
              </a:rPr>
              <a:t>14</a:t>
            </a:r>
            <a:r>
              <a:rPr lang="de-DE" altLang="en-US" sz="2000" b="1">
                <a:solidFill>
                  <a:srgbClr val="000066"/>
                </a:solidFill>
              </a:rPr>
              <a:t>.025 €</a:t>
            </a:r>
          </a:p>
        </p:txBody>
      </p:sp>
      <p:sp>
        <p:nvSpPr>
          <p:cNvPr id="38917" name="Text Box 4">
            <a:extLst>
              <a:ext uri="{FF2B5EF4-FFF2-40B4-BE49-F238E27FC236}">
                <a16:creationId xmlns:a16="http://schemas.microsoft.com/office/drawing/2014/main" id="{1AA7BD03-A6FB-5BEC-8007-68597B6718F4}"/>
              </a:ext>
            </a:extLst>
          </p:cNvPr>
          <p:cNvSpPr txBox="1">
            <a:spLocks noChangeArrowheads="1"/>
          </p:cNvSpPr>
          <p:nvPr/>
        </p:nvSpPr>
        <p:spPr bwMode="auto">
          <a:xfrm>
            <a:off x="1943100" y="6130925"/>
            <a:ext cx="5256213" cy="708025"/>
          </a:xfrm>
          <a:prstGeom prst="rect">
            <a:avLst/>
          </a:prstGeom>
          <a:noFill/>
          <a:ln w="9525">
            <a:noFill/>
            <a:miter lim="800000"/>
            <a:headEnd/>
            <a:tailEnd/>
          </a:ln>
        </p:spPr>
        <p:txBody>
          <a:bodyPr>
            <a:spAutoFit/>
          </a:bodyPr>
          <a:lstStyle/>
          <a:p>
            <a:pPr algn="ctr" eaLnBrk="1" hangingPunct="1">
              <a:spcBef>
                <a:spcPct val="50000"/>
              </a:spcBef>
              <a:defRPr/>
            </a:pPr>
            <a:r>
              <a:rPr lang="de-DE" altLang="en-US" sz="1600" dirty="0">
                <a:latin typeface="+mn-lt"/>
              </a:rPr>
              <a:t>Berechnung in einer Excel Datei</a:t>
            </a:r>
          </a:p>
          <a:p>
            <a:pPr algn="ctr" eaLnBrk="1" hangingPunct="1">
              <a:spcBef>
                <a:spcPct val="50000"/>
              </a:spcBef>
              <a:defRPr/>
            </a:pPr>
            <a:r>
              <a:rPr lang="de-DE" altLang="en-US" sz="1600" dirty="0">
                <a:latin typeface="+mn-lt"/>
              </a:rPr>
              <a:t>www.vorort.bund.net/luna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a:extLst>
              <a:ext uri="{FF2B5EF4-FFF2-40B4-BE49-F238E27FC236}">
                <a16:creationId xmlns:a16="http://schemas.microsoft.com/office/drawing/2014/main" id="{5EF67283-C85F-B6DB-FB62-D89568BB19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52" t="4977" r="4720" b="7306"/>
          <a:stretch>
            <a:fillRect/>
          </a:stretch>
        </p:blipFill>
        <p:spPr bwMode="auto">
          <a:xfrm>
            <a:off x="1260475" y="1592263"/>
            <a:ext cx="7812088" cy="403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Foliennummernplatzhalter 5">
            <a:extLst>
              <a:ext uri="{FF2B5EF4-FFF2-40B4-BE49-F238E27FC236}">
                <a16:creationId xmlns:a16="http://schemas.microsoft.com/office/drawing/2014/main" id="{A8B1BE9D-FE69-9D01-7AB4-EA6FBF31FBE1}"/>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DD92B5ED-00B7-4A27-8CD2-77D79E85CF48}" type="slidenum">
              <a:rPr lang="en-GB" altLang="en-US" sz="1800" smtClean="0"/>
              <a:pPr>
                <a:spcBef>
                  <a:spcPct val="0"/>
                </a:spcBef>
                <a:buClrTx/>
                <a:buFontTx/>
                <a:buNone/>
              </a:pPr>
              <a:t>38</a:t>
            </a:fld>
            <a:endParaRPr lang="en-GB" altLang="en-US" sz="1800"/>
          </a:p>
        </p:txBody>
      </p:sp>
      <p:sp>
        <p:nvSpPr>
          <p:cNvPr id="39940" name="Rectangle 2">
            <a:extLst>
              <a:ext uri="{FF2B5EF4-FFF2-40B4-BE49-F238E27FC236}">
                <a16:creationId xmlns:a16="http://schemas.microsoft.com/office/drawing/2014/main" id="{9F149259-6D9B-1EFF-1587-995E735167A2}"/>
              </a:ext>
            </a:extLst>
          </p:cNvPr>
          <p:cNvSpPr>
            <a:spLocks noGrp="1" noChangeArrowheads="1"/>
          </p:cNvSpPr>
          <p:nvPr>
            <p:ph type="title"/>
          </p:nvPr>
        </p:nvSpPr>
        <p:spPr>
          <a:xfrm>
            <a:off x="493713" y="74613"/>
            <a:ext cx="5421312" cy="492125"/>
          </a:xfrm>
        </p:spPr>
        <p:txBody>
          <a:bodyPr/>
          <a:lstStyle/>
          <a:p>
            <a:pPr eaLnBrk="1" hangingPunct="1">
              <a:defRPr/>
            </a:pPr>
            <a:r>
              <a:rPr lang="de-DE" altLang="en-US" dirty="0">
                <a:latin typeface="+mn-lt"/>
              </a:rPr>
              <a:t>Kosten zu Nutzen 1. Option</a:t>
            </a:r>
          </a:p>
        </p:txBody>
      </p:sp>
      <p:sp>
        <p:nvSpPr>
          <p:cNvPr id="43013" name="Rectangle 3">
            <a:extLst>
              <a:ext uri="{FF2B5EF4-FFF2-40B4-BE49-F238E27FC236}">
                <a16:creationId xmlns:a16="http://schemas.microsoft.com/office/drawing/2014/main" id="{8D2424D5-408C-C0DD-425E-F4B8E64A7717}"/>
              </a:ext>
            </a:extLst>
          </p:cNvPr>
          <p:cNvSpPr>
            <a:spLocks noGrp="1" noChangeArrowheads="1"/>
          </p:cNvSpPr>
          <p:nvPr>
            <p:ph type="body" sz="half" idx="1"/>
          </p:nvPr>
        </p:nvSpPr>
        <p:spPr>
          <a:xfrm>
            <a:off x="0" y="763588"/>
            <a:ext cx="9144000" cy="474662"/>
          </a:xfrm>
        </p:spPr>
        <p:txBody>
          <a:bodyPr/>
          <a:lstStyle/>
          <a:p>
            <a:pPr eaLnBrk="1" hangingPunct="1">
              <a:buFont typeface="Wingdings" panose="05000000000000000000" pitchFamily="2" charset="2"/>
              <a:buNone/>
            </a:pPr>
            <a:r>
              <a:rPr lang="de-DE" altLang="en-US" sz="2400" b="1"/>
              <a:t>       Rentabilität einer 6,72 kWp Anlage</a:t>
            </a:r>
          </a:p>
        </p:txBody>
      </p:sp>
      <p:sp>
        <p:nvSpPr>
          <p:cNvPr id="39942" name="Text Box 5">
            <a:extLst>
              <a:ext uri="{FF2B5EF4-FFF2-40B4-BE49-F238E27FC236}">
                <a16:creationId xmlns:a16="http://schemas.microsoft.com/office/drawing/2014/main" id="{D544898B-8FC9-67FD-140D-259C65159D8C}"/>
              </a:ext>
            </a:extLst>
          </p:cNvPr>
          <p:cNvSpPr txBox="1">
            <a:spLocks noChangeArrowheads="1"/>
          </p:cNvSpPr>
          <p:nvPr/>
        </p:nvSpPr>
        <p:spPr bwMode="auto">
          <a:xfrm>
            <a:off x="1031875" y="1433513"/>
            <a:ext cx="1568450" cy="461962"/>
          </a:xfrm>
          <a:prstGeom prst="rect">
            <a:avLst/>
          </a:prstGeom>
          <a:noFill/>
          <a:ln w="9525">
            <a:noFill/>
            <a:miter lim="800000"/>
            <a:headEnd/>
            <a:tailEnd/>
          </a:ln>
        </p:spPr>
        <p:txBody>
          <a:bodyPr>
            <a:spAutoFit/>
          </a:bodyPr>
          <a:lstStyle/>
          <a:p>
            <a:pPr eaLnBrk="1" hangingPunct="1">
              <a:spcBef>
                <a:spcPct val="50000"/>
              </a:spcBef>
              <a:defRPr/>
            </a:pPr>
            <a:r>
              <a:rPr lang="de-DE" altLang="en-US" sz="2400" b="1" dirty="0">
                <a:latin typeface="+mn-lt"/>
              </a:rPr>
              <a:t>€</a:t>
            </a:r>
          </a:p>
        </p:txBody>
      </p:sp>
      <p:sp>
        <p:nvSpPr>
          <p:cNvPr id="39943" name="Text Box 6">
            <a:extLst>
              <a:ext uri="{FF2B5EF4-FFF2-40B4-BE49-F238E27FC236}">
                <a16:creationId xmlns:a16="http://schemas.microsoft.com/office/drawing/2014/main" id="{6BB2EE97-C3B0-0F23-B962-0E84CF078081}"/>
              </a:ext>
            </a:extLst>
          </p:cNvPr>
          <p:cNvSpPr txBox="1">
            <a:spLocks noChangeArrowheads="1"/>
          </p:cNvSpPr>
          <p:nvPr/>
        </p:nvSpPr>
        <p:spPr bwMode="auto">
          <a:xfrm>
            <a:off x="1584325" y="5695950"/>
            <a:ext cx="7559675" cy="396875"/>
          </a:xfrm>
          <a:prstGeom prst="rect">
            <a:avLst/>
          </a:prstGeom>
          <a:noFill/>
          <a:ln w="9525">
            <a:noFill/>
            <a:miter lim="800000"/>
            <a:headEnd/>
            <a:tailEnd/>
          </a:ln>
        </p:spPr>
        <p:txBody>
          <a:bodyPr>
            <a:spAutoFit/>
          </a:bodyPr>
          <a:lstStyle/>
          <a:p>
            <a:pPr algn="ctr" eaLnBrk="1" hangingPunct="1">
              <a:spcBef>
                <a:spcPct val="50000"/>
              </a:spcBef>
              <a:defRPr/>
            </a:pPr>
            <a:r>
              <a:rPr lang="de-DE" altLang="en-US">
                <a:latin typeface="+mn-lt"/>
              </a:rPr>
              <a:t>Jahre</a:t>
            </a:r>
          </a:p>
        </p:txBody>
      </p:sp>
      <p:sp>
        <p:nvSpPr>
          <p:cNvPr id="39945" name="Text Box 4">
            <a:extLst>
              <a:ext uri="{FF2B5EF4-FFF2-40B4-BE49-F238E27FC236}">
                <a16:creationId xmlns:a16="http://schemas.microsoft.com/office/drawing/2014/main" id="{291B8B98-4452-04AB-AA05-9650283725E7}"/>
              </a:ext>
            </a:extLst>
          </p:cNvPr>
          <p:cNvSpPr txBox="1">
            <a:spLocks noChangeArrowheads="1"/>
          </p:cNvSpPr>
          <p:nvPr/>
        </p:nvSpPr>
        <p:spPr bwMode="auto">
          <a:xfrm>
            <a:off x="1943100" y="6130925"/>
            <a:ext cx="5256213" cy="708025"/>
          </a:xfrm>
          <a:prstGeom prst="rect">
            <a:avLst/>
          </a:prstGeom>
          <a:noFill/>
          <a:ln w="9525">
            <a:noFill/>
            <a:miter lim="800000"/>
            <a:headEnd/>
            <a:tailEnd/>
          </a:ln>
        </p:spPr>
        <p:txBody>
          <a:bodyPr>
            <a:spAutoFit/>
          </a:bodyPr>
          <a:lstStyle/>
          <a:p>
            <a:pPr algn="ctr" eaLnBrk="1" hangingPunct="1">
              <a:spcBef>
                <a:spcPct val="50000"/>
              </a:spcBef>
              <a:defRPr/>
            </a:pPr>
            <a:r>
              <a:rPr lang="de-DE" altLang="en-US" sz="1600" dirty="0">
                <a:latin typeface="+mn-lt"/>
              </a:rPr>
              <a:t>Berechnung in einer Excel Datei</a:t>
            </a:r>
          </a:p>
          <a:p>
            <a:pPr algn="ctr" eaLnBrk="1" hangingPunct="1">
              <a:spcBef>
                <a:spcPct val="50000"/>
              </a:spcBef>
              <a:defRPr/>
            </a:pPr>
            <a:r>
              <a:rPr lang="de-DE" altLang="en-US" sz="1600" dirty="0">
                <a:latin typeface="+mn-lt"/>
              </a:rPr>
              <a:t>www.vorort.bund.net/luna</a:t>
            </a:r>
            <a:endParaRPr lang="de-DE" altLang="en-US" sz="1800" dirty="0">
              <a:latin typeface="+mn-lt"/>
            </a:endParaRPr>
          </a:p>
        </p:txBody>
      </p:sp>
      <p:sp>
        <p:nvSpPr>
          <p:cNvPr id="15" name="Text Box 25">
            <a:extLst>
              <a:ext uri="{FF2B5EF4-FFF2-40B4-BE49-F238E27FC236}">
                <a16:creationId xmlns:a16="http://schemas.microsoft.com/office/drawing/2014/main" id="{28F6CE6D-1530-F023-70EE-FC54157741CF}"/>
              </a:ext>
            </a:extLst>
          </p:cNvPr>
          <p:cNvSpPr txBox="1">
            <a:spLocks noChangeArrowheads="1"/>
          </p:cNvSpPr>
          <p:nvPr/>
        </p:nvSpPr>
        <p:spPr bwMode="auto">
          <a:xfrm>
            <a:off x="2574925" y="4098925"/>
            <a:ext cx="6426200" cy="1228725"/>
          </a:xfrm>
          <a:prstGeom prst="rect">
            <a:avLst/>
          </a:prstGeom>
          <a:noFill/>
          <a:ln w="9525">
            <a:noFill/>
            <a:miter lim="800000"/>
            <a:headEnd/>
            <a:tailEnd/>
          </a:ln>
        </p:spPr>
        <p:txBody>
          <a:bodyPr>
            <a:spAutoFit/>
          </a:bodyPr>
          <a:lstStyle/>
          <a:p>
            <a:pPr algn="r" eaLnBrk="1" hangingPunct="1">
              <a:lnSpc>
                <a:spcPts val="2000"/>
              </a:lnSpc>
              <a:spcBef>
                <a:spcPct val="20000"/>
              </a:spcBef>
              <a:buFont typeface="Symbol" pitchFamily="18" charset="2"/>
              <a:buChar char="Æ"/>
              <a:tabLst>
                <a:tab pos="4572000" algn="l"/>
              </a:tabLst>
              <a:defRPr/>
            </a:pPr>
            <a:r>
              <a:rPr lang="de-DE" altLang="en-US" sz="1600" dirty="0">
                <a:latin typeface="+mn-lt"/>
              </a:rPr>
              <a:t> Jährliche Entnahme (Annuität):</a:t>
            </a:r>
          </a:p>
          <a:p>
            <a:pPr algn="r" eaLnBrk="1" hangingPunct="1">
              <a:lnSpc>
                <a:spcPts val="2000"/>
              </a:lnSpc>
              <a:spcBef>
                <a:spcPct val="20000"/>
              </a:spcBef>
              <a:tabLst>
                <a:tab pos="4572000" algn="l"/>
              </a:tabLst>
              <a:defRPr/>
            </a:pPr>
            <a:r>
              <a:rPr lang="de-DE" altLang="en-US" sz="1600" dirty="0">
                <a:latin typeface="+mn-lt"/>
              </a:rPr>
              <a:t>723 € (Jahren   1-15)</a:t>
            </a:r>
          </a:p>
          <a:p>
            <a:pPr algn="r" eaLnBrk="1" hangingPunct="1">
              <a:lnSpc>
                <a:spcPts val="2000"/>
              </a:lnSpc>
              <a:spcBef>
                <a:spcPct val="20000"/>
              </a:spcBef>
              <a:tabLst>
                <a:tab pos="4572000" algn="l"/>
              </a:tabLst>
              <a:defRPr/>
            </a:pPr>
            <a:r>
              <a:rPr lang="de-DE" altLang="en-US" sz="1600" dirty="0">
                <a:latin typeface="+mn-lt"/>
              </a:rPr>
              <a:t>1063 € (Jahren 16-30)</a:t>
            </a:r>
          </a:p>
          <a:p>
            <a:pPr algn="r" eaLnBrk="1" hangingPunct="1">
              <a:lnSpc>
                <a:spcPts val="2000"/>
              </a:lnSpc>
              <a:spcBef>
                <a:spcPts val="0"/>
              </a:spcBef>
              <a:defRPr/>
            </a:pPr>
            <a:r>
              <a:rPr lang="de-DE" altLang="en-US" sz="1600" dirty="0">
                <a:solidFill>
                  <a:schemeClr val="bg2">
                    <a:lumMod val="65000"/>
                    <a:lumOff val="35000"/>
                  </a:schemeClr>
                </a:solidFill>
                <a:latin typeface="+mn-lt"/>
              </a:rPr>
              <a:t>Eine Kalkulation über 31 Jahre enthält Unsicherheiten!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liennummernplatzhalter 3">
            <a:extLst>
              <a:ext uri="{FF2B5EF4-FFF2-40B4-BE49-F238E27FC236}">
                <a16:creationId xmlns:a16="http://schemas.microsoft.com/office/drawing/2014/main" id="{A495999B-B229-4AE0-BF1E-DB866A29FE9D}"/>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91EA2D96-881D-4C1B-A54E-94B54516108E}" type="slidenum">
              <a:rPr lang="en-GB" altLang="en-US" sz="1800" smtClean="0"/>
              <a:pPr>
                <a:spcBef>
                  <a:spcPct val="0"/>
                </a:spcBef>
                <a:buClrTx/>
                <a:buFontTx/>
                <a:buNone/>
              </a:pPr>
              <a:t>39</a:t>
            </a:fld>
            <a:endParaRPr lang="en-GB" altLang="en-US" sz="1800"/>
          </a:p>
        </p:txBody>
      </p:sp>
      <p:sp>
        <p:nvSpPr>
          <p:cNvPr id="37891" name="Rectangle 2">
            <a:extLst>
              <a:ext uri="{FF2B5EF4-FFF2-40B4-BE49-F238E27FC236}">
                <a16:creationId xmlns:a16="http://schemas.microsoft.com/office/drawing/2014/main" id="{21C8B015-52FC-8082-05F6-FEE5386196C6}"/>
              </a:ext>
            </a:extLst>
          </p:cNvPr>
          <p:cNvSpPr>
            <a:spLocks noGrp="1" noChangeArrowheads="1"/>
          </p:cNvSpPr>
          <p:nvPr>
            <p:ph type="title"/>
          </p:nvPr>
        </p:nvSpPr>
        <p:spPr>
          <a:xfrm>
            <a:off x="493713" y="74613"/>
            <a:ext cx="3644900" cy="492125"/>
          </a:xfrm>
        </p:spPr>
        <p:txBody>
          <a:bodyPr/>
          <a:lstStyle/>
          <a:p>
            <a:pPr eaLnBrk="1" hangingPunct="1">
              <a:defRPr/>
            </a:pPr>
            <a:r>
              <a:rPr lang="de-DE" altLang="en-US" dirty="0">
                <a:latin typeface="+mn-lt"/>
              </a:rPr>
              <a:t>Kosten zu Nutzen</a:t>
            </a:r>
          </a:p>
        </p:txBody>
      </p:sp>
      <p:sp>
        <p:nvSpPr>
          <p:cNvPr id="5" name="Rectangle 3">
            <a:extLst>
              <a:ext uri="{FF2B5EF4-FFF2-40B4-BE49-F238E27FC236}">
                <a16:creationId xmlns:a16="http://schemas.microsoft.com/office/drawing/2014/main" id="{CC265D5B-3761-BC4B-6189-95CC39BAFB71}"/>
              </a:ext>
            </a:extLst>
          </p:cNvPr>
          <p:cNvSpPr txBox="1">
            <a:spLocks noChangeArrowheads="1"/>
          </p:cNvSpPr>
          <p:nvPr/>
        </p:nvSpPr>
        <p:spPr bwMode="auto">
          <a:xfrm>
            <a:off x="628650" y="1055688"/>
            <a:ext cx="8496300" cy="5330825"/>
          </a:xfrm>
          <a:prstGeom prst="rect">
            <a:avLst/>
          </a:prstGeom>
          <a:noFill/>
          <a:ln w="9525">
            <a:noFill/>
            <a:miter lim="800000"/>
            <a:headEnd/>
            <a:tailEnd/>
          </a:ln>
        </p:spPr>
        <p:txBody>
          <a:bodyPr/>
          <a:lstStyle/>
          <a:p>
            <a:pPr marL="482600" indent="-482600" eaLnBrk="1" hangingPunct="1">
              <a:lnSpc>
                <a:spcPct val="90000"/>
              </a:lnSpc>
              <a:spcBef>
                <a:spcPct val="20000"/>
              </a:spcBef>
              <a:buClr>
                <a:schemeClr val="tx2"/>
              </a:buClr>
              <a:buFont typeface="Wingdings" pitchFamily="2" charset="2"/>
              <a:buNone/>
              <a:defRPr/>
            </a:pPr>
            <a:r>
              <a:rPr lang="de-DE" altLang="en-US" sz="2400" b="1" kern="0" dirty="0">
                <a:latin typeface="+mn-lt"/>
              </a:rPr>
              <a:t> </a:t>
            </a:r>
          </a:p>
          <a:p>
            <a:pPr marL="482600" indent="-482600" eaLnBrk="1" hangingPunct="1">
              <a:lnSpc>
                <a:spcPct val="90000"/>
              </a:lnSpc>
              <a:spcBef>
                <a:spcPts val="1800"/>
              </a:spcBef>
              <a:buClr>
                <a:schemeClr val="tx2"/>
              </a:buClr>
              <a:buFont typeface="Wingdings" pitchFamily="2" charset="2"/>
              <a:buNone/>
              <a:defRPr/>
            </a:pPr>
            <a:r>
              <a:rPr lang="de-DE" altLang="en-US" kern="0" dirty="0">
                <a:latin typeface="+mn-lt"/>
              </a:rPr>
              <a:t>1. Option – Steuerlich mit Kleinunternehmerregelung</a:t>
            </a:r>
          </a:p>
          <a:p>
            <a:pPr marL="482600" indent="-482600" eaLnBrk="1" hangingPunct="1">
              <a:lnSpc>
                <a:spcPct val="90000"/>
              </a:lnSpc>
              <a:spcBef>
                <a:spcPct val="20000"/>
              </a:spcBef>
              <a:buClr>
                <a:schemeClr val="tx2"/>
              </a:buClr>
              <a:buFont typeface="Wingdings" pitchFamily="2" charset="2"/>
              <a:buChar char="n"/>
              <a:defRPr/>
            </a:pPr>
            <a:r>
              <a:rPr lang="de-DE" altLang="en-US" kern="0" dirty="0">
                <a:latin typeface="+mn-lt"/>
              </a:rPr>
              <a:t>Geringer Verwaltungsaufwand, </a:t>
            </a:r>
          </a:p>
          <a:p>
            <a:pPr marL="482600" indent="-482600" eaLnBrk="1" hangingPunct="1">
              <a:lnSpc>
                <a:spcPct val="90000"/>
              </a:lnSpc>
              <a:spcBef>
                <a:spcPct val="20000"/>
              </a:spcBef>
              <a:buClr>
                <a:schemeClr val="tx2"/>
              </a:buClr>
              <a:buFont typeface="Wingdings" pitchFamily="2" charset="2"/>
              <a:buNone/>
              <a:defRPr/>
            </a:pPr>
            <a:r>
              <a:rPr lang="de-DE" altLang="en-US" kern="0" dirty="0">
                <a:latin typeface="+mn-lt"/>
              </a:rPr>
              <a:t>	PV Glas-Glas Module mit 31 Jahre Betriebszeit</a:t>
            </a:r>
          </a:p>
          <a:p>
            <a:pPr marL="482600" indent="-482600" eaLnBrk="1" hangingPunct="1">
              <a:lnSpc>
                <a:spcPct val="90000"/>
              </a:lnSpc>
              <a:spcBef>
                <a:spcPct val="20000"/>
              </a:spcBef>
              <a:buClr>
                <a:schemeClr val="tx2"/>
              </a:buClr>
              <a:buFont typeface="Wingdings" pitchFamily="2" charset="2"/>
              <a:buNone/>
              <a:defRPr/>
            </a:pPr>
            <a:r>
              <a:rPr lang="de-DE" altLang="en-US" kern="0" dirty="0">
                <a:latin typeface="+mn-lt"/>
              </a:rPr>
              <a:t>       kein Batteriespeicher</a:t>
            </a:r>
          </a:p>
          <a:p>
            <a:pPr marL="482600" indent="-482600" eaLnBrk="1" hangingPunct="1">
              <a:lnSpc>
                <a:spcPct val="90000"/>
              </a:lnSpc>
              <a:spcBef>
                <a:spcPts val="1800"/>
              </a:spcBef>
              <a:buClr>
                <a:schemeClr val="tx2"/>
              </a:buClr>
              <a:buFont typeface="Wingdings" pitchFamily="2" charset="2"/>
              <a:buNone/>
              <a:defRPr/>
            </a:pPr>
            <a:r>
              <a:rPr lang="de-DE" altLang="en-US" b="1" kern="0" dirty="0">
                <a:latin typeface="+mn-lt"/>
              </a:rPr>
              <a:t>2. Option – Steuerlich mit Kleinunternehmerregelung</a:t>
            </a:r>
          </a:p>
          <a:p>
            <a:pPr marL="482600" indent="-482600" eaLnBrk="1" hangingPunct="1">
              <a:lnSpc>
                <a:spcPct val="90000"/>
              </a:lnSpc>
              <a:spcBef>
                <a:spcPct val="20000"/>
              </a:spcBef>
              <a:buClr>
                <a:schemeClr val="tx2"/>
              </a:buClr>
              <a:buFont typeface="Wingdings" pitchFamily="2" charset="2"/>
              <a:buChar char="n"/>
              <a:defRPr/>
            </a:pPr>
            <a:r>
              <a:rPr lang="de-DE" altLang="en-US" kern="0" dirty="0">
                <a:latin typeface="+mn-lt"/>
              </a:rPr>
              <a:t>Geringer Verwaltungsaufwand, </a:t>
            </a:r>
          </a:p>
          <a:p>
            <a:pPr marL="482600" indent="-482600" eaLnBrk="1" hangingPunct="1">
              <a:lnSpc>
                <a:spcPct val="90000"/>
              </a:lnSpc>
              <a:spcBef>
                <a:spcPct val="20000"/>
              </a:spcBef>
              <a:buClr>
                <a:schemeClr val="tx2"/>
              </a:buClr>
              <a:buFont typeface="Wingdings" pitchFamily="2" charset="2"/>
              <a:buNone/>
              <a:defRPr/>
            </a:pPr>
            <a:r>
              <a:rPr lang="de-DE" altLang="en-US" kern="0" dirty="0">
                <a:latin typeface="+mn-lt"/>
              </a:rPr>
              <a:t>	PV Glas-Glas Module mit 31 Jahre Betriebszeit</a:t>
            </a:r>
          </a:p>
          <a:p>
            <a:pPr marL="482600" indent="-482600" eaLnBrk="1" hangingPunct="1">
              <a:lnSpc>
                <a:spcPct val="90000"/>
              </a:lnSpc>
              <a:spcBef>
                <a:spcPct val="20000"/>
              </a:spcBef>
              <a:buClr>
                <a:schemeClr val="tx2"/>
              </a:buClr>
              <a:buFont typeface="Wingdings" pitchFamily="2" charset="2"/>
              <a:buNone/>
              <a:defRPr/>
            </a:pPr>
            <a:r>
              <a:rPr lang="de-DE" altLang="en-US" kern="0" dirty="0">
                <a:latin typeface="+mn-lt"/>
              </a:rPr>
              <a:t>       mit Batteriespeicher mit 15 Jahren Lebensdauer,                                                                                 </a:t>
            </a:r>
            <a:r>
              <a:rPr lang="de-DE" altLang="en-US" kern="0" dirty="0">
                <a:solidFill>
                  <a:srgbClr val="000066"/>
                </a:solidFill>
                <a:latin typeface="+mn-lt"/>
              </a:rPr>
              <a:t>und höherem Eigenverbrauchsanteil</a:t>
            </a:r>
            <a:endParaRPr lang="de-DE" altLang="en-US" kern="0" dirty="0">
              <a:latin typeface="+mn-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nummernplatzhalter 3">
            <a:extLst>
              <a:ext uri="{FF2B5EF4-FFF2-40B4-BE49-F238E27FC236}">
                <a16:creationId xmlns:a16="http://schemas.microsoft.com/office/drawing/2014/main" id="{2AB374A6-C13A-06FC-D541-2193AFE9EBBC}"/>
              </a:ext>
            </a:extLst>
          </p:cNvPr>
          <p:cNvSpPr>
            <a:spLocks noGrp="1" noChangeArrowheads="1"/>
          </p:cNvSpPr>
          <p:nvPr>
            <p:ph type="sldNum" sz="quarter" idx="10"/>
          </p:nvPr>
        </p:nvSpPr>
        <p:spPr>
          <a:xfrm>
            <a:off x="0" y="6453188"/>
            <a:ext cx="382588"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2D09D182-9DFD-41F5-83D9-7C2D7FCDB820}" type="slidenum">
              <a:rPr lang="en-GB" altLang="en-US" sz="1800" smtClean="0"/>
              <a:pPr>
                <a:spcBef>
                  <a:spcPct val="0"/>
                </a:spcBef>
                <a:buClrTx/>
                <a:buFontTx/>
                <a:buNone/>
              </a:pPr>
              <a:t>4</a:t>
            </a:fld>
            <a:endParaRPr lang="en-GB" altLang="en-US" sz="1800"/>
          </a:p>
        </p:txBody>
      </p:sp>
      <p:sp>
        <p:nvSpPr>
          <p:cNvPr id="5123" name="Rectangle 2">
            <a:extLst>
              <a:ext uri="{FF2B5EF4-FFF2-40B4-BE49-F238E27FC236}">
                <a16:creationId xmlns:a16="http://schemas.microsoft.com/office/drawing/2014/main" id="{6A6A95BB-2D55-C366-79E3-80BF38AACB37}"/>
              </a:ext>
            </a:extLst>
          </p:cNvPr>
          <p:cNvSpPr>
            <a:spLocks noGrp="1" noChangeArrowheads="1"/>
          </p:cNvSpPr>
          <p:nvPr>
            <p:ph type="title"/>
          </p:nvPr>
        </p:nvSpPr>
        <p:spPr>
          <a:xfrm>
            <a:off x="493713" y="74613"/>
            <a:ext cx="3417887" cy="492125"/>
          </a:xfrm>
        </p:spPr>
        <p:txBody>
          <a:bodyPr/>
          <a:lstStyle/>
          <a:p>
            <a:pPr eaLnBrk="1" hangingPunct="1">
              <a:defRPr/>
            </a:pPr>
            <a:r>
              <a:rPr lang="de-DE" altLang="en-US" dirty="0">
                <a:latin typeface="+mn-lt"/>
              </a:rPr>
              <a:t>Papst Franziskus</a:t>
            </a:r>
          </a:p>
        </p:txBody>
      </p:sp>
      <p:sp>
        <p:nvSpPr>
          <p:cNvPr id="56324" name="Rectangle 3">
            <a:extLst>
              <a:ext uri="{FF2B5EF4-FFF2-40B4-BE49-F238E27FC236}">
                <a16:creationId xmlns:a16="http://schemas.microsoft.com/office/drawing/2014/main" id="{5EE99381-AFC2-3942-21E4-B5A8AB07E1EE}"/>
              </a:ext>
            </a:extLst>
          </p:cNvPr>
          <p:cNvSpPr>
            <a:spLocks noGrp="1" noChangeArrowheads="1"/>
          </p:cNvSpPr>
          <p:nvPr>
            <p:ph type="body" idx="1"/>
          </p:nvPr>
        </p:nvSpPr>
        <p:spPr>
          <a:xfrm>
            <a:off x="538163" y="765175"/>
            <a:ext cx="8605837" cy="5330825"/>
          </a:xfrm>
        </p:spPr>
        <p:txBody>
          <a:bodyPr/>
          <a:lstStyle/>
          <a:p>
            <a:pPr eaLnBrk="1" hangingPunct="1">
              <a:buFont typeface="Wingdings" panose="05000000000000000000" pitchFamily="2" charset="2"/>
              <a:buNone/>
              <a:defRPr/>
            </a:pPr>
            <a:r>
              <a:rPr lang="de-DE" altLang="en-US" sz="2000" dirty="0"/>
              <a:t>Enzyklika LAUDATO SI‘, Mai 2015</a:t>
            </a:r>
          </a:p>
          <a:p>
            <a:pPr eaLnBrk="1" hangingPunct="1">
              <a:spcBef>
                <a:spcPts val="1200"/>
              </a:spcBef>
              <a:defRPr/>
            </a:pPr>
            <a:r>
              <a:rPr lang="de-DE" altLang="en-US" sz="2000" dirty="0"/>
              <a:t>Über die Sorge für das gemeinsame Haus</a:t>
            </a:r>
          </a:p>
          <a:p>
            <a:pPr eaLnBrk="1" hangingPunct="1">
              <a:buFont typeface="Wingdings" panose="05000000000000000000" pitchFamily="2" charset="2"/>
              <a:buNone/>
              <a:defRPr/>
            </a:pPr>
            <a:endParaRPr lang="de-DE" altLang="en-US" sz="2000" dirty="0"/>
          </a:p>
          <a:p>
            <a:pPr eaLnBrk="1" hangingPunct="1">
              <a:buFont typeface="Wingdings" panose="05000000000000000000" pitchFamily="2" charset="2"/>
              <a:buNone/>
              <a:defRPr/>
            </a:pPr>
            <a:r>
              <a:rPr lang="de-DE" altLang="en-US" sz="2000" dirty="0"/>
              <a:t>Fünftes Kapitel</a:t>
            </a:r>
          </a:p>
          <a:p>
            <a:pPr eaLnBrk="1" hangingPunct="1">
              <a:buFont typeface="Wingdings" panose="05000000000000000000" pitchFamily="2" charset="2"/>
              <a:buNone/>
              <a:defRPr/>
            </a:pPr>
            <a:r>
              <a:rPr lang="de-DE" altLang="en-US" sz="2000" dirty="0"/>
              <a:t>Einige Leitlinien für Orientierung und Handlung</a:t>
            </a:r>
          </a:p>
          <a:p>
            <a:pPr eaLnBrk="1" hangingPunct="1">
              <a:buFont typeface="Wingdings" panose="05000000000000000000" pitchFamily="2" charset="2"/>
              <a:buNone/>
              <a:defRPr/>
            </a:pPr>
            <a:r>
              <a:rPr lang="de-DE" altLang="en-US" sz="2000" dirty="0"/>
              <a:t>…</a:t>
            </a:r>
          </a:p>
          <a:p>
            <a:pPr marL="0" indent="0" eaLnBrk="1" hangingPunct="1">
              <a:lnSpc>
                <a:spcPct val="150000"/>
              </a:lnSpc>
              <a:buFont typeface="Wingdings" panose="05000000000000000000" pitchFamily="2" charset="2"/>
              <a:buNone/>
              <a:defRPr/>
            </a:pPr>
            <a:r>
              <a:rPr lang="de-DE" altLang="en-US" sz="2000" dirty="0"/>
              <a:t>„165. Wir wissen, dass die Technologie, die auf der sehr umweltschädlichen Verbrennung von fossilem Kraftstoff  - vor allem von Kohle, aber auch Erdöl und, in geringerem Maße, Gas – beruht, fortschreitend und unverzüglich ersetzt werden muss.“</a:t>
            </a:r>
          </a:p>
        </p:txBody>
      </p:sp>
      <p:sp>
        <p:nvSpPr>
          <p:cNvPr id="5125" name="Rectangle 4">
            <a:extLst>
              <a:ext uri="{FF2B5EF4-FFF2-40B4-BE49-F238E27FC236}">
                <a16:creationId xmlns:a16="http://schemas.microsoft.com/office/drawing/2014/main" id="{973BF3F8-63CA-4EB2-0C2D-EA24ED568DA7}"/>
              </a:ext>
            </a:extLst>
          </p:cNvPr>
          <p:cNvSpPr>
            <a:spLocks noChangeArrowheads="1"/>
          </p:cNvSpPr>
          <p:nvPr/>
        </p:nvSpPr>
        <p:spPr bwMode="auto">
          <a:xfrm>
            <a:off x="2051050" y="6167438"/>
            <a:ext cx="4967288" cy="587375"/>
          </a:xfrm>
          <a:prstGeom prst="rect">
            <a:avLst/>
          </a:prstGeom>
          <a:noFill/>
          <a:ln w="9525">
            <a:noFill/>
            <a:miter lim="800000"/>
            <a:headEnd/>
            <a:tailEnd/>
          </a:ln>
        </p:spPr>
        <p:txBody>
          <a:bodyPr>
            <a:spAutoFit/>
          </a:bodyPr>
          <a:lstStyle/>
          <a:p>
            <a:pPr algn="ctr">
              <a:spcBef>
                <a:spcPct val="30000"/>
              </a:spcBef>
              <a:defRPr/>
            </a:pPr>
            <a:r>
              <a:rPr lang="en-GB" altLang="en-US" sz="1400" dirty="0" err="1">
                <a:latin typeface="+mn-lt"/>
              </a:rPr>
              <a:t>Sekretariat</a:t>
            </a:r>
            <a:r>
              <a:rPr lang="en-GB" altLang="en-US" sz="1400" dirty="0">
                <a:latin typeface="+mn-lt"/>
              </a:rPr>
              <a:t> </a:t>
            </a:r>
            <a:r>
              <a:rPr lang="en-GB" altLang="en-US" sz="1400" dirty="0" err="1">
                <a:latin typeface="+mn-lt"/>
              </a:rPr>
              <a:t>der</a:t>
            </a:r>
            <a:r>
              <a:rPr lang="en-GB" altLang="en-US" sz="1400" dirty="0">
                <a:latin typeface="+mn-lt"/>
              </a:rPr>
              <a:t> </a:t>
            </a:r>
            <a:r>
              <a:rPr lang="en-GB" altLang="en-US" sz="1400" dirty="0" err="1">
                <a:latin typeface="+mn-lt"/>
              </a:rPr>
              <a:t>Deutschen</a:t>
            </a:r>
            <a:r>
              <a:rPr lang="en-GB" altLang="en-US" sz="1400" dirty="0">
                <a:latin typeface="+mn-lt"/>
              </a:rPr>
              <a:t> </a:t>
            </a:r>
            <a:r>
              <a:rPr lang="en-GB" altLang="en-US" sz="1400" dirty="0" err="1">
                <a:latin typeface="+mn-lt"/>
              </a:rPr>
              <a:t>Bischofskonferenz</a:t>
            </a:r>
            <a:r>
              <a:rPr lang="en-GB" altLang="en-US" sz="1400" dirty="0">
                <a:latin typeface="+mn-lt"/>
              </a:rPr>
              <a:t>, Bonn</a:t>
            </a:r>
          </a:p>
          <a:p>
            <a:pPr algn="ctr">
              <a:spcBef>
                <a:spcPct val="30000"/>
              </a:spcBef>
              <a:defRPr/>
            </a:pPr>
            <a:r>
              <a:rPr lang="en-GB" altLang="en-US" sz="1400" dirty="0">
                <a:latin typeface="+mn-lt"/>
              </a:rPr>
              <a:t>www.dbk.de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nummernplatzhalter 3">
            <a:extLst>
              <a:ext uri="{FF2B5EF4-FFF2-40B4-BE49-F238E27FC236}">
                <a16:creationId xmlns:a16="http://schemas.microsoft.com/office/drawing/2014/main" id="{5859B109-1864-C7DE-B329-F06443211F99}"/>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0580F909-B02D-4C2E-A84A-65B6A2AFC38E}" type="slidenum">
              <a:rPr lang="en-GB" altLang="en-US" sz="1800" smtClean="0"/>
              <a:pPr>
                <a:spcBef>
                  <a:spcPct val="0"/>
                </a:spcBef>
                <a:buClrTx/>
                <a:buFontTx/>
                <a:buNone/>
              </a:pPr>
              <a:t>40</a:t>
            </a:fld>
            <a:endParaRPr lang="en-GB" altLang="en-US" sz="1800"/>
          </a:p>
        </p:txBody>
      </p:sp>
      <p:sp>
        <p:nvSpPr>
          <p:cNvPr id="41987" name="Rectangle 2">
            <a:extLst>
              <a:ext uri="{FF2B5EF4-FFF2-40B4-BE49-F238E27FC236}">
                <a16:creationId xmlns:a16="http://schemas.microsoft.com/office/drawing/2014/main" id="{2971E341-9D1B-104D-37B3-D708789BEBB0}"/>
              </a:ext>
            </a:extLst>
          </p:cNvPr>
          <p:cNvSpPr>
            <a:spLocks noGrp="1" noChangeArrowheads="1"/>
          </p:cNvSpPr>
          <p:nvPr>
            <p:ph type="title"/>
          </p:nvPr>
        </p:nvSpPr>
        <p:spPr>
          <a:xfrm>
            <a:off x="493713" y="74613"/>
            <a:ext cx="5421312" cy="492125"/>
          </a:xfrm>
        </p:spPr>
        <p:txBody>
          <a:bodyPr/>
          <a:lstStyle/>
          <a:p>
            <a:pPr eaLnBrk="1" hangingPunct="1">
              <a:defRPr/>
            </a:pPr>
            <a:r>
              <a:rPr lang="de-DE" altLang="en-US" dirty="0">
                <a:latin typeface="+mn-lt"/>
              </a:rPr>
              <a:t>Kosten zu Nutzen 2. Option</a:t>
            </a:r>
          </a:p>
        </p:txBody>
      </p:sp>
      <p:sp>
        <p:nvSpPr>
          <p:cNvPr id="45060" name="Rectangle 3">
            <a:extLst>
              <a:ext uri="{FF2B5EF4-FFF2-40B4-BE49-F238E27FC236}">
                <a16:creationId xmlns:a16="http://schemas.microsoft.com/office/drawing/2014/main" id="{3A53600D-6BBD-E5E2-F6EB-9995F9E7451C}"/>
              </a:ext>
            </a:extLst>
          </p:cNvPr>
          <p:cNvSpPr>
            <a:spLocks noGrp="1" noChangeArrowheads="1"/>
          </p:cNvSpPr>
          <p:nvPr>
            <p:ph type="body" idx="1"/>
          </p:nvPr>
        </p:nvSpPr>
        <p:spPr>
          <a:xfrm>
            <a:off x="538163" y="617538"/>
            <a:ext cx="8488362" cy="5513387"/>
          </a:xfrm>
        </p:spPr>
        <p:txBody>
          <a:bodyPr/>
          <a:lstStyle/>
          <a:p>
            <a:pPr eaLnBrk="1" hangingPunct="1">
              <a:lnSpc>
                <a:spcPct val="90000"/>
              </a:lnSpc>
              <a:buFont typeface="Wingdings" panose="05000000000000000000" pitchFamily="2" charset="2"/>
              <a:buNone/>
            </a:pPr>
            <a:r>
              <a:rPr lang="de-DE" altLang="en-US" sz="2300" b="1">
                <a:solidFill>
                  <a:srgbClr val="000066"/>
                </a:solidFill>
              </a:rPr>
              <a:t>Beispiel: 6,72 kWp Anlage mit 7,7 kWh Batteriespeicher</a:t>
            </a:r>
          </a:p>
          <a:p>
            <a:pPr eaLnBrk="1" hangingPunct="1">
              <a:lnSpc>
                <a:spcPct val="90000"/>
              </a:lnSpc>
              <a:spcBef>
                <a:spcPct val="100000"/>
              </a:spcBef>
              <a:buFont typeface="Wingdings" panose="05000000000000000000" pitchFamily="2" charset="2"/>
              <a:buNone/>
            </a:pPr>
            <a:r>
              <a:rPr lang="de-DE" altLang="en-US" sz="2000"/>
              <a:t>Kaufpreis </a:t>
            </a:r>
            <a:r>
              <a:rPr lang="de-DE" altLang="en-US" sz="2000" b="1"/>
              <a:t>mit Umsatzsteuer</a:t>
            </a:r>
            <a:r>
              <a:rPr lang="de-DE" altLang="en-US" sz="2000"/>
              <a:t>		~20.768 €</a:t>
            </a:r>
          </a:p>
          <a:p>
            <a:pPr eaLnBrk="1" hangingPunct="1">
              <a:lnSpc>
                <a:spcPct val="90000"/>
              </a:lnSpc>
            </a:pPr>
            <a:r>
              <a:rPr lang="de-DE" altLang="en-US" sz="2000"/>
              <a:t>Mit PV Modulen aus Deutschland	  ~3.254 € / kWp</a:t>
            </a:r>
          </a:p>
          <a:p>
            <a:pPr eaLnBrk="1" hangingPunct="1">
              <a:lnSpc>
                <a:spcPct val="90000"/>
              </a:lnSpc>
              <a:buFont typeface="Wingdings" panose="05000000000000000000" pitchFamily="2" charset="2"/>
              <a:buNone/>
            </a:pPr>
            <a:r>
              <a:rPr lang="de-DE" altLang="en-US" sz="2000"/>
              <a:t>100 % Eigenkapital (kein Kredit)		~20.768 €  </a:t>
            </a:r>
          </a:p>
          <a:p>
            <a:pPr eaLnBrk="1" hangingPunct="1">
              <a:lnSpc>
                <a:spcPct val="90000"/>
              </a:lnSpc>
              <a:buFont typeface="Wingdings" panose="05000000000000000000" pitchFamily="2" charset="2"/>
              <a:buNone/>
            </a:pPr>
            <a:r>
              <a:rPr lang="de-DE" altLang="en-US" sz="2000">
                <a:solidFill>
                  <a:srgbClr val="000066"/>
                </a:solidFill>
              </a:rPr>
              <a:t>Spezifische Stromerzeugung		       950 kWh / kWp</a:t>
            </a:r>
          </a:p>
          <a:p>
            <a:pPr eaLnBrk="1" hangingPunct="1">
              <a:lnSpc>
                <a:spcPct val="90000"/>
              </a:lnSpc>
              <a:buFont typeface="Wingdings" panose="05000000000000000000" pitchFamily="2" charset="2"/>
              <a:buNone/>
            </a:pPr>
            <a:r>
              <a:rPr lang="de-DE" altLang="en-US" sz="2000">
                <a:solidFill>
                  <a:srgbClr val="000066"/>
                </a:solidFill>
              </a:rPr>
              <a:t>Reduktion der Stromerzeugung		        0,5 % / a</a:t>
            </a:r>
          </a:p>
          <a:p>
            <a:pPr eaLnBrk="1" hangingPunct="1">
              <a:lnSpc>
                <a:spcPct val="90000"/>
              </a:lnSpc>
              <a:buFont typeface="Wingdings" panose="05000000000000000000" pitchFamily="2" charset="2"/>
              <a:buNone/>
            </a:pPr>
            <a:r>
              <a:rPr lang="de-DE" altLang="en-US" sz="2000" b="1">
                <a:solidFill>
                  <a:srgbClr val="000066"/>
                </a:solidFill>
              </a:rPr>
              <a:t>Stromerzeugung in 30,7 Jahren	</a:t>
            </a:r>
            <a:r>
              <a:rPr lang="de-DE" altLang="en-US" sz="2000">
                <a:solidFill>
                  <a:srgbClr val="000066"/>
                </a:solidFill>
              </a:rPr>
              <a:t>182.104 kWh</a:t>
            </a:r>
          </a:p>
          <a:p>
            <a:pPr eaLnBrk="1" hangingPunct="1">
              <a:lnSpc>
                <a:spcPct val="90000"/>
              </a:lnSpc>
              <a:buFont typeface="Wingdings" panose="05000000000000000000" pitchFamily="2" charset="2"/>
              <a:buNone/>
            </a:pPr>
            <a:r>
              <a:rPr lang="de-DE" altLang="en-US" sz="2000">
                <a:solidFill>
                  <a:srgbClr val="000066"/>
                </a:solidFill>
              </a:rPr>
              <a:t>Einnahmen aus 50 % Stromverkauf	    5.119 €</a:t>
            </a:r>
          </a:p>
          <a:p>
            <a:pPr eaLnBrk="1" hangingPunct="1">
              <a:lnSpc>
                <a:spcPct val="90000"/>
              </a:lnSpc>
              <a:buFont typeface="Wingdings" panose="05000000000000000000" pitchFamily="2" charset="2"/>
              <a:buNone/>
            </a:pPr>
            <a:r>
              <a:rPr lang="de-DE" altLang="en-US" sz="2000">
                <a:solidFill>
                  <a:srgbClr val="000066"/>
                </a:solidFill>
              </a:rPr>
              <a:t>Einnahmen aus 50 % Eigenverbrauch	  50.814 €</a:t>
            </a:r>
          </a:p>
          <a:p>
            <a:pPr eaLnBrk="1" hangingPunct="1">
              <a:lnSpc>
                <a:spcPct val="90000"/>
              </a:lnSpc>
              <a:buFont typeface="Wingdings" panose="05000000000000000000" pitchFamily="2" charset="2"/>
              <a:buNone/>
            </a:pPr>
            <a:r>
              <a:rPr lang="de-DE" altLang="en-US" sz="2000">
                <a:solidFill>
                  <a:srgbClr val="000066"/>
                </a:solidFill>
              </a:rPr>
              <a:t>Umsatzsteuer auf Eigenverbrauch	           0 €</a:t>
            </a:r>
          </a:p>
          <a:p>
            <a:pPr eaLnBrk="1" hangingPunct="1">
              <a:lnSpc>
                <a:spcPct val="90000"/>
              </a:lnSpc>
              <a:buFont typeface="Wingdings" panose="05000000000000000000" pitchFamily="2" charset="2"/>
              <a:buNone/>
            </a:pPr>
            <a:r>
              <a:rPr lang="de-DE" altLang="en-US" sz="2000">
                <a:solidFill>
                  <a:srgbClr val="000066"/>
                </a:solidFill>
              </a:rPr>
              <a:t>Kredit Tilgung und Zinsen		           0 €</a:t>
            </a:r>
          </a:p>
          <a:p>
            <a:pPr eaLnBrk="1" hangingPunct="1">
              <a:lnSpc>
                <a:spcPct val="90000"/>
              </a:lnSpc>
              <a:buFont typeface="Wingdings" panose="05000000000000000000" pitchFamily="2" charset="2"/>
              <a:buNone/>
            </a:pPr>
            <a:r>
              <a:rPr lang="de-DE" altLang="en-US" sz="2000">
                <a:solidFill>
                  <a:srgbClr val="000066"/>
                </a:solidFill>
              </a:rPr>
              <a:t>Versicherung, Zähler, 1 Reparatur*	  11.407 €           *WR &amp; Batterie</a:t>
            </a:r>
          </a:p>
          <a:p>
            <a:pPr eaLnBrk="1" hangingPunct="1">
              <a:lnSpc>
                <a:spcPct val="90000"/>
              </a:lnSpc>
              <a:buFont typeface="Wingdings" panose="05000000000000000000" pitchFamily="2" charset="2"/>
              <a:buNone/>
            </a:pPr>
            <a:r>
              <a:rPr lang="de-DE" altLang="en-US" sz="2000">
                <a:solidFill>
                  <a:srgbClr val="000066"/>
                </a:solidFill>
              </a:rPr>
              <a:t> 	       ~5 % Rücklage für Abbau	   </a:t>
            </a:r>
            <a:r>
              <a:rPr lang="de-DE" altLang="en-US" sz="2000" u="sng">
                <a:solidFill>
                  <a:srgbClr val="000066"/>
                </a:solidFill>
              </a:rPr>
              <a:t> 1.038 </a:t>
            </a:r>
            <a:r>
              <a:rPr lang="de-DE" altLang="en-US" sz="2000">
                <a:solidFill>
                  <a:srgbClr val="000066"/>
                </a:solidFill>
              </a:rPr>
              <a:t>€            nach 15 Jahren</a:t>
            </a:r>
          </a:p>
          <a:p>
            <a:pPr eaLnBrk="1" hangingPunct="1">
              <a:spcBef>
                <a:spcPct val="50000"/>
              </a:spcBef>
              <a:buFont typeface="Wingdings" panose="05000000000000000000" pitchFamily="2" charset="2"/>
              <a:buNone/>
            </a:pPr>
            <a:r>
              <a:rPr lang="de-DE" altLang="en-US" sz="2000">
                <a:solidFill>
                  <a:srgbClr val="000066"/>
                </a:solidFill>
              </a:rPr>
              <a:t>		</a:t>
            </a:r>
            <a:r>
              <a:rPr lang="de-DE" altLang="en-US" sz="2000" b="1">
                <a:solidFill>
                  <a:srgbClr val="000066"/>
                </a:solidFill>
              </a:rPr>
              <a:t>Überschuss nach 31 Jahren   (</a:t>
            </a:r>
            <a:r>
              <a:rPr lang="de-DE" altLang="en-US" sz="2000" b="1">
                <a:solidFill>
                  <a:srgbClr val="000066"/>
                </a:solidFill>
                <a:sym typeface="Symbol" panose="05050102010706020507" pitchFamily="18" charset="2"/>
              </a:rPr>
              <a:t>22.720</a:t>
            </a:r>
            <a:r>
              <a:rPr lang="de-DE" altLang="en-US" sz="2000" b="1">
                <a:solidFill>
                  <a:srgbClr val="000066"/>
                </a:solidFill>
              </a:rPr>
              <a:t> €)</a:t>
            </a:r>
          </a:p>
        </p:txBody>
      </p:sp>
      <p:sp>
        <p:nvSpPr>
          <p:cNvPr id="41989" name="Text Box 4">
            <a:extLst>
              <a:ext uri="{FF2B5EF4-FFF2-40B4-BE49-F238E27FC236}">
                <a16:creationId xmlns:a16="http://schemas.microsoft.com/office/drawing/2014/main" id="{4D1D6A62-E04C-7F65-F9FE-DC7BBD1EA9BC}"/>
              </a:ext>
            </a:extLst>
          </p:cNvPr>
          <p:cNvSpPr txBox="1">
            <a:spLocks noChangeArrowheads="1"/>
          </p:cNvSpPr>
          <p:nvPr/>
        </p:nvSpPr>
        <p:spPr bwMode="auto">
          <a:xfrm>
            <a:off x="1943100" y="6130925"/>
            <a:ext cx="5256213" cy="708025"/>
          </a:xfrm>
          <a:prstGeom prst="rect">
            <a:avLst/>
          </a:prstGeom>
          <a:noFill/>
          <a:ln w="9525">
            <a:noFill/>
            <a:miter lim="800000"/>
            <a:headEnd/>
            <a:tailEnd/>
          </a:ln>
        </p:spPr>
        <p:txBody>
          <a:bodyPr>
            <a:spAutoFit/>
          </a:bodyPr>
          <a:lstStyle/>
          <a:p>
            <a:pPr algn="ctr" eaLnBrk="1" hangingPunct="1">
              <a:spcBef>
                <a:spcPct val="50000"/>
              </a:spcBef>
              <a:defRPr/>
            </a:pPr>
            <a:r>
              <a:rPr lang="de-DE" altLang="en-US" sz="1600" dirty="0">
                <a:latin typeface="+mn-lt"/>
              </a:rPr>
              <a:t>Berechnung in einer Excel Datei.</a:t>
            </a:r>
          </a:p>
          <a:p>
            <a:pPr algn="ctr" eaLnBrk="1" hangingPunct="1">
              <a:spcBef>
                <a:spcPct val="50000"/>
              </a:spcBef>
              <a:defRPr/>
            </a:pPr>
            <a:r>
              <a:rPr lang="de-DE" altLang="en-US" sz="1600" dirty="0">
                <a:latin typeface="+mn-lt"/>
              </a:rPr>
              <a:t>www.vorort.bund.net/luna</a:t>
            </a:r>
            <a:endParaRPr lang="de-DE" altLang="en-US" sz="1800" dirty="0">
              <a:latin typeface="+mn-l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5894738F-DE81-FBF7-3CA3-BE36953421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068" t="4678" r="4326" b="8974"/>
          <a:stretch>
            <a:fillRect/>
          </a:stretch>
        </p:blipFill>
        <p:spPr bwMode="auto">
          <a:xfrm>
            <a:off x="1223963" y="1266825"/>
            <a:ext cx="7907337"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Foliennummernplatzhalter 5">
            <a:extLst>
              <a:ext uri="{FF2B5EF4-FFF2-40B4-BE49-F238E27FC236}">
                <a16:creationId xmlns:a16="http://schemas.microsoft.com/office/drawing/2014/main" id="{A0FC0A39-A4CD-6BBC-AD7B-9AD7F6E7ABF5}"/>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1DC8A4E8-B85A-4394-A6D7-C73472845B45}" type="slidenum">
              <a:rPr lang="en-GB" altLang="en-US" sz="1800" smtClean="0"/>
              <a:pPr>
                <a:spcBef>
                  <a:spcPct val="0"/>
                </a:spcBef>
                <a:buClrTx/>
                <a:buFontTx/>
                <a:buNone/>
              </a:pPr>
              <a:t>41</a:t>
            </a:fld>
            <a:endParaRPr lang="en-GB" altLang="en-US" sz="1800"/>
          </a:p>
        </p:txBody>
      </p:sp>
      <p:sp>
        <p:nvSpPr>
          <p:cNvPr id="43012" name="Rectangle 2">
            <a:extLst>
              <a:ext uri="{FF2B5EF4-FFF2-40B4-BE49-F238E27FC236}">
                <a16:creationId xmlns:a16="http://schemas.microsoft.com/office/drawing/2014/main" id="{2B3D9472-427C-3D6E-7EEB-F906A85723AC}"/>
              </a:ext>
            </a:extLst>
          </p:cNvPr>
          <p:cNvSpPr>
            <a:spLocks noGrp="1" noChangeArrowheads="1"/>
          </p:cNvSpPr>
          <p:nvPr>
            <p:ph type="title"/>
          </p:nvPr>
        </p:nvSpPr>
        <p:spPr>
          <a:xfrm>
            <a:off x="493713" y="74613"/>
            <a:ext cx="5421312" cy="492125"/>
          </a:xfrm>
        </p:spPr>
        <p:txBody>
          <a:bodyPr/>
          <a:lstStyle/>
          <a:p>
            <a:pPr eaLnBrk="1" hangingPunct="1">
              <a:defRPr/>
            </a:pPr>
            <a:r>
              <a:rPr lang="de-DE" altLang="en-US" dirty="0">
                <a:latin typeface="+mn-lt"/>
              </a:rPr>
              <a:t>Kosten zu Nutzen 2. Option</a:t>
            </a:r>
          </a:p>
        </p:txBody>
      </p:sp>
      <p:sp>
        <p:nvSpPr>
          <p:cNvPr id="46085" name="Rectangle 3">
            <a:extLst>
              <a:ext uri="{FF2B5EF4-FFF2-40B4-BE49-F238E27FC236}">
                <a16:creationId xmlns:a16="http://schemas.microsoft.com/office/drawing/2014/main" id="{45FF5607-B5C7-2828-FC30-DD34A4832612}"/>
              </a:ext>
            </a:extLst>
          </p:cNvPr>
          <p:cNvSpPr>
            <a:spLocks noGrp="1" noChangeArrowheads="1"/>
          </p:cNvSpPr>
          <p:nvPr>
            <p:ph type="body" sz="half" idx="1"/>
          </p:nvPr>
        </p:nvSpPr>
        <p:spPr>
          <a:xfrm>
            <a:off x="482600" y="617538"/>
            <a:ext cx="8661400" cy="1131887"/>
          </a:xfrm>
        </p:spPr>
        <p:txBody>
          <a:bodyPr/>
          <a:lstStyle/>
          <a:p>
            <a:pPr algn="ctr" eaLnBrk="1" hangingPunct="1">
              <a:buFont typeface="Wingdings" panose="05000000000000000000" pitchFamily="2" charset="2"/>
              <a:buNone/>
            </a:pPr>
            <a:r>
              <a:rPr lang="de-DE" altLang="en-US" sz="2200" b="1"/>
              <a:t>Rentabilität einer 6,72 kWp Anlage </a:t>
            </a:r>
          </a:p>
          <a:p>
            <a:pPr algn="ctr" eaLnBrk="1" hangingPunct="1">
              <a:buFont typeface="Wingdings" panose="05000000000000000000" pitchFamily="2" charset="2"/>
              <a:buNone/>
            </a:pPr>
            <a:r>
              <a:rPr lang="de-DE" altLang="en-US" sz="2200" b="1">
                <a:solidFill>
                  <a:srgbClr val="000066"/>
                </a:solidFill>
              </a:rPr>
              <a:t>mit 7,7 kWh Batteriespeicher</a:t>
            </a:r>
            <a:endParaRPr lang="de-DE" altLang="en-US" sz="2200" b="1"/>
          </a:p>
        </p:txBody>
      </p:sp>
      <p:sp>
        <p:nvSpPr>
          <p:cNvPr id="43014" name="Text Box 5">
            <a:extLst>
              <a:ext uri="{FF2B5EF4-FFF2-40B4-BE49-F238E27FC236}">
                <a16:creationId xmlns:a16="http://schemas.microsoft.com/office/drawing/2014/main" id="{436E42D1-75E0-F59B-1669-084FDE0F5E51}"/>
              </a:ext>
            </a:extLst>
          </p:cNvPr>
          <p:cNvSpPr txBox="1">
            <a:spLocks noChangeArrowheads="1"/>
          </p:cNvSpPr>
          <p:nvPr/>
        </p:nvSpPr>
        <p:spPr bwMode="auto">
          <a:xfrm>
            <a:off x="920750" y="1193800"/>
            <a:ext cx="2700338" cy="519113"/>
          </a:xfrm>
          <a:prstGeom prst="rect">
            <a:avLst/>
          </a:prstGeom>
          <a:noFill/>
          <a:ln w="9525">
            <a:noFill/>
            <a:miter lim="800000"/>
            <a:headEnd/>
            <a:tailEnd/>
          </a:ln>
        </p:spPr>
        <p:txBody>
          <a:bodyPr>
            <a:spAutoFit/>
          </a:bodyPr>
          <a:lstStyle/>
          <a:p>
            <a:pPr eaLnBrk="1" hangingPunct="1">
              <a:spcBef>
                <a:spcPct val="50000"/>
              </a:spcBef>
              <a:defRPr/>
            </a:pPr>
            <a:r>
              <a:rPr lang="de-DE" altLang="en-US" sz="2800" b="1" dirty="0">
                <a:latin typeface="+mn-lt"/>
              </a:rPr>
              <a:t>€</a:t>
            </a:r>
          </a:p>
        </p:txBody>
      </p:sp>
      <p:sp>
        <p:nvSpPr>
          <p:cNvPr id="43015" name="Text Box 6">
            <a:extLst>
              <a:ext uri="{FF2B5EF4-FFF2-40B4-BE49-F238E27FC236}">
                <a16:creationId xmlns:a16="http://schemas.microsoft.com/office/drawing/2014/main" id="{468F37C9-4A64-5454-7672-28624B5779F1}"/>
              </a:ext>
            </a:extLst>
          </p:cNvPr>
          <p:cNvSpPr txBox="1">
            <a:spLocks noChangeArrowheads="1"/>
          </p:cNvSpPr>
          <p:nvPr/>
        </p:nvSpPr>
        <p:spPr bwMode="auto">
          <a:xfrm>
            <a:off x="1584325" y="5695950"/>
            <a:ext cx="7559675" cy="396875"/>
          </a:xfrm>
          <a:prstGeom prst="rect">
            <a:avLst/>
          </a:prstGeom>
          <a:noFill/>
          <a:ln w="9525">
            <a:noFill/>
            <a:miter lim="800000"/>
            <a:headEnd/>
            <a:tailEnd/>
          </a:ln>
        </p:spPr>
        <p:txBody>
          <a:bodyPr>
            <a:spAutoFit/>
          </a:bodyPr>
          <a:lstStyle/>
          <a:p>
            <a:pPr algn="ctr" eaLnBrk="1" hangingPunct="1">
              <a:spcBef>
                <a:spcPct val="50000"/>
              </a:spcBef>
              <a:defRPr/>
            </a:pPr>
            <a:r>
              <a:rPr lang="de-DE" altLang="en-US" dirty="0">
                <a:latin typeface="+mn-lt"/>
              </a:rPr>
              <a:t>Jahre</a:t>
            </a:r>
          </a:p>
        </p:txBody>
      </p:sp>
      <p:sp>
        <p:nvSpPr>
          <p:cNvPr id="36872" name="Text Box 25">
            <a:extLst>
              <a:ext uri="{FF2B5EF4-FFF2-40B4-BE49-F238E27FC236}">
                <a16:creationId xmlns:a16="http://schemas.microsoft.com/office/drawing/2014/main" id="{B36ACD68-13C1-2642-78C9-1C626A761679}"/>
              </a:ext>
            </a:extLst>
          </p:cNvPr>
          <p:cNvSpPr txBox="1">
            <a:spLocks noChangeArrowheads="1"/>
          </p:cNvSpPr>
          <p:nvPr/>
        </p:nvSpPr>
        <p:spPr bwMode="auto">
          <a:xfrm>
            <a:off x="2574925" y="4078288"/>
            <a:ext cx="6426200" cy="1114425"/>
          </a:xfrm>
          <a:prstGeom prst="rect">
            <a:avLst/>
          </a:prstGeom>
          <a:noFill/>
          <a:ln w="9525">
            <a:noFill/>
            <a:miter lim="800000"/>
            <a:headEnd/>
            <a:tailEnd/>
          </a:ln>
        </p:spPr>
        <p:txBody>
          <a:bodyPr>
            <a:spAutoFit/>
          </a:bodyPr>
          <a:lstStyle/>
          <a:p>
            <a:pPr algn="r" eaLnBrk="1" hangingPunct="1">
              <a:lnSpc>
                <a:spcPts val="1800"/>
              </a:lnSpc>
              <a:spcBef>
                <a:spcPct val="20000"/>
              </a:spcBef>
              <a:buFont typeface="Symbol" pitchFamily="18" charset="2"/>
              <a:buChar char="Æ"/>
              <a:tabLst>
                <a:tab pos="4572000" algn="l"/>
              </a:tabLst>
              <a:defRPr/>
            </a:pPr>
            <a:r>
              <a:rPr lang="de-DE" altLang="en-US" sz="1600" dirty="0">
                <a:latin typeface="+mn-lt"/>
              </a:rPr>
              <a:t> Jährliche Entnahme (Annuität):</a:t>
            </a:r>
          </a:p>
          <a:p>
            <a:pPr algn="r" eaLnBrk="1" hangingPunct="1">
              <a:lnSpc>
                <a:spcPts val="1800"/>
              </a:lnSpc>
              <a:spcBef>
                <a:spcPct val="20000"/>
              </a:spcBef>
              <a:tabLst>
                <a:tab pos="4572000" algn="l"/>
              </a:tabLst>
              <a:defRPr/>
            </a:pPr>
            <a:r>
              <a:rPr lang="de-DE" altLang="en-US" sz="1600" dirty="0">
                <a:latin typeface="+mn-lt"/>
              </a:rPr>
              <a:t>  895 € (Jahren   1-15)</a:t>
            </a:r>
          </a:p>
          <a:p>
            <a:pPr algn="r" eaLnBrk="1" hangingPunct="1">
              <a:lnSpc>
                <a:spcPts val="1800"/>
              </a:lnSpc>
              <a:spcBef>
                <a:spcPct val="20000"/>
              </a:spcBef>
              <a:tabLst>
                <a:tab pos="4572000" algn="l"/>
              </a:tabLst>
              <a:defRPr/>
            </a:pPr>
            <a:r>
              <a:rPr lang="de-DE" altLang="en-US" sz="1600" dirty="0">
                <a:latin typeface="+mn-lt"/>
              </a:rPr>
              <a:t>2003 € (Jahren 16-30)</a:t>
            </a:r>
          </a:p>
          <a:p>
            <a:pPr algn="r" eaLnBrk="1" hangingPunct="1">
              <a:lnSpc>
                <a:spcPts val="1800"/>
              </a:lnSpc>
              <a:spcBef>
                <a:spcPts val="0"/>
              </a:spcBef>
              <a:defRPr/>
            </a:pPr>
            <a:r>
              <a:rPr lang="de-DE" altLang="en-US" sz="1600" dirty="0">
                <a:solidFill>
                  <a:schemeClr val="bg2">
                    <a:lumMod val="65000"/>
                    <a:lumOff val="35000"/>
                  </a:schemeClr>
                </a:solidFill>
                <a:latin typeface="+mn-lt"/>
              </a:rPr>
              <a:t>Eine Kalkulation über 31 Jahre enthält Unsicherheiten!</a:t>
            </a:r>
          </a:p>
        </p:txBody>
      </p:sp>
      <p:sp>
        <p:nvSpPr>
          <p:cNvPr id="43017" name="Text Box 4">
            <a:extLst>
              <a:ext uri="{FF2B5EF4-FFF2-40B4-BE49-F238E27FC236}">
                <a16:creationId xmlns:a16="http://schemas.microsoft.com/office/drawing/2014/main" id="{F85B55BC-2F26-BE99-A411-0B4999E18143}"/>
              </a:ext>
            </a:extLst>
          </p:cNvPr>
          <p:cNvSpPr txBox="1">
            <a:spLocks noChangeArrowheads="1"/>
          </p:cNvSpPr>
          <p:nvPr/>
        </p:nvSpPr>
        <p:spPr bwMode="auto">
          <a:xfrm>
            <a:off x="1943100" y="6130925"/>
            <a:ext cx="5256213" cy="708025"/>
          </a:xfrm>
          <a:prstGeom prst="rect">
            <a:avLst/>
          </a:prstGeom>
          <a:noFill/>
          <a:ln w="9525">
            <a:noFill/>
            <a:miter lim="800000"/>
            <a:headEnd/>
            <a:tailEnd/>
          </a:ln>
        </p:spPr>
        <p:txBody>
          <a:bodyPr>
            <a:spAutoFit/>
          </a:bodyPr>
          <a:lstStyle/>
          <a:p>
            <a:pPr algn="ctr" eaLnBrk="1" hangingPunct="1">
              <a:spcBef>
                <a:spcPct val="50000"/>
              </a:spcBef>
              <a:defRPr/>
            </a:pPr>
            <a:r>
              <a:rPr lang="de-DE" altLang="en-US" sz="1600" dirty="0">
                <a:latin typeface="+mn-lt"/>
              </a:rPr>
              <a:t>Berechnung in einer Excel Datei</a:t>
            </a:r>
          </a:p>
          <a:p>
            <a:pPr algn="ctr" eaLnBrk="1" hangingPunct="1">
              <a:spcBef>
                <a:spcPct val="50000"/>
              </a:spcBef>
              <a:defRPr/>
            </a:pPr>
            <a:r>
              <a:rPr lang="de-DE" altLang="en-US" sz="1600" dirty="0">
                <a:latin typeface="+mn-lt"/>
              </a:rPr>
              <a:t>www.vorort.bund.net/luna</a:t>
            </a:r>
            <a:endParaRPr lang="de-DE" altLang="en-US" sz="1800" dirty="0">
              <a:latin typeface="+mn-l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nummernplatzhalter 3">
            <a:extLst>
              <a:ext uri="{FF2B5EF4-FFF2-40B4-BE49-F238E27FC236}">
                <a16:creationId xmlns:a16="http://schemas.microsoft.com/office/drawing/2014/main" id="{8791EDCF-A74E-3D64-DD0B-0AF73E750B77}"/>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80A9D465-314B-4B44-9BB6-5F666E2F319C}" type="slidenum">
              <a:rPr lang="en-GB" altLang="en-US" sz="1800" smtClean="0"/>
              <a:pPr>
                <a:spcBef>
                  <a:spcPct val="0"/>
                </a:spcBef>
                <a:buClrTx/>
                <a:buFontTx/>
                <a:buNone/>
              </a:pPr>
              <a:t>42</a:t>
            </a:fld>
            <a:endParaRPr lang="en-GB" altLang="en-US" sz="1800"/>
          </a:p>
        </p:txBody>
      </p:sp>
      <p:sp>
        <p:nvSpPr>
          <p:cNvPr id="47107" name="Rectangle 2">
            <a:extLst>
              <a:ext uri="{FF2B5EF4-FFF2-40B4-BE49-F238E27FC236}">
                <a16:creationId xmlns:a16="http://schemas.microsoft.com/office/drawing/2014/main" id="{C1FDE8A1-517E-631E-2B61-48A035E06A0F}"/>
              </a:ext>
            </a:extLst>
          </p:cNvPr>
          <p:cNvSpPr>
            <a:spLocks noGrp="1" noChangeArrowheads="1"/>
          </p:cNvSpPr>
          <p:nvPr>
            <p:ph type="title"/>
          </p:nvPr>
        </p:nvSpPr>
        <p:spPr>
          <a:xfrm>
            <a:off x="493713" y="74613"/>
            <a:ext cx="1436687" cy="492125"/>
          </a:xfrm>
        </p:spPr>
        <p:txBody>
          <a:bodyPr/>
          <a:lstStyle/>
          <a:p>
            <a:pPr eaLnBrk="1" hangingPunct="1">
              <a:defRPr/>
            </a:pPr>
            <a:r>
              <a:rPr lang="de-DE" altLang="en-US">
                <a:latin typeface="+mn-lt"/>
              </a:rPr>
              <a:t>Ablauf</a:t>
            </a:r>
          </a:p>
        </p:txBody>
      </p:sp>
      <p:sp>
        <p:nvSpPr>
          <p:cNvPr id="156675" name="Rectangle 3">
            <a:extLst>
              <a:ext uri="{FF2B5EF4-FFF2-40B4-BE49-F238E27FC236}">
                <a16:creationId xmlns:a16="http://schemas.microsoft.com/office/drawing/2014/main" id="{F9AC1402-F2E0-DDD8-BC44-96A2054743C7}"/>
              </a:ext>
            </a:extLst>
          </p:cNvPr>
          <p:cNvSpPr>
            <a:spLocks noGrp="1" noChangeArrowheads="1"/>
          </p:cNvSpPr>
          <p:nvPr>
            <p:ph type="body" idx="1"/>
          </p:nvPr>
        </p:nvSpPr>
        <p:spPr>
          <a:xfrm>
            <a:off x="538163" y="1341438"/>
            <a:ext cx="7346950" cy="4754562"/>
          </a:xfrm>
        </p:spPr>
        <p:txBody>
          <a:bodyPr/>
          <a:lstStyle/>
          <a:p>
            <a:pPr eaLnBrk="1" hangingPunct="1"/>
            <a:r>
              <a:rPr lang="de-DE" altLang="en-US"/>
              <a:t>Motivation</a:t>
            </a:r>
          </a:p>
          <a:p>
            <a:pPr eaLnBrk="1" hangingPunct="1"/>
            <a:r>
              <a:rPr lang="de-DE" altLang="en-US" sz="3600"/>
              <a:t>Beispiele</a:t>
            </a:r>
          </a:p>
          <a:p>
            <a:pPr eaLnBrk="1" hangingPunct="1"/>
            <a:r>
              <a:rPr lang="de-DE" altLang="en-US"/>
              <a:t>Technik</a:t>
            </a:r>
          </a:p>
          <a:p>
            <a:pPr eaLnBrk="1" hangingPunct="1">
              <a:buFont typeface="Wingdings" panose="05000000000000000000" pitchFamily="2" charset="2"/>
              <a:buNone/>
            </a:pPr>
            <a:r>
              <a:rPr lang="de-DE" altLang="en-US"/>
              <a:t>	</a:t>
            </a:r>
            <a:r>
              <a:rPr lang="de-DE" altLang="en-US" i="1">
                <a:solidFill>
                  <a:srgbClr val="008080"/>
                </a:solidFill>
              </a:rPr>
              <a:t>Pause</a:t>
            </a:r>
          </a:p>
          <a:p>
            <a:pPr eaLnBrk="1" hangingPunct="1"/>
            <a:r>
              <a:rPr lang="de-DE" altLang="en-US"/>
              <a:t>Kosten-Nutzen</a:t>
            </a:r>
          </a:p>
          <a:p>
            <a:pPr eaLnBrk="1" hangingPunct="1"/>
            <a:r>
              <a:rPr lang="de-DE" altLang="en-US" b="1"/>
              <a:t>Kauf einer Solarstromanlage</a:t>
            </a:r>
          </a:p>
          <a:p>
            <a:pPr eaLnBrk="1" hangingPunct="1"/>
            <a:r>
              <a:rPr lang="de-DE" altLang="en-US"/>
              <a:t>Zusammenfassung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mph" presetSubtype="0" nodeType="clickEffect">
                                  <p:stCondLst>
                                    <p:cond delay="0"/>
                                  </p:stCondLst>
                                  <p:childTnLst>
                                    <p:set>
                                      <p:cBhvr override="childStyle">
                                        <p:cTn id="6" dur="indefinite"/>
                                        <p:tgtEl>
                                          <p:spTgt spid="156675">
                                            <p:txEl>
                                              <p:pRg st="0" end="0"/>
                                            </p:txEl>
                                          </p:spTgt>
                                        </p:tgtEl>
                                        <p:attrNameLst>
                                          <p:attrName>style.fontStyle</p:attrName>
                                        </p:attrNameLst>
                                      </p:cBhvr>
                                      <p:to>
                                        <p:strVal val="normal"/>
                                      </p:to>
                                    </p:set>
                                    <p:set>
                                      <p:cBhvr override="childStyle">
                                        <p:cTn id="7" dur="indefinite"/>
                                        <p:tgtEl>
                                          <p:spTgt spid="156675">
                                            <p:txEl>
                                              <p:pRg st="0" end="0"/>
                                            </p:txEl>
                                          </p:spTgt>
                                        </p:tgtEl>
                                        <p:attrNameLst>
                                          <p:attrName>style.fontWeight</p:attrName>
                                        </p:attrNameLst>
                                      </p:cBhvr>
                                      <p:to>
                                        <p:strVal val="normal"/>
                                      </p:to>
                                    </p:set>
                                    <p:set>
                                      <p:cBhvr override="childStyle">
                                        <p:cTn id="8" dur="indefinite"/>
                                        <p:tgtEl>
                                          <p:spTgt spid="156675">
                                            <p:txEl>
                                              <p:pRg st="0" end="0"/>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nummernplatzhalter 3">
            <a:extLst>
              <a:ext uri="{FF2B5EF4-FFF2-40B4-BE49-F238E27FC236}">
                <a16:creationId xmlns:a16="http://schemas.microsoft.com/office/drawing/2014/main" id="{8871E580-82B9-6CE5-00E0-0501BEC61AFD}"/>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CDAB299F-7BEB-4C04-A84B-2332AAAF04C4}" type="slidenum">
              <a:rPr lang="en-GB" altLang="en-US" sz="1800" smtClean="0"/>
              <a:pPr>
                <a:spcBef>
                  <a:spcPct val="0"/>
                </a:spcBef>
                <a:buClrTx/>
                <a:buFontTx/>
                <a:buNone/>
              </a:pPr>
              <a:t>43</a:t>
            </a:fld>
            <a:endParaRPr lang="en-GB" altLang="en-US" sz="1800"/>
          </a:p>
        </p:txBody>
      </p:sp>
      <p:sp>
        <p:nvSpPr>
          <p:cNvPr id="48131" name="Rectangle 2">
            <a:extLst>
              <a:ext uri="{FF2B5EF4-FFF2-40B4-BE49-F238E27FC236}">
                <a16:creationId xmlns:a16="http://schemas.microsoft.com/office/drawing/2014/main" id="{6C15055B-BFDA-5E13-40BD-769C158C2EC7}"/>
              </a:ext>
            </a:extLst>
          </p:cNvPr>
          <p:cNvSpPr>
            <a:spLocks noGrp="1" noChangeArrowheads="1"/>
          </p:cNvSpPr>
          <p:nvPr>
            <p:ph type="title"/>
          </p:nvPr>
        </p:nvSpPr>
        <p:spPr>
          <a:xfrm>
            <a:off x="493713" y="74613"/>
            <a:ext cx="5465762" cy="492125"/>
          </a:xfrm>
        </p:spPr>
        <p:txBody>
          <a:bodyPr/>
          <a:lstStyle/>
          <a:p>
            <a:pPr eaLnBrk="1" hangingPunct="1">
              <a:defRPr/>
            </a:pPr>
            <a:r>
              <a:rPr lang="de-DE" altLang="en-US" dirty="0">
                <a:latin typeface="+mn-lt"/>
              </a:rPr>
              <a:t>Kauf einer Solarstromanlage</a:t>
            </a:r>
          </a:p>
        </p:txBody>
      </p:sp>
      <p:sp>
        <p:nvSpPr>
          <p:cNvPr id="48132" name="Rectangle 3">
            <a:extLst>
              <a:ext uri="{FF2B5EF4-FFF2-40B4-BE49-F238E27FC236}">
                <a16:creationId xmlns:a16="http://schemas.microsoft.com/office/drawing/2014/main" id="{D86C6833-8E60-0D7C-357B-C90E576FB077}"/>
              </a:ext>
            </a:extLst>
          </p:cNvPr>
          <p:cNvSpPr>
            <a:spLocks noGrp="1" noChangeArrowheads="1"/>
          </p:cNvSpPr>
          <p:nvPr>
            <p:ph type="body" idx="1"/>
          </p:nvPr>
        </p:nvSpPr>
        <p:spPr>
          <a:xfrm>
            <a:off x="900113" y="838200"/>
            <a:ext cx="8243887" cy="5146675"/>
          </a:xfrm>
        </p:spPr>
        <p:txBody>
          <a:bodyPr/>
          <a:lstStyle/>
          <a:p>
            <a:pPr eaLnBrk="1" hangingPunct="1">
              <a:lnSpc>
                <a:spcPct val="80000"/>
              </a:lnSpc>
            </a:pPr>
            <a:r>
              <a:rPr lang="de-DE" altLang="en-US" sz="2000"/>
              <a:t>Dach prüfen </a:t>
            </a:r>
          </a:p>
          <a:p>
            <a:pPr lvl="1" eaLnBrk="1" hangingPunct="1">
              <a:lnSpc>
                <a:spcPct val="80000"/>
              </a:lnSpc>
            </a:pPr>
            <a:r>
              <a:rPr lang="de-DE" altLang="en-US" sz="1600"/>
              <a:t>Keine Verschattung, insbesondere am 21. Dezember um 12 Uhr</a:t>
            </a:r>
          </a:p>
          <a:p>
            <a:pPr lvl="1" eaLnBrk="1" hangingPunct="1">
              <a:lnSpc>
                <a:spcPct val="80000"/>
              </a:lnSpc>
            </a:pPr>
            <a:r>
              <a:rPr lang="de-DE" altLang="en-US" sz="1600"/>
              <a:t>Die Berechnung eines Statikers soll vorliegen, </a:t>
            </a:r>
          </a:p>
          <a:p>
            <a:pPr lvl="1" eaLnBrk="1" hangingPunct="1">
              <a:lnSpc>
                <a:spcPct val="80000"/>
              </a:lnSpc>
            </a:pPr>
            <a:r>
              <a:rPr lang="de-DE" altLang="en-US" sz="1600"/>
              <a:t>Das Dach muss 500 kg/m</a:t>
            </a:r>
            <a:r>
              <a:rPr lang="de-DE" altLang="en-US" sz="1600" baseline="30000"/>
              <a:t>2  </a:t>
            </a:r>
            <a:r>
              <a:rPr lang="de-DE" altLang="en-US" sz="1600"/>
              <a:t>für die PV-Anlage und Schnee tragen können.</a:t>
            </a:r>
          </a:p>
          <a:p>
            <a:pPr lvl="1" eaLnBrk="1" hangingPunct="1">
              <a:lnSpc>
                <a:spcPct val="80000"/>
              </a:lnSpc>
            </a:pPr>
            <a:r>
              <a:rPr lang="de-DE" altLang="en-US" sz="1600"/>
              <a:t>30 Jahre Lebensdauer. </a:t>
            </a:r>
          </a:p>
          <a:p>
            <a:pPr lvl="1" eaLnBrk="1" hangingPunct="1">
              <a:lnSpc>
                <a:spcPct val="80000"/>
              </a:lnSpc>
            </a:pPr>
            <a:r>
              <a:rPr lang="de-DE" altLang="en-US" sz="1600"/>
              <a:t>Ein Dachdecker sollte sich einmal die Dachlatten ansehen.</a:t>
            </a:r>
          </a:p>
          <a:p>
            <a:pPr lvl="1" eaLnBrk="1" hangingPunct="1">
              <a:lnSpc>
                <a:spcPct val="80000"/>
              </a:lnSpc>
              <a:buFont typeface="Symbol" panose="05050102010706020507" pitchFamily="18" charset="2"/>
              <a:buNone/>
            </a:pPr>
            <a:endParaRPr lang="de-DE" altLang="en-US" sz="1600"/>
          </a:p>
          <a:p>
            <a:pPr eaLnBrk="1" hangingPunct="1"/>
            <a:r>
              <a:rPr lang="de-DE" altLang="en-US" sz="2000"/>
              <a:t>Mindestens 2 Angebote einholen</a:t>
            </a:r>
          </a:p>
          <a:p>
            <a:pPr lvl="1" eaLnBrk="1" hangingPunct="1">
              <a:lnSpc>
                <a:spcPct val="80000"/>
              </a:lnSpc>
            </a:pPr>
            <a:r>
              <a:rPr lang="de-DE" altLang="en-US" sz="1600"/>
              <a:t>Installateur muss Gebäude besichtigen</a:t>
            </a:r>
          </a:p>
          <a:p>
            <a:pPr lvl="1" eaLnBrk="1" hangingPunct="1">
              <a:lnSpc>
                <a:spcPct val="80000"/>
              </a:lnSpc>
            </a:pPr>
            <a:r>
              <a:rPr lang="de-DE" altLang="en-US" sz="1600"/>
              <a:t>Fragen Sie nach Referenzanlagen des Installateurs</a:t>
            </a:r>
          </a:p>
          <a:p>
            <a:pPr lvl="1" eaLnBrk="1" hangingPunct="1">
              <a:lnSpc>
                <a:spcPct val="80000"/>
              </a:lnSpc>
            </a:pPr>
            <a:r>
              <a:rPr lang="de-DE" altLang="en-US" sz="1600"/>
              <a:t>Kreis Düren: „2000 x 1000“ Klimaschutzprogramm prüfen</a:t>
            </a:r>
          </a:p>
          <a:p>
            <a:pPr lvl="1" eaLnBrk="1" hangingPunct="1">
              <a:lnSpc>
                <a:spcPct val="80000"/>
              </a:lnSpc>
              <a:buFont typeface="Symbol" panose="05050102010706020507" pitchFamily="18" charset="2"/>
              <a:buNone/>
            </a:pPr>
            <a:r>
              <a:rPr lang="de-DE" altLang="en-US" sz="1600"/>
              <a:t> </a:t>
            </a:r>
          </a:p>
          <a:p>
            <a:pPr eaLnBrk="1" hangingPunct="1"/>
            <a:r>
              <a:rPr lang="de-DE" altLang="en-US" sz="2000"/>
              <a:t>Angebot</a:t>
            </a:r>
          </a:p>
          <a:p>
            <a:pPr lvl="1" eaLnBrk="1" hangingPunct="1">
              <a:lnSpc>
                <a:spcPct val="80000"/>
              </a:lnSpc>
            </a:pPr>
            <a:r>
              <a:rPr lang="de-DE" altLang="en-US" sz="1600"/>
              <a:t>Komplettpreis incl. Montage</a:t>
            </a:r>
          </a:p>
          <a:p>
            <a:pPr lvl="1" eaLnBrk="1" hangingPunct="1">
              <a:lnSpc>
                <a:spcPct val="80000"/>
              </a:lnSpc>
            </a:pPr>
            <a:r>
              <a:rPr lang="de-DE" altLang="en-US" sz="1600"/>
              <a:t>PV Module: deutscher oder chinesischer Hersteller?</a:t>
            </a:r>
          </a:p>
          <a:p>
            <a:pPr lvl="1" eaLnBrk="1" hangingPunct="1">
              <a:lnSpc>
                <a:spcPct val="80000"/>
              </a:lnSpc>
            </a:pPr>
            <a:r>
              <a:rPr lang="de-DE" altLang="en-US" sz="1600"/>
              <a:t>Datenblätter für PV-Modul, Wechselrichter, Montagesystem</a:t>
            </a:r>
          </a:p>
          <a:p>
            <a:pPr lvl="2" eaLnBrk="1" hangingPunct="1">
              <a:lnSpc>
                <a:spcPct val="80000"/>
              </a:lnSpc>
            </a:pPr>
            <a:r>
              <a:rPr lang="de-DE" altLang="en-US" sz="1600"/>
              <a:t>Kristalline PV Module zertifiziert nach Standard IEC61215</a:t>
            </a:r>
          </a:p>
          <a:p>
            <a:pPr lvl="1" eaLnBrk="1" hangingPunct="1">
              <a:lnSpc>
                <a:spcPct val="80000"/>
              </a:lnSpc>
            </a:pPr>
            <a:r>
              <a:rPr lang="de-DE" altLang="en-US" sz="1600"/>
              <a:t>Spezielle PV Kabel, Verlegung in Leerrohren</a:t>
            </a:r>
          </a:p>
          <a:p>
            <a:pPr lvl="1" eaLnBrk="1" hangingPunct="1">
              <a:lnSpc>
                <a:spcPct val="80000"/>
              </a:lnSpc>
            </a:pPr>
            <a:r>
              <a:rPr lang="de-DE" altLang="en-US" sz="1600"/>
              <a:t>Erdung und Blitzschutz</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nummernplatzhalter 3">
            <a:extLst>
              <a:ext uri="{FF2B5EF4-FFF2-40B4-BE49-F238E27FC236}">
                <a16:creationId xmlns:a16="http://schemas.microsoft.com/office/drawing/2014/main" id="{DFFA7C71-37B0-B178-230E-CE8D32FC5408}"/>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9F1B787D-D859-44A5-9FCE-F87CE43976D3}" type="slidenum">
              <a:rPr lang="en-GB" altLang="en-US" sz="1800" smtClean="0"/>
              <a:pPr>
                <a:spcBef>
                  <a:spcPct val="0"/>
                </a:spcBef>
                <a:buClrTx/>
                <a:buFontTx/>
                <a:buNone/>
              </a:pPr>
              <a:t>44</a:t>
            </a:fld>
            <a:endParaRPr lang="en-GB" altLang="en-US" sz="1800"/>
          </a:p>
        </p:txBody>
      </p:sp>
      <p:sp>
        <p:nvSpPr>
          <p:cNvPr id="50179" name="Rectangle 2">
            <a:extLst>
              <a:ext uri="{FF2B5EF4-FFF2-40B4-BE49-F238E27FC236}">
                <a16:creationId xmlns:a16="http://schemas.microsoft.com/office/drawing/2014/main" id="{35CAD6A1-A291-13BB-E0F6-D7B09182A460}"/>
              </a:ext>
            </a:extLst>
          </p:cNvPr>
          <p:cNvSpPr>
            <a:spLocks noGrp="1" noChangeArrowheads="1"/>
          </p:cNvSpPr>
          <p:nvPr>
            <p:ph type="title"/>
          </p:nvPr>
        </p:nvSpPr>
        <p:spPr>
          <a:xfrm>
            <a:off x="493713" y="74613"/>
            <a:ext cx="5465762" cy="492125"/>
          </a:xfrm>
        </p:spPr>
        <p:txBody>
          <a:bodyPr/>
          <a:lstStyle/>
          <a:p>
            <a:pPr eaLnBrk="1" hangingPunct="1">
              <a:defRPr/>
            </a:pPr>
            <a:r>
              <a:rPr lang="de-DE" altLang="en-US">
                <a:latin typeface="+mn-lt"/>
              </a:rPr>
              <a:t>Kauf einer Solarstromanlage</a:t>
            </a:r>
          </a:p>
        </p:txBody>
      </p:sp>
      <p:sp>
        <p:nvSpPr>
          <p:cNvPr id="49156" name="Rectangle 3">
            <a:extLst>
              <a:ext uri="{FF2B5EF4-FFF2-40B4-BE49-F238E27FC236}">
                <a16:creationId xmlns:a16="http://schemas.microsoft.com/office/drawing/2014/main" id="{37282A0B-D8A2-73FA-6138-125527947F3F}"/>
              </a:ext>
            </a:extLst>
          </p:cNvPr>
          <p:cNvSpPr>
            <a:spLocks noGrp="1" noChangeArrowheads="1"/>
          </p:cNvSpPr>
          <p:nvPr>
            <p:ph type="body" idx="1"/>
          </p:nvPr>
        </p:nvSpPr>
        <p:spPr>
          <a:xfrm>
            <a:off x="1030288" y="800100"/>
            <a:ext cx="8027987" cy="4710113"/>
          </a:xfrm>
        </p:spPr>
        <p:txBody>
          <a:bodyPr/>
          <a:lstStyle/>
          <a:p>
            <a:pPr eaLnBrk="1" hangingPunct="1">
              <a:lnSpc>
                <a:spcPct val="80000"/>
              </a:lnSpc>
              <a:buFont typeface="Wingdings" panose="05000000000000000000" pitchFamily="2" charset="2"/>
              <a:buNone/>
            </a:pPr>
            <a:r>
              <a:rPr lang="de-DE" altLang="en-US" sz="1400" b="1"/>
              <a:t>Unvollständige Liste von Solarstrom Installateuren in alphabetischer Reihenfolge</a:t>
            </a:r>
          </a:p>
          <a:p>
            <a:pPr eaLnBrk="1" hangingPunct="1">
              <a:lnSpc>
                <a:spcPct val="80000"/>
              </a:lnSpc>
              <a:buFont typeface="Wingdings" panose="05000000000000000000" pitchFamily="2" charset="2"/>
              <a:buNone/>
            </a:pPr>
            <a:endParaRPr lang="de-DE" altLang="en-US" sz="1400"/>
          </a:p>
          <a:p>
            <a:pPr eaLnBrk="1" hangingPunct="1">
              <a:lnSpc>
                <a:spcPct val="80000"/>
              </a:lnSpc>
            </a:pPr>
            <a:r>
              <a:rPr lang="de-DE" altLang="en-US" sz="1500">
                <a:solidFill>
                  <a:srgbClr val="002060"/>
                </a:solidFill>
              </a:rPr>
              <a:t>Cremer &amp; Klein, Simmerath,                                 www.cremer-klein.de</a:t>
            </a:r>
          </a:p>
          <a:p>
            <a:pPr eaLnBrk="1" hangingPunct="1">
              <a:lnSpc>
                <a:spcPct val="80000"/>
              </a:lnSpc>
            </a:pPr>
            <a:r>
              <a:rPr lang="de-DE" altLang="en-NL" sz="1600"/>
              <a:t>Elektrotechnik Maidhof, Langerwehe	www.elektro-technik-maidhof.de</a:t>
            </a:r>
            <a:endParaRPr lang="de-DE" altLang="en-US" sz="1500">
              <a:solidFill>
                <a:srgbClr val="002060"/>
              </a:solidFill>
            </a:endParaRPr>
          </a:p>
          <a:p>
            <a:pPr eaLnBrk="1" hangingPunct="1">
              <a:lnSpc>
                <a:spcPct val="80000"/>
              </a:lnSpc>
            </a:pPr>
            <a:r>
              <a:rPr lang="de-DE" altLang="en-US" sz="1500">
                <a:solidFill>
                  <a:srgbClr val="002060"/>
                </a:solidFill>
              </a:rPr>
              <a:t>EUT Haustechnik, Oberzier                                  www.eut-haustechnik.de</a:t>
            </a:r>
          </a:p>
          <a:p>
            <a:pPr eaLnBrk="1" hangingPunct="1">
              <a:lnSpc>
                <a:spcPct val="80000"/>
              </a:lnSpc>
            </a:pPr>
            <a:r>
              <a:rPr lang="de-DE" altLang="en-US" sz="1500">
                <a:solidFill>
                  <a:srgbClr val="002060"/>
                </a:solidFill>
              </a:rPr>
              <a:t>Fassbender, Düren                                               www.elektro-fassbender.de</a:t>
            </a:r>
          </a:p>
          <a:p>
            <a:pPr eaLnBrk="1" hangingPunct="1">
              <a:lnSpc>
                <a:spcPct val="80000"/>
              </a:lnSpc>
            </a:pPr>
            <a:r>
              <a:rPr lang="de-DE" altLang="en-US" sz="1500">
                <a:solidFill>
                  <a:srgbClr val="002060"/>
                </a:solidFill>
              </a:rPr>
              <a:t>Harperscheidt, Kreuzau                                        www.solartiger.de</a:t>
            </a:r>
          </a:p>
          <a:p>
            <a:pPr eaLnBrk="1" hangingPunct="1">
              <a:lnSpc>
                <a:spcPct val="80000"/>
              </a:lnSpc>
            </a:pPr>
            <a:r>
              <a:rPr lang="de-DE" altLang="en-US" sz="1500">
                <a:solidFill>
                  <a:srgbClr val="002060"/>
                </a:solidFill>
              </a:rPr>
              <a:t>H-S-E-Tec GmbH, Hückelhoven		www.hse-tec.de</a:t>
            </a:r>
          </a:p>
          <a:p>
            <a:pPr eaLnBrk="1" hangingPunct="1">
              <a:lnSpc>
                <a:spcPct val="80000"/>
              </a:lnSpc>
            </a:pPr>
            <a:r>
              <a:rPr lang="de-DE" altLang="en-US" sz="1500">
                <a:solidFill>
                  <a:srgbClr val="002060"/>
                </a:solidFill>
              </a:rPr>
              <a:t>Lebherz und Partner, Aachen                               www.lebherz-und-partner.de</a:t>
            </a:r>
          </a:p>
          <a:p>
            <a:pPr eaLnBrk="1" hangingPunct="1">
              <a:lnSpc>
                <a:spcPct val="80000"/>
              </a:lnSpc>
            </a:pPr>
            <a:r>
              <a:rPr lang="de-DE" altLang="en-US" sz="1500">
                <a:solidFill>
                  <a:srgbClr val="002060"/>
                </a:solidFill>
              </a:rPr>
              <a:t>Lorsche Elektrohaustechnik, Langerwehe	 www.lorsche-eht.de</a:t>
            </a:r>
          </a:p>
          <a:p>
            <a:pPr eaLnBrk="1" hangingPunct="1">
              <a:lnSpc>
                <a:spcPct val="80000"/>
              </a:lnSpc>
            </a:pPr>
            <a:r>
              <a:rPr lang="de-DE" altLang="en-US" sz="1500">
                <a:solidFill>
                  <a:srgbClr val="002060"/>
                </a:solidFill>
              </a:rPr>
              <a:t>Mertens, Monschau                                               www.elektro-juergen-mertens.de</a:t>
            </a:r>
          </a:p>
          <a:p>
            <a:pPr eaLnBrk="1" hangingPunct="1">
              <a:lnSpc>
                <a:spcPct val="80000"/>
              </a:lnSpc>
            </a:pPr>
            <a:r>
              <a:rPr lang="de-DE" altLang="en-US" sz="1500">
                <a:solidFill>
                  <a:srgbClr val="002060"/>
                </a:solidFill>
              </a:rPr>
              <a:t>Meuthen Elektrotechnik, Langerwehe Schlich      www.meuthen-elektrotechnik.de</a:t>
            </a:r>
          </a:p>
          <a:p>
            <a:pPr eaLnBrk="1" hangingPunct="1">
              <a:lnSpc>
                <a:spcPct val="80000"/>
              </a:lnSpc>
            </a:pPr>
            <a:r>
              <a:rPr lang="de-DE" altLang="en-NL" sz="1500"/>
              <a:t>Regtech UG, Simmerath			 www.regtech-energie.de</a:t>
            </a:r>
            <a:endParaRPr lang="de-DE" altLang="en-US" sz="1500">
              <a:solidFill>
                <a:srgbClr val="002060"/>
              </a:solidFill>
            </a:endParaRPr>
          </a:p>
          <a:p>
            <a:pPr eaLnBrk="1" hangingPunct="1">
              <a:lnSpc>
                <a:spcPct val="80000"/>
              </a:lnSpc>
            </a:pPr>
            <a:r>
              <a:rPr lang="de-DE" altLang="en-US" sz="1500">
                <a:solidFill>
                  <a:srgbClr val="002060"/>
                </a:solidFill>
              </a:rPr>
              <a:t>Remember, Stolberg                                              www.remember-solartechnik.de</a:t>
            </a:r>
          </a:p>
          <a:p>
            <a:pPr eaLnBrk="1" hangingPunct="1">
              <a:lnSpc>
                <a:spcPct val="80000"/>
              </a:lnSpc>
            </a:pPr>
            <a:r>
              <a:rPr lang="de-DE" altLang="en-US" sz="1500">
                <a:solidFill>
                  <a:srgbClr val="002060"/>
                </a:solidFill>
              </a:rPr>
              <a:t>Schaaf &amp; Dornhöfer, Aachen                                 www.dornhoefer-ac.de</a:t>
            </a:r>
          </a:p>
          <a:p>
            <a:pPr eaLnBrk="1" hangingPunct="1">
              <a:lnSpc>
                <a:spcPct val="80000"/>
              </a:lnSpc>
            </a:pPr>
            <a:r>
              <a:rPr lang="de-DE" altLang="en-US" sz="1500">
                <a:solidFill>
                  <a:srgbClr val="002060"/>
                </a:solidFill>
              </a:rPr>
              <a:t>Schmitz, Stolberg                                                   www.schmitz-gebaeudetechnik.de</a:t>
            </a:r>
          </a:p>
          <a:p>
            <a:pPr eaLnBrk="1" hangingPunct="1">
              <a:lnSpc>
                <a:spcPct val="80000"/>
              </a:lnSpc>
            </a:pPr>
            <a:r>
              <a:rPr lang="de-DE" altLang="en-US" sz="1500">
                <a:solidFill>
                  <a:srgbClr val="002060"/>
                </a:solidFill>
              </a:rPr>
              <a:t>Sotech, Stolberg                                                     www.sotech.de</a:t>
            </a:r>
          </a:p>
          <a:p>
            <a:pPr eaLnBrk="1" hangingPunct="1">
              <a:lnSpc>
                <a:spcPct val="80000"/>
              </a:lnSpc>
            </a:pPr>
            <a:r>
              <a:rPr lang="de-DE" altLang="en-US" sz="1500">
                <a:solidFill>
                  <a:srgbClr val="002060"/>
                </a:solidFill>
              </a:rPr>
              <a:t>Wieso Wiedemann Solartechnik, Aachen              www.wieso-online.de</a:t>
            </a:r>
          </a:p>
          <a:p>
            <a:pPr eaLnBrk="1" hangingPunct="1">
              <a:lnSpc>
                <a:spcPct val="80000"/>
              </a:lnSpc>
            </a:pPr>
            <a:r>
              <a:rPr lang="de-DE" altLang="en-US" sz="1500">
                <a:solidFill>
                  <a:srgbClr val="002060"/>
                </a:solidFill>
              </a:rPr>
              <a:t>Wunstorf, Inden				  www.indeland-photovoltaik.de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nummernplatzhalter 3">
            <a:extLst>
              <a:ext uri="{FF2B5EF4-FFF2-40B4-BE49-F238E27FC236}">
                <a16:creationId xmlns:a16="http://schemas.microsoft.com/office/drawing/2014/main" id="{A75E413A-59B6-6061-EEAB-1127635C417E}"/>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solidFill>
                  <a:srgbClr val="000066"/>
                </a:solidFill>
              </a:rPr>
              <a:t>S.</a:t>
            </a:r>
            <a:fld id="{B913A1F7-DDD9-44EA-9D2F-131FC5DE0634}" type="slidenum">
              <a:rPr lang="en-GB" altLang="en-US" sz="1800" smtClean="0">
                <a:solidFill>
                  <a:srgbClr val="000066"/>
                </a:solidFill>
              </a:rPr>
              <a:pPr>
                <a:spcBef>
                  <a:spcPct val="0"/>
                </a:spcBef>
                <a:buClrTx/>
                <a:buFontTx/>
                <a:buNone/>
              </a:pPr>
              <a:t>45</a:t>
            </a:fld>
            <a:endParaRPr lang="en-GB" altLang="en-US" sz="1800">
              <a:solidFill>
                <a:srgbClr val="000066"/>
              </a:solidFill>
            </a:endParaRPr>
          </a:p>
        </p:txBody>
      </p:sp>
      <p:sp>
        <p:nvSpPr>
          <p:cNvPr id="48131" name="Rectangle 2">
            <a:extLst>
              <a:ext uri="{FF2B5EF4-FFF2-40B4-BE49-F238E27FC236}">
                <a16:creationId xmlns:a16="http://schemas.microsoft.com/office/drawing/2014/main" id="{BE85C65B-6E04-C503-280E-3E9B88375910}"/>
              </a:ext>
            </a:extLst>
          </p:cNvPr>
          <p:cNvSpPr>
            <a:spLocks noGrp="1" noChangeArrowheads="1"/>
          </p:cNvSpPr>
          <p:nvPr>
            <p:ph type="title"/>
          </p:nvPr>
        </p:nvSpPr>
        <p:spPr>
          <a:xfrm>
            <a:off x="493713" y="74613"/>
            <a:ext cx="5465762" cy="492125"/>
          </a:xfrm>
        </p:spPr>
        <p:txBody>
          <a:bodyPr/>
          <a:lstStyle/>
          <a:p>
            <a:pPr eaLnBrk="1" hangingPunct="1">
              <a:defRPr/>
            </a:pPr>
            <a:r>
              <a:rPr lang="de-DE" altLang="en-US" dirty="0">
                <a:latin typeface="+mn-lt"/>
              </a:rPr>
              <a:t>Kauf einer Solarstromanlage</a:t>
            </a:r>
          </a:p>
        </p:txBody>
      </p:sp>
      <p:sp>
        <p:nvSpPr>
          <p:cNvPr id="48132" name="Rectangle 3">
            <a:extLst>
              <a:ext uri="{FF2B5EF4-FFF2-40B4-BE49-F238E27FC236}">
                <a16:creationId xmlns:a16="http://schemas.microsoft.com/office/drawing/2014/main" id="{1F298104-EC23-31E1-1F38-4241FD267817}"/>
              </a:ext>
            </a:extLst>
          </p:cNvPr>
          <p:cNvSpPr>
            <a:spLocks noGrp="1" noChangeArrowheads="1"/>
          </p:cNvSpPr>
          <p:nvPr>
            <p:ph type="body" idx="1"/>
          </p:nvPr>
        </p:nvSpPr>
        <p:spPr>
          <a:xfrm>
            <a:off x="900113" y="838200"/>
            <a:ext cx="8243887" cy="5146675"/>
          </a:xfrm>
        </p:spPr>
        <p:txBody>
          <a:bodyPr/>
          <a:lstStyle/>
          <a:p>
            <a:pPr marL="0" indent="0" eaLnBrk="1" hangingPunct="1">
              <a:lnSpc>
                <a:spcPct val="80000"/>
              </a:lnSpc>
              <a:buFont typeface="Wingdings" panose="05000000000000000000" pitchFamily="2" charset="2"/>
              <a:buNone/>
              <a:defRPr/>
            </a:pPr>
            <a:r>
              <a:rPr lang="de-DE" altLang="en-US" sz="2000" dirty="0"/>
              <a:t>Parallel zu den Angeboten bei Ihrem Stromnetzbetreiber eine</a:t>
            </a:r>
          </a:p>
          <a:p>
            <a:pPr eaLnBrk="1" hangingPunct="1">
              <a:lnSpc>
                <a:spcPct val="80000"/>
              </a:lnSpc>
              <a:buFont typeface="+mj-lt"/>
              <a:buAutoNum type="arabicPeriod"/>
              <a:defRPr/>
            </a:pPr>
            <a:r>
              <a:rPr lang="de-DE" altLang="en-US" sz="2000" dirty="0"/>
              <a:t>Anfrage auf Erteilung der Anschlusszusage stellen</a:t>
            </a:r>
          </a:p>
          <a:p>
            <a:pPr lvl="1" eaLnBrk="1" hangingPunct="1">
              <a:lnSpc>
                <a:spcPct val="80000"/>
              </a:lnSpc>
              <a:defRPr/>
            </a:pPr>
            <a:r>
              <a:rPr lang="de-DE" altLang="en-US" sz="1600" dirty="0"/>
              <a:t>Beispiel </a:t>
            </a:r>
            <a:r>
              <a:rPr lang="de-DE" altLang="en-US" sz="1600" dirty="0" err="1"/>
              <a:t>Westnetz</a:t>
            </a:r>
            <a:endParaRPr lang="de-DE" altLang="en-US" sz="1600" dirty="0"/>
          </a:p>
          <a:p>
            <a:pPr lvl="1" eaLnBrk="1" hangingPunct="1">
              <a:lnSpc>
                <a:spcPct val="80000"/>
              </a:lnSpc>
              <a:buFont typeface="Symbol" panose="05050102010706020507" pitchFamily="18" charset="2"/>
              <a:buNone/>
              <a:defRPr/>
            </a:pPr>
            <a:endParaRPr lang="de-DE" altLang="en-US" sz="1600" dirty="0"/>
          </a:p>
          <a:p>
            <a:pPr lvl="1" eaLnBrk="1" hangingPunct="1">
              <a:lnSpc>
                <a:spcPct val="80000"/>
              </a:lnSpc>
              <a:buFont typeface="Symbol" panose="05050102010706020507" pitchFamily="18" charset="2"/>
              <a:buNone/>
              <a:defRPr/>
            </a:pPr>
            <a:endParaRPr lang="de-DE" altLang="en-US" sz="1600" dirty="0"/>
          </a:p>
          <a:p>
            <a:pPr lvl="1" eaLnBrk="1" hangingPunct="1">
              <a:lnSpc>
                <a:spcPct val="80000"/>
              </a:lnSpc>
              <a:buFont typeface="Symbol" panose="05050102010706020507" pitchFamily="18" charset="2"/>
              <a:buNone/>
              <a:defRPr/>
            </a:pPr>
            <a:endParaRPr lang="de-DE" altLang="en-US" sz="1600" dirty="0"/>
          </a:p>
          <a:p>
            <a:pPr lvl="1" eaLnBrk="1" hangingPunct="1">
              <a:lnSpc>
                <a:spcPct val="80000"/>
              </a:lnSpc>
              <a:buFont typeface="Symbol" panose="05050102010706020507" pitchFamily="18" charset="2"/>
              <a:buNone/>
              <a:defRPr/>
            </a:pPr>
            <a:endParaRPr lang="de-DE" altLang="en-US" sz="1600" dirty="0"/>
          </a:p>
          <a:p>
            <a:pPr lvl="1" eaLnBrk="1" hangingPunct="1">
              <a:lnSpc>
                <a:spcPct val="80000"/>
              </a:lnSpc>
              <a:buFont typeface="Symbol" panose="05050102010706020507" pitchFamily="18" charset="2"/>
              <a:buNone/>
              <a:defRPr/>
            </a:pPr>
            <a:endParaRPr lang="de-DE" altLang="en-US" sz="1600" dirty="0"/>
          </a:p>
          <a:p>
            <a:pPr lvl="1" eaLnBrk="1" hangingPunct="1">
              <a:lnSpc>
                <a:spcPct val="80000"/>
              </a:lnSpc>
              <a:buFont typeface="Symbol" panose="05050102010706020507" pitchFamily="18" charset="2"/>
              <a:buNone/>
              <a:defRPr/>
            </a:pPr>
            <a:endParaRPr lang="de-DE" altLang="en-US" sz="1600" dirty="0"/>
          </a:p>
          <a:p>
            <a:pPr eaLnBrk="1" hangingPunct="1">
              <a:buFont typeface="+mj-lt"/>
              <a:buAutoNum type="arabicPeriod"/>
              <a:defRPr/>
            </a:pPr>
            <a:r>
              <a:rPr lang="de-DE" altLang="en-US" sz="2000" dirty="0"/>
              <a:t>Einspeiseportal auswählen</a:t>
            </a:r>
          </a:p>
        </p:txBody>
      </p:sp>
      <p:pic>
        <p:nvPicPr>
          <p:cNvPr id="50181" name="Picture 4">
            <a:extLst>
              <a:ext uri="{FF2B5EF4-FFF2-40B4-BE49-F238E27FC236}">
                <a16:creationId xmlns:a16="http://schemas.microsoft.com/office/drawing/2014/main" id="{0415B0F4-6827-D8D3-D2C3-1613BBDD85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1665288"/>
            <a:ext cx="4681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5D1651DB-742B-5B90-2233-15BA46DEEB45}"/>
              </a:ext>
            </a:extLst>
          </p:cNvPr>
          <p:cNvSpPr/>
          <p:nvPr/>
        </p:nvSpPr>
        <p:spPr>
          <a:xfrm>
            <a:off x="5400675" y="1773238"/>
            <a:ext cx="1331913" cy="39528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NL"/>
          </a:p>
        </p:txBody>
      </p:sp>
      <p:pic>
        <p:nvPicPr>
          <p:cNvPr id="50183" name="Picture 7">
            <a:extLst>
              <a:ext uri="{FF2B5EF4-FFF2-40B4-BE49-F238E27FC236}">
                <a16:creationId xmlns:a16="http://schemas.microsoft.com/office/drawing/2014/main" id="{08A0F259-08D5-B29C-020F-83793C6A48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0563" y="3573463"/>
            <a:ext cx="5311775" cy="23764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B823BE82-AE22-F683-3947-0B21A8D65032}"/>
              </a:ext>
            </a:extLst>
          </p:cNvPr>
          <p:cNvSpPr/>
          <p:nvPr/>
        </p:nvSpPr>
        <p:spPr>
          <a:xfrm>
            <a:off x="3024188" y="5265738"/>
            <a:ext cx="935037" cy="2159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NL"/>
          </a:p>
        </p:txBody>
      </p:sp>
      <p:sp>
        <p:nvSpPr>
          <p:cNvPr id="50185" name="TextBox 1">
            <a:extLst>
              <a:ext uri="{FF2B5EF4-FFF2-40B4-BE49-F238E27FC236}">
                <a16:creationId xmlns:a16="http://schemas.microsoft.com/office/drawing/2014/main" id="{BB8A48CB-8F5C-B132-CBE5-5DD6FB9352F2}"/>
              </a:ext>
            </a:extLst>
          </p:cNvPr>
          <p:cNvSpPr txBox="1">
            <a:spLocks noChangeArrowheads="1"/>
          </p:cNvSpPr>
          <p:nvPr/>
        </p:nvSpPr>
        <p:spPr bwMode="auto">
          <a:xfrm>
            <a:off x="8440738" y="5692775"/>
            <a:ext cx="560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NL" sz="2000"/>
              <a:t>-&gt;</a:t>
            </a:r>
            <a:endParaRPr lang="en-NL" altLang="en-NL" sz="20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nummernplatzhalter 3">
            <a:extLst>
              <a:ext uri="{FF2B5EF4-FFF2-40B4-BE49-F238E27FC236}">
                <a16:creationId xmlns:a16="http://schemas.microsoft.com/office/drawing/2014/main" id="{581BB636-E42E-7D99-E468-5FFA262218A6}"/>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solidFill>
                  <a:srgbClr val="000066"/>
                </a:solidFill>
              </a:rPr>
              <a:t>S.</a:t>
            </a:r>
            <a:fld id="{2D37B073-BACC-4714-B812-689E675AC25F}" type="slidenum">
              <a:rPr lang="en-GB" altLang="en-US" sz="1800" smtClean="0">
                <a:solidFill>
                  <a:srgbClr val="000066"/>
                </a:solidFill>
              </a:rPr>
              <a:pPr>
                <a:spcBef>
                  <a:spcPct val="0"/>
                </a:spcBef>
                <a:buClrTx/>
                <a:buFontTx/>
                <a:buNone/>
              </a:pPr>
              <a:t>46</a:t>
            </a:fld>
            <a:endParaRPr lang="en-GB" altLang="en-US" sz="1800">
              <a:solidFill>
                <a:srgbClr val="000066"/>
              </a:solidFill>
            </a:endParaRPr>
          </a:p>
        </p:txBody>
      </p:sp>
      <p:sp>
        <p:nvSpPr>
          <p:cNvPr id="48131" name="Rectangle 2">
            <a:extLst>
              <a:ext uri="{FF2B5EF4-FFF2-40B4-BE49-F238E27FC236}">
                <a16:creationId xmlns:a16="http://schemas.microsoft.com/office/drawing/2014/main" id="{074B59E9-97C7-6174-00AC-A495B46235A9}"/>
              </a:ext>
            </a:extLst>
          </p:cNvPr>
          <p:cNvSpPr>
            <a:spLocks noGrp="1" noChangeArrowheads="1"/>
          </p:cNvSpPr>
          <p:nvPr>
            <p:ph type="title"/>
          </p:nvPr>
        </p:nvSpPr>
        <p:spPr>
          <a:xfrm>
            <a:off x="493713" y="74613"/>
            <a:ext cx="5465762" cy="492125"/>
          </a:xfrm>
        </p:spPr>
        <p:txBody>
          <a:bodyPr/>
          <a:lstStyle/>
          <a:p>
            <a:pPr eaLnBrk="1" hangingPunct="1">
              <a:defRPr/>
            </a:pPr>
            <a:r>
              <a:rPr lang="de-DE" altLang="en-US" dirty="0">
                <a:latin typeface="+mn-lt"/>
              </a:rPr>
              <a:t>Kauf einer Solarstromanlage</a:t>
            </a:r>
          </a:p>
        </p:txBody>
      </p:sp>
      <p:sp>
        <p:nvSpPr>
          <p:cNvPr id="51204" name="Rectangle 3">
            <a:extLst>
              <a:ext uri="{FF2B5EF4-FFF2-40B4-BE49-F238E27FC236}">
                <a16:creationId xmlns:a16="http://schemas.microsoft.com/office/drawing/2014/main" id="{FFD7C6F2-0F36-CCBE-E524-846DADD64A7A}"/>
              </a:ext>
            </a:extLst>
          </p:cNvPr>
          <p:cNvSpPr>
            <a:spLocks noGrp="1" noChangeArrowheads="1"/>
          </p:cNvSpPr>
          <p:nvPr>
            <p:ph type="body" idx="1"/>
          </p:nvPr>
        </p:nvSpPr>
        <p:spPr>
          <a:xfrm>
            <a:off x="900113" y="838200"/>
            <a:ext cx="8243887" cy="5146675"/>
          </a:xfrm>
        </p:spPr>
        <p:txBody>
          <a:bodyPr/>
          <a:lstStyle/>
          <a:p>
            <a:pPr marL="457200" indent="-457200" eaLnBrk="1" hangingPunct="1">
              <a:lnSpc>
                <a:spcPct val="80000"/>
              </a:lnSpc>
              <a:buFont typeface="Arial" panose="020B0604020202020204" pitchFamily="34" charset="0"/>
              <a:buAutoNum type="arabicPeriod" startAt="3"/>
            </a:pPr>
            <a:r>
              <a:rPr lang="de-DE" altLang="en-US" sz="2000"/>
              <a:t>Anfrage eingeben</a:t>
            </a:r>
          </a:p>
          <a:p>
            <a:pPr lvl="1" eaLnBrk="1" hangingPunct="1">
              <a:lnSpc>
                <a:spcPct val="80000"/>
              </a:lnSpc>
            </a:pPr>
            <a:r>
              <a:rPr lang="de-DE" altLang="en-US" sz="1800"/>
              <a:t>Anfrage „Anschluss der PV-Anlage“ selber stellen oder</a:t>
            </a:r>
          </a:p>
          <a:p>
            <a:pPr lvl="1" eaLnBrk="1" hangingPunct="1">
              <a:lnSpc>
                <a:spcPct val="80000"/>
              </a:lnSpc>
            </a:pPr>
            <a:r>
              <a:rPr lang="de-DE" altLang="en-US" sz="1800"/>
              <a:t>Aus den Angeboten den „Installateur der Wahl“ aussuchen </a:t>
            </a:r>
          </a:p>
          <a:p>
            <a:pPr lvl="2" eaLnBrk="1" hangingPunct="1">
              <a:lnSpc>
                <a:spcPct val="80000"/>
              </a:lnSpc>
            </a:pPr>
            <a:r>
              <a:rPr lang="de-DE" altLang="en-US" sz="1800"/>
              <a:t>Der Installateur stellt diese Anfrage in Ihrem Auftrag.</a:t>
            </a:r>
          </a:p>
          <a:p>
            <a:pPr lvl="1" eaLnBrk="1" hangingPunct="1">
              <a:lnSpc>
                <a:spcPct val="80000"/>
              </a:lnSpc>
              <a:buFont typeface="Symbol" panose="05050102010706020507" pitchFamily="18" charset="2"/>
              <a:buNone/>
            </a:pPr>
            <a:endParaRPr lang="de-DE" altLang="en-US" sz="1600"/>
          </a:p>
          <a:p>
            <a:pPr lvl="1" eaLnBrk="1" hangingPunct="1">
              <a:lnSpc>
                <a:spcPct val="80000"/>
              </a:lnSpc>
              <a:buFont typeface="Symbol" panose="05050102010706020507" pitchFamily="18" charset="2"/>
              <a:buNone/>
            </a:pPr>
            <a:endParaRPr lang="de-DE" altLang="en-US" sz="1600"/>
          </a:p>
          <a:p>
            <a:pPr lvl="1" eaLnBrk="1" hangingPunct="1">
              <a:lnSpc>
                <a:spcPct val="80000"/>
              </a:lnSpc>
              <a:buFont typeface="Symbol" panose="05050102010706020507" pitchFamily="18" charset="2"/>
              <a:buNone/>
            </a:pPr>
            <a:endParaRPr lang="de-DE" altLang="en-US" sz="1600"/>
          </a:p>
          <a:p>
            <a:pPr lvl="1" eaLnBrk="1" hangingPunct="1">
              <a:lnSpc>
                <a:spcPct val="80000"/>
              </a:lnSpc>
              <a:buFont typeface="Symbol" panose="05050102010706020507" pitchFamily="18" charset="2"/>
              <a:buNone/>
            </a:pPr>
            <a:endParaRPr lang="de-DE" altLang="en-US" sz="1600"/>
          </a:p>
          <a:p>
            <a:pPr lvl="1" eaLnBrk="1" hangingPunct="1">
              <a:lnSpc>
                <a:spcPct val="80000"/>
              </a:lnSpc>
              <a:buFont typeface="Symbol" panose="05050102010706020507" pitchFamily="18" charset="2"/>
              <a:buNone/>
            </a:pPr>
            <a:endParaRPr lang="de-DE" altLang="en-US" sz="1600"/>
          </a:p>
          <a:p>
            <a:pPr lvl="1" eaLnBrk="1" hangingPunct="1">
              <a:lnSpc>
                <a:spcPct val="80000"/>
              </a:lnSpc>
              <a:buFont typeface="Symbol" panose="05050102010706020507" pitchFamily="18" charset="2"/>
              <a:buNone/>
            </a:pPr>
            <a:endParaRPr lang="de-DE" altLang="en-US" sz="1600"/>
          </a:p>
        </p:txBody>
      </p:sp>
      <p:pic>
        <p:nvPicPr>
          <p:cNvPr id="51205" name="Picture 9">
            <a:extLst>
              <a:ext uri="{FF2B5EF4-FFF2-40B4-BE49-F238E27FC236}">
                <a16:creationId xmlns:a16="http://schemas.microsoft.com/office/drawing/2014/main" id="{586D79D7-5498-D877-9457-16ACF28381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2060575"/>
            <a:ext cx="4891087" cy="40322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liennummernplatzhalter 3">
            <a:extLst>
              <a:ext uri="{FF2B5EF4-FFF2-40B4-BE49-F238E27FC236}">
                <a16:creationId xmlns:a16="http://schemas.microsoft.com/office/drawing/2014/main" id="{4521919B-1951-7270-2421-AB684C6C8095}"/>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20BEC780-44B1-4A4C-9934-D3DAB57BD790}" type="slidenum">
              <a:rPr lang="en-GB" altLang="en-US" sz="1800" smtClean="0"/>
              <a:pPr>
                <a:spcBef>
                  <a:spcPct val="0"/>
                </a:spcBef>
                <a:buClrTx/>
                <a:buFontTx/>
                <a:buNone/>
              </a:pPr>
              <a:t>47</a:t>
            </a:fld>
            <a:endParaRPr lang="en-GB" altLang="en-US" sz="1800"/>
          </a:p>
        </p:txBody>
      </p:sp>
      <p:sp>
        <p:nvSpPr>
          <p:cNvPr id="51203" name="Rectangle 2">
            <a:extLst>
              <a:ext uri="{FF2B5EF4-FFF2-40B4-BE49-F238E27FC236}">
                <a16:creationId xmlns:a16="http://schemas.microsoft.com/office/drawing/2014/main" id="{30338D3F-A570-1397-0DC3-08013C18ECB7}"/>
              </a:ext>
            </a:extLst>
          </p:cNvPr>
          <p:cNvSpPr>
            <a:spLocks noGrp="1" noChangeArrowheads="1"/>
          </p:cNvSpPr>
          <p:nvPr>
            <p:ph type="title"/>
          </p:nvPr>
        </p:nvSpPr>
        <p:spPr>
          <a:xfrm>
            <a:off x="493713" y="74613"/>
            <a:ext cx="5465762" cy="492125"/>
          </a:xfrm>
        </p:spPr>
        <p:txBody>
          <a:bodyPr/>
          <a:lstStyle/>
          <a:p>
            <a:pPr eaLnBrk="1" hangingPunct="1">
              <a:defRPr/>
            </a:pPr>
            <a:r>
              <a:rPr lang="de-DE" altLang="en-US">
                <a:latin typeface="+mn-lt"/>
              </a:rPr>
              <a:t>Kauf einer Solarstromanlage</a:t>
            </a:r>
          </a:p>
        </p:txBody>
      </p:sp>
      <p:sp>
        <p:nvSpPr>
          <p:cNvPr id="52228" name="Rectangle 3">
            <a:extLst>
              <a:ext uri="{FF2B5EF4-FFF2-40B4-BE49-F238E27FC236}">
                <a16:creationId xmlns:a16="http://schemas.microsoft.com/office/drawing/2014/main" id="{39EB0DD6-8D18-E7C2-111A-002D3471E2CB}"/>
              </a:ext>
            </a:extLst>
          </p:cNvPr>
          <p:cNvSpPr>
            <a:spLocks noGrp="1" noChangeArrowheads="1"/>
          </p:cNvSpPr>
          <p:nvPr>
            <p:ph type="body" idx="1"/>
          </p:nvPr>
        </p:nvSpPr>
        <p:spPr>
          <a:xfrm>
            <a:off x="900113" y="728663"/>
            <a:ext cx="8243887" cy="4968875"/>
          </a:xfrm>
        </p:spPr>
        <p:txBody>
          <a:bodyPr/>
          <a:lstStyle/>
          <a:p>
            <a:pPr eaLnBrk="1" hangingPunct="1">
              <a:lnSpc>
                <a:spcPct val="80000"/>
              </a:lnSpc>
            </a:pPr>
            <a:r>
              <a:rPr lang="de-DE" altLang="en-US" sz="2000"/>
              <a:t>Netzbetreiber erteilt die Anschlusszusage.</a:t>
            </a:r>
          </a:p>
          <a:p>
            <a:pPr eaLnBrk="1" hangingPunct="1">
              <a:lnSpc>
                <a:spcPct val="80000"/>
              </a:lnSpc>
            </a:pPr>
            <a:endParaRPr lang="de-DE" altLang="en-US" sz="2000"/>
          </a:p>
          <a:p>
            <a:pPr eaLnBrk="1" hangingPunct="1">
              <a:lnSpc>
                <a:spcPct val="80000"/>
              </a:lnSpc>
            </a:pPr>
            <a:r>
              <a:rPr lang="de-DE" altLang="en-US" sz="2000"/>
              <a:t>Auftrag an den Installateur und Installation</a:t>
            </a:r>
          </a:p>
          <a:p>
            <a:pPr lvl="1" eaLnBrk="1" hangingPunct="1">
              <a:spcBef>
                <a:spcPts val="600"/>
              </a:spcBef>
            </a:pPr>
            <a:r>
              <a:rPr lang="de-DE" altLang="en-US" sz="1700"/>
              <a:t>Installateur baut die Solarstromanlage ein.</a:t>
            </a:r>
          </a:p>
          <a:p>
            <a:pPr lvl="1" eaLnBrk="1" hangingPunct="1">
              <a:lnSpc>
                <a:spcPct val="80000"/>
              </a:lnSpc>
              <a:spcBef>
                <a:spcPts val="1200"/>
              </a:spcBef>
            </a:pPr>
            <a:r>
              <a:rPr lang="de-DE" altLang="en-US" sz="1700"/>
              <a:t>Der Netzbetreiber (Westnetz) schließt die Anlage an das Stromnetz an.</a:t>
            </a:r>
          </a:p>
          <a:p>
            <a:pPr lvl="2" eaLnBrk="1" hangingPunct="1">
              <a:lnSpc>
                <a:spcPct val="80000"/>
              </a:lnSpc>
              <a:spcBef>
                <a:spcPts val="1200"/>
              </a:spcBef>
            </a:pPr>
            <a:r>
              <a:rPr lang="de-DE" altLang="en-US" sz="1700"/>
              <a:t>Anschlussdatum dokumentieren (Formular, Foto)</a:t>
            </a:r>
          </a:p>
          <a:p>
            <a:pPr lvl="1" eaLnBrk="1" hangingPunct="1">
              <a:spcBef>
                <a:spcPts val="1200"/>
              </a:spcBef>
            </a:pPr>
            <a:r>
              <a:rPr lang="de-DE" altLang="en-US" sz="1700"/>
              <a:t>Sie müssen sich als Betreiber, die Solarstromanlage und, falls vorhanden,  den Batteriespeicher separat im Markstammdatenregister der Bundesnetzagentur anmelden:	</a:t>
            </a:r>
          </a:p>
          <a:p>
            <a:pPr lvl="1" eaLnBrk="1" hangingPunct="1">
              <a:lnSpc>
                <a:spcPct val="80000"/>
              </a:lnSpc>
              <a:buFont typeface="Symbol" panose="05050102010706020507" pitchFamily="18" charset="2"/>
              <a:buNone/>
            </a:pPr>
            <a:r>
              <a:rPr lang="de-DE" altLang="en-US" sz="1700"/>
              <a:t>	           </a:t>
            </a:r>
            <a:r>
              <a:rPr lang="de-DE" altLang="en-US" sz="1700" b="1"/>
              <a:t>www.marktstammdatenregister.de</a:t>
            </a:r>
          </a:p>
          <a:p>
            <a:pPr lvl="2" eaLnBrk="1" hangingPunct="1">
              <a:spcBef>
                <a:spcPts val="600"/>
              </a:spcBef>
            </a:pPr>
            <a:r>
              <a:rPr lang="de-DE" altLang="en-US" sz="1700"/>
              <a:t>Diese Anmeldung müssen sie gut dokumentieren</a:t>
            </a:r>
          </a:p>
          <a:p>
            <a:pPr lvl="2" eaLnBrk="1" hangingPunct="1">
              <a:spcBef>
                <a:spcPts val="600"/>
              </a:spcBef>
            </a:pPr>
            <a:r>
              <a:rPr lang="de-DE" altLang="en-US" sz="1700"/>
              <a:t>Die beiden Dokumentationen sind hilfreich, falls der Netzbetreiber die EEG Vergütung einmal nicht bezahlen will.</a:t>
            </a:r>
          </a:p>
          <a:p>
            <a:pPr lvl="2" eaLnBrk="1" hangingPunct="1">
              <a:spcBef>
                <a:spcPts val="600"/>
              </a:spcBef>
            </a:pPr>
            <a:endParaRPr lang="de-DE" altLang="en-US" sz="1700"/>
          </a:p>
          <a:p>
            <a:pPr lvl="1" eaLnBrk="1" hangingPunct="1"/>
            <a:r>
              <a:rPr lang="de-DE" altLang="en-US" sz="1700"/>
              <a:t>In die Wohngebäudeversicherung eintragen lassen oder                            separate Allgefahrenversicherung für PV Anlagen abschließen                        (Kosten ~0,3 % des Kaufpreises aber mindestens 80 € pro Jahr) </a:t>
            </a:r>
          </a:p>
        </p:txBody>
      </p:sp>
      <p:sp>
        <p:nvSpPr>
          <p:cNvPr id="51205" name="Rechteck 4">
            <a:extLst>
              <a:ext uri="{FF2B5EF4-FFF2-40B4-BE49-F238E27FC236}">
                <a16:creationId xmlns:a16="http://schemas.microsoft.com/office/drawing/2014/main" id="{7666B228-DD21-6DE7-3441-DF48EC15FB3E}"/>
              </a:ext>
            </a:extLst>
          </p:cNvPr>
          <p:cNvSpPr>
            <a:spLocks noChangeArrowheads="1"/>
          </p:cNvSpPr>
          <p:nvPr/>
        </p:nvSpPr>
        <p:spPr bwMode="auto">
          <a:xfrm>
            <a:off x="2198688" y="6200775"/>
            <a:ext cx="4454525" cy="584200"/>
          </a:xfrm>
          <a:prstGeom prst="rect">
            <a:avLst/>
          </a:prstGeom>
          <a:noFill/>
          <a:ln w="9525">
            <a:noFill/>
            <a:miter lim="800000"/>
            <a:headEnd/>
            <a:tailEnd/>
          </a:ln>
        </p:spPr>
        <p:txBody>
          <a:bodyPr>
            <a:spAutoFit/>
          </a:bodyPr>
          <a:lstStyle/>
          <a:p>
            <a:pPr>
              <a:defRPr/>
            </a:pPr>
            <a:r>
              <a:rPr lang="de-DE" sz="1600" dirty="0">
                <a:latin typeface="+mn-lt"/>
              </a:rPr>
              <a:t>www.sfv.de/artikel/erneute_registrierungspflicht_fuer_alle_anlagenbetreiber.htm</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nummernplatzhalter 3">
            <a:extLst>
              <a:ext uri="{FF2B5EF4-FFF2-40B4-BE49-F238E27FC236}">
                <a16:creationId xmlns:a16="http://schemas.microsoft.com/office/drawing/2014/main" id="{B4BD2271-EE57-1E36-9E01-B0224BDD83B0}"/>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AA98C13D-A045-4841-BB15-9A42405C72D2}" type="slidenum">
              <a:rPr lang="en-GB" altLang="en-US" sz="1800" smtClean="0"/>
              <a:pPr>
                <a:spcBef>
                  <a:spcPct val="0"/>
                </a:spcBef>
                <a:buClrTx/>
                <a:buFontTx/>
                <a:buNone/>
              </a:pPr>
              <a:t>48</a:t>
            </a:fld>
            <a:endParaRPr lang="en-GB" altLang="en-US" sz="1800"/>
          </a:p>
        </p:txBody>
      </p:sp>
      <p:sp>
        <p:nvSpPr>
          <p:cNvPr id="52227" name="Rectangle 2">
            <a:extLst>
              <a:ext uri="{FF2B5EF4-FFF2-40B4-BE49-F238E27FC236}">
                <a16:creationId xmlns:a16="http://schemas.microsoft.com/office/drawing/2014/main" id="{092C298A-683D-9AAA-F661-F2E1E7E44B8A}"/>
              </a:ext>
            </a:extLst>
          </p:cNvPr>
          <p:cNvSpPr>
            <a:spLocks noGrp="1" noChangeArrowheads="1"/>
          </p:cNvSpPr>
          <p:nvPr>
            <p:ph type="title"/>
          </p:nvPr>
        </p:nvSpPr>
        <p:spPr>
          <a:xfrm>
            <a:off x="493713" y="74613"/>
            <a:ext cx="6148387" cy="492125"/>
          </a:xfrm>
        </p:spPr>
        <p:txBody>
          <a:bodyPr/>
          <a:lstStyle/>
          <a:p>
            <a:pPr eaLnBrk="1" hangingPunct="1">
              <a:defRPr/>
            </a:pPr>
            <a:r>
              <a:rPr lang="de-DE" altLang="en-US">
                <a:latin typeface="+mn-lt"/>
              </a:rPr>
              <a:t>Betrieb einer Solarstromanlage</a:t>
            </a:r>
          </a:p>
        </p:txBody>
      </p:sp>
      <p:sp>
        <p:nvSpPr>
          <p:cNvPr id="53252" name="Rectangle 3">
            <a:extLst>
              <a:ext uri="{FF2B5EF4-FFF2-40B4-BE49-F238E27FC236}">
                <a16:creationId xmlns:a16="http://schemas.microsoft.com/office/drawing/2014/main" id="{E81A53A2-9CCE-EE23-70EE-F27CCF7E6904}"/>
              </a:ext>
            </a:extLst>
          </p:cNvPr>
          <p:cNvSpPr>
            <a:spLocks noGrp="1" noChangeArrowheads="1"/>
          </p:cNvSpPr>
          <p:nvPr>
            <p:ph type="body" idx="1"/>
          </p:nvPr>
        </p:nvSpPr>
        <p:spPr>
          <a:xfrm>
            <a:off x="576263" y="692150"/>
            <a:ext cx="8243887" cy="4645025"/>
          </a:xfrm>
        </p:spPr>
        <p:txBody>
          <a:bodyPr/>
          <a:lstStyle/>
          <a:p>
            <a:pPr eaLnBrk="1" hangingPunct="1"/>
            <a:r>
              <a:rPr lang="de-DE" altLang="en-US" sz="2000"/>
              <a:t>Messstellenbetrieb</a:t>
            </a:r>
            <a:endParaRPr lang="de-DE" altLang="en-US" sz="1700"/>
          </a:p>
          <a:p>
            <a:pPr lvl="1" eaLnBrk="1" hangingPunct="1"/>
            <a:r>
              <a:rPr lang="de-DE" altLang="en-US" sz="1700"/>
              <a:t>Ist durch das „Gesetz über den Messstellenbetrieb und die Datenkommunikation in intelligenten Energienetzen“                                       leider komplizierter geworden. </a:t>
            </a:r>
          </a:p>
          <a:p>
            <a:pPr lvl="1" eaLnBrk="1" hangingPunct="1"/>
            <a:r>
              <a:rPr lang="de-DE" altLang="en-US" sz="1700"/>
              <a:t>Der Netzbetreiber ist für den Messstellenbetrieb grundzuständig. </a:t>
            </a:r>
          </a:p>
          <a:p>
            <a:pPr lvl="1" eaLnBrk="1" hangingPunct="1"/>
            <a:r>
              <a:rPr lang="de-DE" altLang="en-US" sz="1700"/>
              <a:t>Sie können aber auch einen anderen Messstellenbetreiber auswählen. Fragen Sie ihren Installateur nach seinen Erfahrungen. </a:t>
            </a:r>
          </a:p>
          <a:p>
            <a:pPr lvl="1" eaLnBrk="1" hangingPunct="1"/>
            <a:r>
              <a:rPr lang="de-DE" altLang="en-US" sz="1700"/>
              <a:t>Unsere Erfahrungen</a:t>
            </a:r>
          </a:p>
        </p:txBody>
      </p:sp>
      <p:pic>
        <p:nvPicPr>
          <p:cNvPr id="53253" name="Picture 17" descr="Text&#10;&#10;Description automatically generated">
            <a:extLst>
              <a:ext uri="{FF2B5EF4-FFF2-40B4-BE49-F238E27FC236}">
                <a16:creationId xmlns:a16="http://schemas.microsoft.com/office/drawing/2014/main" id="{2E4C80E1-ECEB-152C-1953-54A5A12E9C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100" y="3752850"/>
            <a:ext cx="160655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Rechteck 6">
            <a:extLst>
              <a:ext uri="{FF2B5EF4-FFF2-40B4-BE49-F238E27FC236}">
                <a16:creationId xmlns:a16="http://schemas.microsoft.com/office/drawing/2014/main" id="{A39D6E0D-414B-A259-6603-E541659CD369}"/>
              </a:ext>
            </a:extLst>
          </p:cNvPr>
          <p:cNvSpPr>
            <a:spLocks noChangeArrowheads="1"/>
          </p:cNvSpPr>
          <p:nvPr/>
        </p:nvSpPr>
        <p:spPr bwMode="auto">
          <a:xfrm>
            <a:off x="1584325" y="3148013"/>
            <a:ext cx="496570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lvl="2" eaLnBrk="1" hangingPunct="1"/>
            <a:r>
              <a:rPr lang="de-DE" altLang="en-US" sz="1700" b="1"/>
              <a:t>Solarstromanlagen bis 7 kWp </a:t>
            </a:r>
            <a:r>
              <a:rPr lang="de-DE" altLang="en-US" sz="1700"/>
              <a:t>müssen mit einer „Modernen Messeinrichtung“ kombiniert werden.                                                                Das ist ein digitaler Stromzähler ohne Kommunikationseinheit. Die zulässige Preisobergrenze für die Miete einer Modernen Messeinrichtungen beträgt 20 € im Jahr.</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liennummernplatzhalter 3">
            <a:extLst>
              <a:ext uri="{FF2B5EF4-FFF2-40B4-BE49-F238E27FC236}">
                <a16:creationId xmlns:a16="http://schemas.microsoft.com/office/drawing/2014/main" id="{46CC0786-1730-874C-7890-46C16026FBC8}"/>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59D1B93C-F27E-47A2-9A9C-F42A53CF58D8}" type="slidenum">
              <a:rPr lang="en-GB" altLang="en-US" sz="1800" smtClean="0"/>
              <a:pPr>
                <a:spcBef>
                  <a:spcPct val="0"/>
                </a:spcBef>
                <a:buClrTx/>
                <a:buFontTx/>
                <a:buNone/>
              </a:pPr>
              <a:t>49</a:t>
            </a:fld>
            <a:endParaRPr lang="en-GB" altLang="en-US" sz="1800"/>
          </a:p>
        </p:txBody>
      </p:sp>
      <p:sp>
        <p:nvSpPr>
          <p:cNvPr id="53251" name="Rectangle 2">
            <a:extLst>
              <a:ext uri="{FF2B5EF4-FFF2-40B4-BE49-F238E27FC236}">
                <a16:creationId xmlns:a16="http://schemas.microsoft.com/office/drawing/2014/main" id="{520C243F-495D-6A37-8EE7-A7CFD0E7A4F0}"/>
              </a:ext>
            </a:extLst>
          </p:cNvPr>
          <p:cNvSpPr>
            <a:spLocks noGrp="1" noChangeArrowheads="1"/>
          </p:cNvSpPr>
          <p:nvPr>
            <p:ph type="title"/>
          </p:nvPr>
        </p:nvSpPr>
        <p:spPr>
          <a:xfrm>
            <a:off x="493713" y="74613"/>
            <a:ext cx="6148387" cy="492125"/>
          </a:xfrm>
        </p:spPr>
        <p:txBody>
          <a:bodyPr/>
          <a:lstStyle/>
          <a:p>
            <a:pPr eaLnBrk="1" hangingPunct="1">
              <a:defRPr/>
            </a:pPr>
            <a:r>
              <a:rPr lang="de-DE" altLang="en-US" dirty="0">
                <a:latin typeface="+mn-lt"/>
              </a:rPr>
              <a:t>Betrieb einer Solarstromanlage</a:t>
            </a:r>
          </a:p>
        </p:txBody>
      </p:sp>
      <p:sp>
        <p:nvSpPr>
          <p:cNvPr id="54276" name="Rectangle 3">
            <a:extLst>
              <a:ext uri="{FF2B5EF4-FFF2-40B4-BE49-F238E27FC236}">
                <a16:creationId xmlns:a16="http://schemas.microsoft.com/office/drawing/2014/main" id="{CA170179-BB90-27B7-EF34-7AFF2D682B9D}"/>
              </a:ext>
            </a:extLst>
          </p:cNvPr>
          <p:cNvSpPr>
            <a:spLocks noGrp="1" noChangeArrowheads="1"/>
          </p:cNvSpPr>
          <p:nvPr>
            <p:ph type="body" idx="1"/>
          </p:nvPr>
        </p:nvSpPr>
        <p:spPr>
          <a:xfrm>
            <a:off x="611188" y="692150"/>
            <a:ext cx="8243887" cy="5040313"/>
          </a:xfrm>
        </p:spPr>
        <p:txBody>
          <a:bodyPr/>
          <a:lstStyle/>
          <a:p>
            <a:pPr eaLnBrk="1" hangingPunct="1">
              <a:defRPr/>
            </a:pPr>
            <a:r>
              <a:rPr lang="de-DE" altLang="en-US" sz="2000" dirty="0"/>
              <a:t>Messstellenbetrieb</a:t>
            </a:r>
            <a:endParaRPr lang="de-DE" altLang="en-US" sz="1700" dirty="0"/>
          </a:p>
          <a:p>
            <a:pPr lvl="1" eaLnBrk="1" hangingPunct="1">
              <a:defRPr/>
            </a:pPr>
            <a:r>
              <a:rPr lang="de-DE" altLang="en-US" sz="1700" dirty="0"/>
              <a:t>Ist durch das „Gesetz über den Messstellenbetrieb und die Datenkommunikation in intelligenten Energienetzen“                             leider komplizierter geworden </a:t>
            </a:r>
          </a:p>
          <a:p>
            <a:pPr lvl="1" eaLnBrk="1" hangingPunct="1">
              <a:defRPr/>
            </a:pPr>
            <a:r>
              <a:rPr lang="de-DE" altLang="en-US" sz="1700" dirty="0"/>
              <a:t>Der Netzbetreiber ist für den Messstellenbetrieb grundzuständig. </a:t>
            </a:r>
          </a:p>
          <a:p>
            <a:pPr lvl="1" eaLnBrk="1" hangingPunct="1">
              <a:defRPr/>
            </a:pPr>
            <a:r>
              <a:rPr lang="de-DE" altLang="en-US" sz="1700" dirty="0"/>
              <a:t>Sie können aber auch einen anderen Messstellenbetreiber auswählen. Fragen Sie ihren Installateur nach seinen Empfehlungen. </a:t>
            </a:r>
          </a:p>
          <a:p>
            <a:pPr lvl="1" eaLnBrk="1" hangingPunct="1">
              <a:defRPr/>
            </a:pPr>
            <a:r>
              <a:rPr lang="de-DE" altLang="en-US" sz="1700" dirty="0"/>
              <a:t>Unsere Erfahrungen</a:t>
            </a:r>
          </a:p>
          <a:p>
            <a:pPr marL="972000" lvl="2" indent="0" eaLnBrk="1" hangingPunct="1">
              <a:buFontTx/>
              <a:buNone/>
              <a:defRPr/>
            </a:pPr>
            <a:r>
              <a:rPr lang="de-DE" altLang="en-US" sz="1700" b="1" dirty="0"/>
              <a:t>Solarstromanlagen über 7 kWp Nennleistung </a:t>
            </a:r>
            <a:r>
              <a:rPr lang="de-DE" altLang="en-US" sz="1700" dirty="0"/>
              <a:t>werden mit einem „Intelligenten </a:t>
            </a:r>
            <a:r>
              <a:rPr lang="de-DE" altLang="en-US" sz="1700" dirty="0" err="1"/>
              <a:t>Messsysstem</a:t>
            </a:r>
            <a:r>
              <a:rPr lang="de-DE" altLang="en-US" sz="1700" dirty="0"/>
              <a:t>“ (</a:t>
            </a:r>
            <a:r>
              <a:rPr lang="de-DE" altLang="en-US" sz="1700" dirty="0" err="1"/>
              <a:t>iMS</a:t>
            </a:r>
            <a:r>
              <a:rPr lang="de-DE" altLang="en-US" sz="1700" dirty="0"/>
              <a:t>) kombiniert. Das ist eine „Moderne Messeinrichtung“ mit einer „Kommunikationseinheit“. </a:t>
            </a:r>
          </a:p>
          <a:p>
            <a:pPr marL="972000" lvl="2" eaLnBrk="1" hangingPunct="1">
              <a:buFontTx/>
              <a:buNone/>
              <a:defRPr/>
            </a:pPr>
            <a:r>
              <a:rPr lang="de-DE" altLang="en-US" sz="1700" dirty="0"/>
              <a:t>	Der Netzbetreiber </a:t>
            </a:r>
            <a:r>
              <a:rPr lang="de-DE" altLang="en-US" sz="1700" dirty="0" err="1"/>
              <a:t>Westnetz</a:t>
            </a:r>
            <a:r>
              <a:rPr lang="de-DE" altLang="en-US" sz="1700" dirty="0"/>
              <a:t> informiert über Preise für den Messtellenbetrieb mit dem Preisblatt-mme-und-ims-2024.                       </a:t>
            </a:r>
            <a:r>
              <a:rPr lang="de-DE" altLang="en-US" sz="1700" dirty="0" err="1"/>
              <a:t>iMS</a:t>
            </a:r>
            <a:r>
              <a:rPr lang="de-DE" altLang="en-US" sz="1700" dirty="0"/>
              <a:t> kosten demnach für Anlagenbetreiber:</a:t>
            </a:r>
          </a:p>
          <a:p>
            <a:pPr marL="1224000" lvl="3" eaLnBrk="1" hangingPunct="1">
              <a:defRPr/>
            </a:pPr>
            <a:r>
              <a:rPr lang="de-DE" altLang="en-NL" sz="1600" dirty="0"/>
              <a:t>über   7 bis einschließlich   15 kW	  20 € / Jahr</a:t>
            </a:r>
          </a:p>
          <a:p>
            <a:pPr marL="1224000" lvl="3" eaLnBrk="1" hangingPunct="1">
              <a:defRPr/>
            </a:pPr>
            <a:r>
              <a:rPr lang="de-DE" altLang="en-NL" sz="1600" dirty="0"/>
              <a:t>über 15 bis einschließlich   25 kW	  50 € / Jahr</a:t>
            </a:r>
          </a:p>
          <a:p>
            <a:pPr marL="1224000" lvl="3" eaLnBrk="1" hangingPunct="1">
              <a:defRPr/>
            </a:pPr>
            <a:r>
              <a:rPr lang="de-DE" altLang="en-NL" sz="1600" dirty="0"/>
              <a:t>über 25 bis einschließlich 100 kW	120 € / Jahr</a:t>
            </a:r>
            <a:endParaRPr lang="de-DE" altLang="en-US" sz="1600" dirty="0"/>
          </a:p>
        </p:txBody>
      </p:sp>
      <p:sp>
        <p:nvSpPr>
          <p:cNvPr id="53253" name="Rechteck 4">
            <a:extLst>
              <a:ext uri="{FF2B5EF4-FFF2-40B4-BE49-F238E27FC236}">
                <a16:creationId xmlns:a16="http://schemas.microsoft.com/office/drawing/2014/main" id="{BC911EFA-4112-7DA3-EFD0-38141509AAEA}"/>
              </a:ext>
            </a:extLst>
          </p:cNvPr>
          <p:cNvSpPr>
            <a:spLocks noChangeArrowheads="1"/>
          </p:cNvSpPr>
          <p:nvPr/>
        </p:nvSpPr>
        <p:spPr bwMode="auto">
          <a:xfrm>
            <a:off x="2016125" y="6167438"/>
            <a:ext cx="4968875" cy="646112"/>
          </a:xfrm>
          <a:prstGeom prst="rect">
            <a:avLst/>
          </a:prstGeom>
          <a:noFill/>
          <a:ln w="9525">
            <a:noFill/>
            <a:miter lim="800000"/>
            <a:headEnd/>
            <a:tailEnd/>
          </a:ln>
        </p:spPr>
        <p:txBody>
          <a:bodyPr>
            <a:spAutoFit/>
          </a:bodyPr>
          <a:lstStyle/>
          <a:p>
            <a:pPr algn="ctr">
              <a:defRPr/>
            </a:pPr>
            <a:r>
              <a:rPr lang="de-DE" altLang="en-US" sz="1200" dirty="0">
                <a:latin typeface="+mn-lt"/>
              </a:rPr>
              <a:t>https://www.westnetz.de/content/dam/revu-global/westnetz/documents/energie-verbrauchen/messstellenbetrieb/preisblatt-mme-und-ims-2024.pdf</a:t>
            </a:r>
          </a:p>
        </p:txBody>
      </p:sp>
      <p:pic>
        <p:nvPicPr>
          <p:cNvPr id="54278" name="Picture 2" descr="A close-up of a white electronic box&#10;&#10;Description automatically generated">
            <a:extLst>
              <a:ext uri="{FF2B5EF4-FFF2-40B4-BE49-F238E27FC236}">
                <a16:creationId xmlns:a16="http://schemas.microsoft.com/office/drawing/2014/main" id="{B1AE8B22-AE7B-D473-B418-293A925C86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725" y="3998913"/>
            <a:ext cx="1692275"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liennummernplatzhalter 3">
            <a:extLst>
              <a:ext uri="{FF2B5EF4-FFF2-40B4-BE49-F238E27FC236}">
                <a16:creationId xmlns:a16="http://schemas.microsoft.com/office/drawing/2014/main" id="{559904ED-3FE5-E45F-166A-CFAC73136C29}"/>
              </a:ext>
            </a:extLst>
          </p:cNvPr>
          <p:cNvSpPr>
            <a:spLocks noGrp="1" noChangeArrowheads="1"/>
          </p:cNvSpPr>
          <p:nvPr>
            <p:ph type="sldNum" sz="quarter" idx="10"/>
          </p:nvPr>
        </p:nvSpPr>
        <p:spPr>
          <a:xfrm>
            <a:off x="0" y="6453188"/>
            <a:ext cx="382588"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D0F55554-0BB9-4CAA-BF97-0EB992AEBF51}" type="slidenum">
              <a:rPr lang="en-GB" altLang="en-US" sz="1800" smtClean="0"/>
              <a:pPr>
                <a:spcBef>
                  <a:spcPct val="0"/>
                </a:spcBef>
                <a:buClrTx/>
                <a:buFontTx/>
                <a:buNone/>
              </a:pPr>
              <a:t>5</a:t>
            </a:fld>
            <a:endParaRPr lang="en-GB" altLang="en-US" sz="1800"/>
          </a:p>
        </p:txBody>
      </p:sp>
      <p:sp>
        <p:nvSpPr>
          <p:cNvPr id="6147" name="Rectangle 2">
            <a:extLst>
              <a:ext uri="{FF2B5EF4-FFF2-40B4-BE49-F238E27FC236}">
                <a16:creationId xmlns:a16="http://schemas.microsoft.com/office/drawing/2014/main" id="{9A8A2C57-EE25-D2D3-09B4-765A528BF2F2}"/>
              </a:ext>
            </a:extLst>
          </p:cNvPr>
          <p:cNvSpPr>
            <a:spLocks noGrp="1" noChangeArrowheads="1"/>
          </p:cNvSpPr>
          <p:nvPr>
            <p:ph type="title"/>
          </p:nvPr>
        </p:nvSpPr>
        <p:spPr>
          <a:xfrm>
            <a:off x="493713" y="74613"/>
            <a:ext cx="6605587" cy="492125"/>
          </a:xfrm>
        </p:spPr>
        <p:txBody>
          <a:bodyPr/>
          <a:lstStyle/>
          <a:p>
            <a:pPr eaLnBrk="1" hangingPunct="1">
              <a:defRPr/>
            </a:pPr>
            <a:r>
              <a:rPr lang="de-DE" altLang="en-US" dirty="0">
                <a:latin typeface="+mn-lt"/>
              </a:rPr>
              <a:t>Energiewende für den Klimaschutz</a:t>
            </a:r>
          </a:p>
        </p:txBody>
      </p:sp>
      <p:sp>
        <p:nvSpPr>
          <p:cNvPr id="5124" name="Rectangle 3">
            <a:extLst>
              <a:ext uri="{FF2B5EF4-FFF2-40B4-BE49-F238E27FC236}">
                <a16:creationId xmlns:a16="http://schemas.microsoft.com/office/drawing/2014/main" id="{83DF6F73-54F6-4391-E35F-E97BE0206537}"/>
              </a:ext>
            </a:extLst>
          </p:cNvPr>
          <p:cNvSpPr>
            <a:spLocks noGrp="1" noChangeArrowheads="1"/>
          </p:cNvSpPr>
          <p:nvPr>
            <p:ph type="body" idx="1"/>
          </p:nvPr>
        </p:nvSpPr>
        <p:spPr>
          <a:xfrm>
            <a:off x="538163" y="1128713"/>
            <a:ext cx="8605837" cy="4967287"/>
          </a:xfrm>
        </p:spPr>
        <p:txBody>
          <a:bodyPr/>
          <a:lstStyle/>
          <a:p>
            <a:pPr marL="0" indent="0" eaLnBrk="1" hangingPunct="1">
              <a:spcAft>
                <a:spcPts val="1200"/>
              </a:spcAft>
              <a:buFont typeface="Wingdings" panose="05000000000000000000" pitchFamily="2" charset="2"/>
              <a:buNone/>
              <a:defRPr/>
            </a:pPr>
            <a:r>
              <a:rPr lang="de-DE" altLang="en-US" sz="2000" dirty="0"/>
              <a:t>Solarenergie, Windenergie und Energiespeicher werden die Säulen unserer </a:t>
            </a:r>
            <a:r>
              <a:rPr lang="de-DE" altLang="en-US" sz="2000" dirty="0">
                <a:solidFill>
                  <a:schemeClr val="accent4">
                    <a:lumMod val="90000"/>
                    <a:lumOff val="10000"/>
                  </a:schemeClr>
                </a:solidFill>
              </a:rPr>
              <a:t>zukünftigen Energieversorgung </a:t>
            </a:r>
            <a:r>
              <a:rPr lang="de-DE" altLang="en-US" sz="2000" dirty="0"/>
              <a:t>(V. Quaschning: </a:t>
            </a:r>
            <a:r>
              <a:rPr lang="de-DE" altLang="en-US" sz="2000" dirty="0">
                <a:solidFill>
                  <a:schemeClr val="accent4">
                    <a:lumMod val="90000"/>
                    <a:lumOff val="10000"/>
                  </a:schemeClr>
                </a:solidFill>
              </a:rPr>
              <a:t>Folie 60</a:t>
            </a:r>
            <a:r>
              <a:rPr lang="de-DE" altLang="en-US" sz="2000" dirty="0"/>
              <a:t>).</a:t>
            </a:r>
          </a:p>
          <a:p>
            <a:pPr eaLnBrk="1" hangingPunct="1">
              <a:spcAft>
                <a:spcPts val="1200"/>
              </a:spcAft>
              <a:defRPr/>
            </a:pPr>
            <a:r>
              <a:rPr lang="de-DE" altLang="en-US" sz="2000" dirty="0"/>
              <a:t>Solarstrom und Strom aus Windkraft ergänzen sich,                                weil sie Energie aus unterschiedliche Wettersituationen nutzen.</a:t>
            </a:r>
          </a:p>
          <a:p>
            <a:pPr eaLnBrk="1" hangingPunct="1">
              <a:spcAft>
                <a:spcPts val="1200"/>
              </a:spcAft>
              <a:defRPr/>
            </a:pPr>
            <a:r>
              <a:rPr lang="de-DE" altLang="en-US" sz="2000" dirty="0"/>
              <a:t>Solarstrom in Deutschland ist preiswert: 5…20 ct/kWh</a:t>
            </a:r>
          </a:p>
          <a:p>
            <a:pPr eaLnBrk="1" hangingPunct="1">
              <a:spcAft>
                <a:spcPts val="1200"/>
              </a:spcAft>
              <a:defRPr/>
            </a:pPr>
            <a:r>
              <a:rPr lang="de-DE" altLang="en-US" sz="2000" dirty="0"/>
              <a:t>Energiebilanz einer Solarstromanlage: Faktor 15 in Deutschland </a:t>
            </a:r>
          </a:p>
          <a:p>
            <a:pPr eaLnBrk="1" hangingPunct="1">
              <a:spcAft>
                <a:spcPts val="1200"/>
              </a:spcAft>
              <a:defRPr/>
            </a:pPr>
            <a:r>
              <a:rPr lang="de-DE" altLang="en-US" sz="2000" dirty="0"/>
              <a:t>CO</a:t>
            </a:r>
            <a:r>
              <a:rPr lang="de-DE" altLang="en-US" sz="2000" baseline="-25000" dirty="0"/>
              <a:t>2</a:t>
            </a:r>
            <a:r>
              <a:rPr lang="de-DE" altLang="en-US" sz="2000" dirty="0"/>
              <a:t>/kWh Emissionen sind Faktor 18 geringer als für Kohlekraftwerke.</a:t>
            </a:r>
          </a:p>
          <a:p>
            <a:pPr eaLnBrk="1" hangingPunct="1">
              <a:spcAft>
                <a:spcPts val="1200"/>
              </a:spcAft>
              <a:defRPr/>
            </a:pPr>
            <a:r>
              <a:rPr lang="de-DE" altLang="en-US" sz="2000" dirty="0"/>
              <a:t>Unsere Kinder werden mehr Strom verbrauchen und                               auf Strom aus Kohle- und Atomkraftwerken verzichten müssen.</a:t>
            </a:r>
          </a:p>
          <a:p>
            <a:pPr eaLnBrk="1" hangingPunct="1">
              <a:spcAft>
                <a:spcPts val="0"/>
              </a:spcAft>
              <a:defRPr/>
            </a:pPr>
            <a:r>
              <a:rPr lang="de-DE" altLang="en-US" sz="2000" dirty="0"/>
              <a:t>   </a:t>
            </a:r>
            <a:r>
              <a:rPr lang="de-DE" altLang="en-US" sz="2000" b="1" dirty="0"/>
              <a:t>Daher sollte jedes Gebäudedach eine Solarstromanlage haben</a:t>
            </a:r>
          </a:p>
          <a:p>
            <a:pPr marL="0" indent="0" eaLnBrk="1" hangingPunct="1">
              <a:spcAft>
                <a:spcPts val="0"/>
              </a:spcAft>
              <a:buFont typeface="Wingdings" panose="05000000000000000000" pitchFamily="2" charset="2"/>
              <a:buNone/>
              <a:defRPr/>
            </a:pPr>
            <a:r>
              <a:rPr lang="de-DE" altLang="en-US" sz="2000" b="1" dirty="0"/>
              <a:t>          und mit einem Batteriespeicher kombiniert werden.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liennummernplatzhalter 3">
            <a:extLst>
              <a:ext uri="{FF2B5EF4-FFF2-40B4-BE49-F238E27FC236}">
                <a16:creationId xmlns:a16="http://schemas.microsoft.com/office/drawing/2014/main" id="{566524D2-D862-D4EA-F65C-4DFC23BBFF44}"/>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526801EC-544F-413E-97B2-8138DAB53A2C}" type="slidenum">
              <a:rPr lang="en-GB" altLang="en-US" sz="1800" smtClean="0"/>
              <a:pPr>
                <a:spcBef>
                  <a:spcPct val="0"/>
                </a:spcBef>
                <a:buClrTx/>
                <a:buFontTx/>
                <a:buNone/>
              </a:pPr>
              <a:t>50</a:t>
            </a:fld>
            <a:endParaRPr lang="en-GB" altLang="en-US" sz="1800"/>
          </a:p>
        </p:txBody>
      </p:sp>
      <p:sp>
        <p:nvSpPr>
          <p:cNvPr id="54275" name="Rectangle 2">
            <a:extLst>
              <a:ext uri="{FF2B5EF4-FFF2-40B4-BE49-F238E27FC236}">
                <a16:creationId xmlns:a16="http://schemas.microsoft.com/office/drawing/2014/main" id="{9175DE67-83C1-AB67-93AD-21BEA829B99B}"/>
              </a:ext>
            </a:extLst>
          </p:cNvPr>
          <p:cNvSpPr>
            <a:spLocks noGrp="1" noChangeArrowheads="1"/>
          </p:cNvSpPr>
          <p:nvPr>
            <p:ph type="title"/>
          </p:nvPr>
        </p:nvSpPr>
        <p:spPr>
          <a:xfrm>
            <a:off x="493713" y="74613"/>
            <a:ext cx="6148387" cy="492125"/>
          </a:xfrm>
        </p:spPr>
        <p:txBody>
          <a:bodyPr/>
          <a:lstStyle/>
          <a:p>
            <a:pPr eaLnBrk="1" hangingPunct="1">
              <a:defRPr/>
            </a:pPr>
            <a:r>
              <a:rPr lang="de-DE" altLang="en-US">
                <a:latin typeface="+mn-lt"/>
              </a:rPr>
              <a:t>Betrieb einer Solarstromanlage</a:t>
            </a:r>
          </a:p>
        </p:txBody>
      </p:sp>
      <p:sp>
        <p:nvSpPr>
          <p:cNvPr id="54276" name="Rectangle 3">
            <a:extLst>
              <a:ext uri="{FF2B5EF4-FFF2-40B4-BE49-F238E27FC236}">
                <a16:creationId xmlns:a16="http://schemas.microsoft.com/office/drawing/2014/main" id="{AD102F26-70E9-0683-BB95-8DA473B20AFE}"/>
              </a:ext>
            </a:extLst>
          </p:cNvPr>
          <p:cNvSpPr>
            <a:spLocks noGrp="1" noChangeArrowheads="1"/>
          </p:cNvSpPr>
          <p:nvPr>
            <p:ph type="body" idx="1"/>
          </p:nvPr>
        </p:nvSpPr>
        <p:spPr>
          <a:xfrm>
            <a:off x="611188" y="692150"/>
            <a:ext cx="8089900" cy="4124325"/>
          </a:xfrm>
        </p:spPr>
        <p:txBody>
          <a:bodyPr/>
          <a:lstStyle/>
          <a:p>
            <a:pPr eaLnBrk="1" hangingPunct="1">
              <a:defRPr/>
            </a:pPr>
            <a:r>
              <a:rPr lang="de-DE" altLang="en-US" sz="2000" dirty="0"/>
              <a:t>Netzbetreiber</a:t>
            </a:r>
            <a:endParaRPr lang="de-DE" altLang="en-US" sz="1700" dirty="0"/>
          </a:p>
          <a:p>
            <a:pPr lvl="1" eaLnBrk="1" hangingPunct="1">
              <a:defRPr/>
            </a:pPr>
            <a:r>
              <a:rPr lang="de-DE" altLang="en-US" sz="1700" dirty="0"/>
              <a:t>Netzbetreiber (z.B. </a:t>
            </a:r>
            <a:r>
              <a:rPr lang="de-DE" altLang="en-US" sz="1700" dirty="0" err="1"/>
              <a:t>Westnetz</a:t>
            </a:r>
            <a:r>
              <a:rPr lang="de-DE" altLang="en-US" sz="1700" dirty="0"/>
              <a:t>) wird einen </a:t>
            </a:r>
            <a:r>
              <a:rPr lang="de-DE" altLang="en-US" sz="1700" dirty="0" err="1"/>
              <a:t>Einspeisevertrag</a:t>
            </a:r>
            <a:r>
              <a:rPr lang="de-DE" altLang="en-US" sz="1700" dirty="0"/>
              <a:t> zuschicken</a:t>
            </a:r>
          </a:p>
          <a:p>
            <a:pPr lvl="2" eaLnBrk="1" hangingPunct="1">
              <a:lnSpc>
                <a:spcPct val="80000"/>
              </a:lnSpc>
              <a:defRPr/>
            </a:pPr>
            <a:r>
              <a:rPr lang="de-DE" altLang="en-US" sz="1700" dirty="0"/>
              <a:t>Ihre Unterschrift ist nicht erforderlich.</a:t>
            </a:r>
          </a:p>
          <a:p>
            <a:pPr lvl="2" eaLnBrk="1" hangingPunct="1">
              <a:lnSpc>
                <a:spcPct val="80000"/>
              </a:lnSpc>
              <a:defRPr/>
            </a:pPr>
            <a:r>
              <a:rPr lang="de-DE" altLang="en-US" sz="1700" dirty="0"/>
              <a:t>Das EEG Gesetz legt alles fest. </a:t>
            </a:r>
          </a:p>
          <a:p>
            <a:pPr eaLnBrk="1" hangingPunct="1">
              <a:spcBef>
                <a:spcPts val="2400"/>
              </a:spcBef>
              <a:defRPr/>
            </a:pPr>
            <a:r>
              <a:rPr lang="de-DE" altLang="en-US" sz="2100" dirty="0"/>
              <a:t>Rechnung an Netzbetreiber stellen</a:t>
            </a:r>
          </a:p>
          <a:p>
            <a:pPr eaLnBrk="1" hangingPunct="1">
              <a:buFont typeface="Wingdings" panose="05000000000000000000" pitchFamily="2" charset="2"/>
              <a:buNone/>
              <a:defRPr/>
            </a:pPr>
            <a:r>
              <a:rPr lang="de-DE" altLang="en-US" sz="2100" dirty="0"/>
              <a:t>	</a:t>
            </a:r>
            <a:r>
              <a:rPr lang="de-DE" altLang="en-US" sz="1700" dirty="0"/>
              <a:t>Nach Ablauf jedes Kalenderjahres nach Sylvester/Neujahr innerhalb von      14 Tagen dem Netzbetreiber eine Rechnung über die in das öffentliche Stromnetz eingespeiste Solarstrommenge des letzten Jahres stellen.                            Damit wird der Netzbetreiber über die Zahlungsverpflichtung in Kenntnis gesetzt.</a:t>
            </a:r>
          </a:p>
          <a:p>
            <a:pPr indent="0" eaLnBrk="1" hangingPunct="1">
              <a:buFont typeface="Wingdings" panose="05000000000000000000" pitchFamily="2" charset="2"/>
              <a:buNone/>
              <a:defRPr/>
            </a:pPr>
            <a:r>
              <a:rPr lang="de-DE" altLang="en-US" sz="1700" dirty="0"/>
              <a:t>Alternative kann dies bei der </a:t>
            </a:r>
            <a:r>
              <a:rPr lang="de-DE" altLang="en-US" sz="1700" dirty="0" err="1"/>
              <a:t>Westnetz</a:t>
            </a:r>
            <a:r>
              <a:rPr lang="de-DE" altLang="en-US" sz="1700" dirty="0"/>
              <a:t> GmbH auch durch die </a:t>
            </a:r>
            <a:r>
              <a:rPr lang="de-DE" altLang="en-US" sz="1700" dirty="0" err="1"/>
              <a:t>Zählerstandsübermittlung</a:t>
            </a:r>
            <a:r>
              <a:rPr lang="de-DE" altLang="en-US" sz="1700" dirty="0"/>
              <a:t> geschehen per Postkarte vom Netzbetreiber      oder im Internet.</a:t>
            </a:r>
          </a:p>
          <a:p>
            <a:pPr eaLnBrk="1" hangingPunct="1">
              <a:buFont typeface="Wingdings" panose="05000000000000000000" pitchFamily="2" charset="2"/>
              <a:buNone/>
              <a:defRPr/>
            </a:pPr>
            <a:r>
              <a:rPr lang="de-DE" altLang="en-US" sz="1700" dirty="0"/>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liennummernplatzhalter 3">
            <a:extLst>
              <a:ext uri="{FF2B5EF4-FFF2-40B4-BE49-F238E27FC236}">
                <a16:creationId xmlns:a16="http://schemas.microsoft.com/office/drawing/2014/main" id="{8EAF7076-888F-A5BE-6F51-46DFB91A568D}"/>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4D7B7BAE-D500-4AD5-ACC7-764A60D1BF91}" type="slidenum">
              <a:rPr lang="en-GB" altLang="en-US" sz="1800" smtClean="0"/>
              <a:pPr>
                <a:spcBef>
                  <a:spcPct val="0"/>
                </a:spcBef>
                <a:buClrTx/>
                <a:buFontTx/>
                <a:buNone/>
              </a:pPr>
              <a:t>51</a:t>
            </a:fld>
            <a:endParaRPr lang="en-GB" altLang="en-US" sz="1800"/>
          </a:p>
        </p:txBody>
      </p:sp>
      <p:sp>
        <p:nvSpPr>
          <p:cNvPr id="55299" name="Rectangle 2">
            <a:extLst>
              <a:ext uri="{FF2B5EF4-FFF2-40B4-BE49-F238E27FC236}">
                <a16:creationId xmlns:a16="http://schemas.microsoft.com/office/drawing/2014/main" id="{0CCC9964-BB5F-0EEB-36E5-46590F6B56A3}"/>
              </a:ext>
            </a:extLst>
          </p:cNvPr>
          <p:cNvSpPr>
            <a:spLocks noGrp="1" noChangeArrowheads="1"/>
          </p:cNvSpPr>
          <p:nvPr>
            <p:ph type="title"/>
          </p:nvPr>
        </p:nvSpPr>
        <p:spPr>
          <a:xfrm>
            <a:off x="493713" y="74613"/>
            <a:ext cx="6172200" cy="492125"/>
          </a:xfrm>
        </p:spPr>
        <p:txBody>
          <a:bodyPr/>
          <a:lstStyle/>
          <a:p>
            <a:pPr eaLnBrk="1" hangingPunct="1">
              <a:defRPr/>
            </a:pPr>
            <a:r>
              <a:rPr lang="de-DE" altLang="en-US" dirty="0">
                <a:latin typeface="+mn-lt"/>
              </a:rPr>
              <a:t>Wartung einer Solarstromanlage</a:t>
            </a:r>
          </a:p>
        </p:txBody>
      </p:sp>
      <p:sp>
        <p:nvSpPr>
          <p:cNvPr id="56324" name="Rectangle 3">
            <a:extLst>
              <a:ext uri="{FF2B5EF4-FFF2-40B4-BE49-F238E27FC236}">
                <a16:creationId xmlns:a16="http://schemas.microsoft.com/office/drawing/2014/main" id="{6C4ECC28-604E-B370-4769-EE31BFA47D30}"/>
              </a:ext>
            </a:extLst>
          </p:cNvPr>
          <p:cNvSpPr>
            <a:spLocks noGrp="1" noChangeArrowheads="1"/>
          </p:cNvSpPr>
          <p:nvPr>
            <p:ph type="body" idx="1"/>
          </p:nvPr>
        </p:nvSpPr>
        <p:spPr>
          <a:xfrm>
            <a:off x="684213" y="873125"/>
            <a:ext cx="8316912" cy="5256213"/>
          </a:xfrm>
        </p:spPr>
        <p:txBody>
          <a:bodyPr/>
          <a:lstStyle/>
          <a:p>
            <a:pPr eaLnBrk="1" hangingPunct="1"/>
            <a:r>
              <a:rPr lang="de-DE" altLang="en-US" sz="2000"/>
              <a:t>Zähler ablesen</a:t>
            </a:r>
          </a:p>
          <a:p>
            <a:pPr lvl="1" eaLnBrk="1" hangingPunct="1"/>
            <a:r>
              <a:rPr lang="de-DE" altLang="en-US" sz="1800"/>
              <a:t>Mindestens 1x im Monat</a:t>
            </a:r>
          </a:p>
          <a:p>
            <a:pPr lvl="2" eaLnBrk="1" hangingPunct="1"/>
            <a:r>
              <a:rPr lang="de-DE" altLang="en-US" sz="1500"/>
              <a:t>Den eigenen Solarstromertrag mit einer Referenzanlage vergleichen.</a:t>
            </a:r>
          </a:p>
          <a:p>
            <a:pPr lvl="2" eaLnBrk="1" hangingPunct="1"/>
            <a:r>
              <a:rPr lang="de-DE" altLang="en-US" sz="1500"/>
              <a:t>-&gt; LUNA Internetseite -&gt; Linke Spalte: Strom aus Sonnenlicht in Langerwehe</a:t>
            </a:r>
          </a:p>
          <a:p>
            <a:pPr lvl="1" eaLnBrk="1" hangingPunct="1"/>
            <a:r>
              <a:rPr lang="de-DE" altLang="en-US" sz="1800"/>
              <a:t>Eine tägliche Ablesung kann auch automatisiert werden.</a:t>
            </a:r>
          </a:p>
          <a:p>
            <a:pPr lvl="2" eaLnBrk="1" hangingPunct="1"/>
            <a:r>
              <a:rPr lang="de-DE" altLang="en-US" sz="1500"/>
              <a:t>Beispiele:	www.sunnyportal.com/Templates/Start.aspx</a:t>
            </a:r>
          </a:p>
          <a:p>
            <a:pPr eaLnBrk="1" hangingPunct="1"/>
            <a:r>
              <a:rPr lang="de-DE" altLang="en-US" sz="2000"/>
              <a:t>Inspektionsarbeiten für einen Installateur</a:t>
            </a:r>
          </a:p>
          <a:p>
            <a:pPr lvl="1" eaLnBrk="1" hangingPunct="1"/>
            <a:r>
              <a:rPr lang="de-DE" altLang="en-US" sz="1800"/>
              <a:t>Photovoltaikmodule auf Verschmutzung oder Beschädigung prüfen</a:t>
            </a:r>
          </a:p>
          <a:p>
            <a:pPr lvl="2" eaLnBrk="1" hangingPunct="1"/>
            <a:r>
              <a:rPr lang="de-DE" altLang="en-US" sz="1500"/>
              <a:t>Bei reduziertem Ertrag: Messung der Spannungs-Stromkennlinie</a:t>
            </a:r>
          </a:p>
          <a:p>
            <a:pPr lvl="1" eaLnBrk="1" hangingPunct="1"/>
            <a:r>
              <a:rPr lang="de-DE" altLang="en-US" sz="1800"/>
              <a:t>Unterkonstruktion (Gestelle) prüfen</a:t>
            </a:r>
          </a:p>
          <a:p>
            <a:pPr lvl="2" eaLnBrk="1" hangingPunct="1"/>
            <a:r>
              <a:rPr lang="de-DE" altLang="en-US" sz="1500"/>
              <a:t>Schraub- und Klemmverbindungen auf Festigkeit sowie Kabel prüfen</a:t>
            </a:r>
          </a:p>
          <a:p>
            <a:pPr lvl="2" eaLnBrk="1" hangingPunct="1"/>
            <a:r>
              <a:rPr lang="de-DE" altLang="en-US" sz="1500"/>
              <a:t>Dachziegel nahe Dachhaken auf Beschädigungen prüfen</a:t>
            </a:r>
          </a:p>
          <a:p>
            <a:pPr lvl="1" eaLnBrk="1" hangingPunct="1"/>
            <a:r>
              <a:rPr lang="de-DE" altLang="en-US" sz="1800"/>
              <a:t>Wechselrichter prüfen</a:t>
            </a:r>
          </a:p>
          <a:p>
            <a:pPr lvl="2" eaLnBrk="1" hangingPunct="1"/>
            <a:r>
              <a:rPr lang="de-DE" altLang="en-US" sz="1500"/>
              <a:t>Festigkeit der Kabelanschlüsse, Zustand der Kabel</a:t>
            </a:r>
          </a:p>
          <a:p>
            <a:pPr lvl="2" eaLnBrk="1" hangingPunct="1"/>
            <a:r>
              <a:rPr lang="de-DE" altLang="en-US" sz="1500"/>
              <a:t>Elektrische Isolation prüfen auf Erdschlussfehler</a:t>
            </a:r>
          </a:p>
          <a:p>
            <a:pPr lvl="2" eaLnBrk="1" hangingPunct="1"/>
            <a:r>
              <a:rPr lang="de-DE" altLang="en-US" sz="1500"/>
              <a:t>Sichtprüfung der Überspannungsableiter</a:t>
            </a:r>
          </a:p>
          <a:p>
            <a:pPr lvl="1" eaLnBrk="1" hangingPunct="1"/>
            <a:r>
              <a:rPr lang="de-DE" altLang="en-US" sz="1800"/>
              <a:t>Einspeisezähler prüfen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nummernplatzhalter 3">
            <a:extLst>
              <a:ext uri="{FF2B5EF4-FFF2-40B4-BE49-F238E27FC236}">
                <a16:creationId xmlns:a16="http://schemas.microsoft.com/office/drawing/2014/main" id="{A545C436-B51D-B6F6-F09C-230B85135C61}"/>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032AF32A-6595-40F6-8CBA-A5EF3A240332}" type="slidenum">
              <a:rPr lang="en-GB" altLang="en-US" sz="1800" smtClean="0"/>
              <a:pPr>
                <a:spcBef>
                  <a:spcPct val="0"/>
                </a:spcBef>
                <a:buClrTx/>
                <a:buFontTx/>
                <a:buNone/>
              </a:pPr>
              <a:t>52</a:t>
            </a:fld>
            <a:endParaRPr lang="en-GB" altLang="en-US" sz="1800"/>
          </a:p>
        </p:txBody>
      </p:sp>
      <p:sp>
        <p:nvSpPr>
          <p:cNvPr id="56323" name="Rectangle 2">
            <a:extLst>
              <a:ext uri="{FF2B5EF4-FFF2-40B4-BE49-F238E27FC236}">
                <a16:creationId xmlns:a16="http://schemas.microsoft.com/office/drawing/2014/main" id="{7F585133-4D45-E84B-EBEF-D1949894525A}"/>
              </a:ext>
            </a:extLst>
          </p:cNvPr>
          <p:cNvSpPr>
            <a:spLocks noGrp="1" noChangeArrowheads="1"/>
          </p:cNvSpPr>
          <p:nvPr>
            <p:ph type="title"/>
          </p:nvPr>
        </p:nvSpPr>
        <p:spPr>
          <a:xfrm>
            <a:off x="493713" y="74613"/>
            <a:ext cx="1436687" cy="492125"/>
          </a:xfrm>
        </p:spPr>
        <p:txBody>
          <a:bodyPr/>
          <a:lstStyle/>
          <a:p>
            <a:pPr eaLnBrk="1" hangingPunct="1">
              <a:defRPr/>
            </a:pPr>
            <a:r>
              <a:rPr lang="de-DE" altLang="en-US">
                <a:latin typeface="+mn-lt"/>
              </a:rPr>
              <a:t>Ablauf</a:t>
            </a:r>
          </a:p>
        </p:txBody>
      </p:sp>
      <p:sp>
        <p:nvSpPr>
          <p:cNvPr id="156675" name="Rectangle 3">
            <a:extLst>
              <a:ext uri="{FF2B5EF4-FFF2-40B4-BE49-F238E27FC236}">
                <a16:creationId xmlns:a16="http://schemas.microsoft.com/office/drawing/2014/main" id="{CCF6F588-45EE-55ED-D4ED-C9263DD5531F}"/>
              </a:ext>
            </a:extLst>
          </p:cNvPr>
          <p:cNvSpPr>
            <a:spLocks noGrp="1" noChangeArrowheads="1"/>
          </p:cNvSpPr>
          <p:nvPr>
            <p:ph type="body" idx="1"/>
          </p:nvPr>
        </p:nvSpPr>
        <p:spPr>
          <a:xfrm>
            <a:off x="538163" y="1341438"/>
            <a:ext cx="7346950" cy="4754562"/>
          </a:xfrm>
        </p:spPr>
        <p:txBody>
          <a:bodyPr/>
          <a:lstStyle/>
          <a:p>
            <a:pPr eaLnBrk="1" hangingPunct="1"/>
            <a:r>
              <a:rPr lang="de-DE" altLang="en-US"/>
              <a:t>Motivation</a:t>
            </a:r>
          </a:p>
          <a:p>
            <a:pPr eaLnBrk="1" hangingPunct="1"/>
            <a:r>
              <a:rPr lang="de-DE" altLang="en-US" sz="3600"/>
              <a:t>Beispiele</a:t>
            </a:r>
          </a:p>
          <a:p>
            <a:pPr eaLnBrk="1" hangingPunct="1"/>
            <a:r>
              <a:rPr lang="de-DE" altLang="en-US"/>
              <a:t>Technik</a:t>
            </a:r>
          </a:p>
          <a:p>
            <a:pPr eaLnBrk="1" hangingPunct="1">
              <a:buFont typeface="Wingdings" panose="05000000000000000000" pitchFamily="2" charset="2"/>
              <a:buNone/>
            </a:pPr>
            <a:r>
              <a:rPr lang="de-DE" altLang="en-US"/>
              <a:t>	</a:t>
            </a:r>
            <a:r>
              <a:rPr lang="de-DE" altLang="en-US" i="1">
                <a:solidFill>
                  <a:srgbClr val="008080"/>
                </a:solidFill>
              </a:rPr>
              <a:t>Pause</a:t>
            </a:r>
          </a:p>
          <a:p>
            <a:pPr eaLnBrk="1" hangingPunct="1"/>
            <a:r>
              <a:rPr lang="de-DE" altLang="en-US"/>
              <a:t>Kosten-Nutzen</a:t>
            </a:r>
          </a:p>
          <a:p>
            <a:pPr eaLnBrk="1" hangingPunct="1"/>
            <a:r>
              <a:rPr lang="de-DE" altLang="en-US"/>
              <a:t>Kauf einer Solarstromanlage</a:t>
            </a:r>
          </a:p>
          <a:p>
            <a:pPr eaLnBrk="1" hangingPunct="1"/>
            <a:r>
              <a:rPr lang="de-DE" altLang="en-US" b="1"/>
              <a:t>Zusammenfassung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mph" presetSubtype="0" nodeType="clickEffect">
                                  <p:stCondLst>
                                    <p:cond delay="0"/>
                                  </p:stCondLst>
                                  <p:childTnLst>
                                    <p:set>
                                      <p:cBhvr override="childStyle">
                                        <p:cTn id="6" dur="indefinite"/>
                                        <p:tgtEl>
                                          <p:spTgt spid="156675">
                                            <p:txEl>
                                              <p:pRg st="0" end="0"/>
                                            </p:txEl>
                                          </p:spTgt>
                                        </p:tgtEl>
                                        <p:attrNameLst>
                                          <p:attrName>style.fontStyle</p:attrName>
                                        </p:attrNameLst>
                                      </p:cBhvr>
                                      <p:to>
                                        <p:strVal val="normal"/>
                                      </p:to>
                                    </p:set>
                                    <p:set>
                                      <p:cBhvr override="childStyle">
                                        <p:cTn id="7" dur="indefinite"/>
                                        <p:tgtEl>
                                          <p:spTgt spid="156675">
                                            <p:txEl>
                                              <p:pRg st="0" end="0"/>
                                            </p:txEl>
                                          </p:spTgt>
                                        </p:tgtEl>
                                        <p:attrNameLst>
                                          <p:attrName>style.fontWeight</p:attrName>
                                        </p:attrNameLst>
                                      </p:cBhvr>
                                      <p:to>
                                        <p:strVal val="normal"/>
                                      </p:to>
                                    </p:set>
                                    <p:set>
                                      <p:cBhvr override="childStyle">
                                        <p:cTn id="8" dur="indefinite"/>
                                        <p:tgtEl>
                                          <p:spTgt spid="156675">
                                            <p:txEl>
                                              <p:pRg st="0" end="0"/>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liennummernplatzhalter 3">
            <a:extLst>
              <a:ext uri="{FF2B5EF4-FFF2-40B4-BE49-F238E27FC236}">
                <a16:creationId xmlns:a16="http://schemas.microsoft.com/office/drawing/2014/main" id="{245183F9-10F1-5174-7443-2DE9A419760A}"/>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E9BDE888-6D95-4363-8818-19DFC26695B8}" type="slidenum">
              <a:rPr lang="en-GB" altLang="en-US" sz="1800" smtClean="0"/>
              <a:pPr>
                <a:spcBef>
                  <a:spcPct val="0"/>
                </a:spcBef>
                <a:buClrTx/>
                <a:buFontTx/>
                <a:buNone/>
              </a:pPr>
              <a:t>53</a:t>
            </a:fld>
            <a:endParaRPr lang="en-GB" altLang="en-US" sz="1800"/>
          </a:p>
        </p:txBody>
      </p:sp>
      <p:sp>
        <p:nvSpPr>
          <p:cNvPr id="57347" name="Rectangle 2">
            <a:extLst>
              <a:ext uri="{FF2B5EF4-FFF2-40B4-BE49-F238E27FC236}">
                <a16:creationId xmlns:a16="http://schemas.microsoft.com/office/drawing/2014/main" id="{8371CAA3-CF70-7406-DE91-39FAB8DCB2CA}"/>
              </a:ext>
            </a:extLst>
          </p:cNvPr>
          <p:cNvSpPr>
            <a:spLocks noGrp="1" noChangeArrowheads="1"/>
          </p:cNvSpPr>
          <p:nvPr>
            <p:ph type="title"/>
          </p:nvPr>
        </p:nvSpPr>
        <p:spPr>
          <a:xfrm>
            <a:off x="493713" y="74613"/>
            <a:ext cx="3757612" cy="492125"/>
          </a:xfrm>
        </p:spPr>
        <p:txBody>
          <a:bodyPr/>
          <a:lstStyle/>
          <a:p>
            <a:pPr eaLnBrk="1" hangingPunct="1">
              <a:defRPr/>
            </a:pPr>
            <a:r>
              <a:rPr lang="de-DE" altLang="en-US" dirty="0">
                <a:latin typeface="+mn-lt"/>
              </a:rPr>
              <a:t>Zusammenfassung</a:t>
            </a:r>
          </a:p>
        </p:txBody>
      </p:sp>
      <p:sp>
        <p:nvSpPr>
          <p:cNvPr id="58372" name="Rectangle 3">
            <a:extLst>
              <a:ext uri="{FF2B5EF4-FFF2-40B4-BE49-F238E27FC236}">
                <a16:creationId xmlns:a16="http://schemas.microsoft.com/office/drawing/2014/main" id="{423DE939-7B84-EE31-22C3-51CAC1C1CC78}"/>
              </a:ext>
            </a:extLst>
          </p:cNvPr>
          <p:cNvSpPr>
            <a:spLocks noGrp="1" noChangeArrowheads="1"/>
          </p:cNvSpPr>
          <p:nvPr>
            <p:ph type="body" idx="1"/>
          </p:nvPr>
        </p:nvSpPr>
        <p:spPr>
          <a:xfrm>
            <a:off x="538163" y="944563"/>
            <a:ext cx="8247062" cy="4716462"/>
          </a:xfrm>
        </p:spPr>
        <p:txBody>
          <a:bodyPr/>
          <a:lstStyle/>
          <a:p>
            <a:pPr eaLnBrk="1" hangingPunct="1">
              <a:buFont typeface="Wingdings" panose="05000000000000000000" pitchFamily="2" charset="2"/>
              <a:buNone/>
            </a:pPr>
            <a:r>
              <a:rPr lang="de-DE" altLang="en-US" b="1"/>
              <a:t>Solarstromanlagen</a:t>
            </a:r>
          </a:p>
          <a:p>
            <a:pPr eaLnBrk="1" hangingPunct="1">
              <a:spcBef>
                <a:spcPct val="100000"/>
              </a:spcBef>
            </a:pPr>
            <a:r>
              <a:rPr lang="de-DE" altLang="en-US" sz="2600"/>
              <a:t>Haben eine positive Energiebilanz:   Faktor 15</a:t>
            </a:r>
          </a:p>
          <a:p>
            <a:pPr eaLnBrk="1" hangingPunct="1">
              <a:spcBef>
                <a:spcPct val="100000"/>
              </a:spcBef>
            </a:pPr>
            <a:r>
              <a:rPr lang="de-DE" altLang="en-US" sz="2600"/>
              <a:t>Sind wirtschaftlich durch Eigenverbrauch und             das EEG Gesetz in Verbindung mit einem vernünftigen Angebot eines Installateurs</a:t>
            </a:r>
          </a:p>
          <a:p>
            <a:pPr eaLnBrk="1" hangingPunct="1">
              <a:spcBef>
                <a:spcPct val="100000"/>
              </a:spcBef>
            </a:pPr>
            <a:r>
              <a:rPr lang="de-DE" altLang="en-US" sz="2600"/>
              <a:t>Die lange Betriebszeit erfordert </a:t>
            </a:r>
            <a:r>
              <a:rPr lang="de-DE" altLang="en-US" sz="2600" b="1"/>
              <a:t>hohe Qualität!    </a:t>
            </a:r>
            <a:r>
              <a:rPr lang="de-DE" altLang="en-US" sz="2600"/>
              <a:t>Daher bevorzugt Glas-Glas Module mit Monokristallinen Solarzellen verwenden.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liennummernplatzhalter 3">
            <a:extLst>
              <a:ext uri="{FF2B5EF4-FFF2-40B4-BE49-F238E27FC236}">
                <a16:creationId xmlns:a16="http://schemas.microsoft.com/office/drawing/2014/main" id="{6D831656-2DE5-C6F1-74C3-2745BD00E736}"/>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6F45D1AA-5E13-49D1-903B-BF9279AEE6CA}" type="slidenum">
              <a:rPr lang="en-GB" altLang="en-US" sz="1800" smtClean="0"/>
              <a:pPr>
                <a:spcBef>
                  <a:spcPct val="0"/>
                </a:spcBef>
                <a:buClrTx/>
                <a:buFontTx/>
                <a:buNone/>
              </a:pPr>
              <a:t>54</a:t>
            </a:fld>
            <a:endParaRPr lang="en-GB" altLang="en-US" sz="1800"/>
          </a:p>
        </p:txBody>
      </p:sp>
      <p:sp>
        <p:nvSpPr>
          <p:cNvPr id="58371" name="Rectangle 2">
            <a:extLst>
              <a:ext uri="{FF2B5EF4-FFF2-40B4-BE49-F238E27FC236}">
                <a16:creationId xmlns:a16="http://schemas.microsoft.com/office/drawing/2014/main" id="{96FCEF27-6F01-52E7-B23A-D60A7F201338}"/>
              </a:ext>
            </a:extLst>
          </p:cNvPr>
          <p:cNvSpPr>
            <a:spLocks noGrp="1" noChangeArrowheads="1"/>
          </p:cNvSpPr>
          <p:nvPr>
            <p:ph type="title"/>
          </p:nvPr>
        </p:nvSpPr>
        <p:spPr>
          <a:xfrm>
            <a:off x="493713" y="74613"/>
            <a:ext cx="3757612" cy="492125"/>
          </a:xfrm>
        </p:spPr>
        <p:txBody>
          <a:bodyPr/>
          <a:lstStyle/>
          <a:p>
            <a:pPr eaLnBrk="1" hangingPunct="1">
              <a:defRPr/>
            </a:pPr>
            <a:r>
              <a:rPr lang="de-DE" altLang="en-US">
                <a:latin typeface="+mn-lt"/>
              </a:rPr>
              <a:t>Zusammenfassung</a:t>
            </a:r>
          </a:p>
        </p:txBody>
      </p:sp>
      <p:sp>
        <p:nvSpPr>
          <p:cNvPr id="59396" name="Rectangle 3">
            <a:extLst>
              <a:ext uri="{FF2B5EF4-FFF2-40B4-BE49-F238E27FC236}">
                <a16:creationId xmlns:a16="http://schemas.microsoft.com/office/drawing/2014/main" id="{81150C03-870E-C1D8-AE81-E62ECD6EF200}"/>
              </a:ext>
            </a:extLst>
          </p:cNvPr>
          <p:cNvSpPr>
            <a:spLocks noGrp="1" noChangeArrowheads="1"/>
          </p:cNvSpPr>
          <p:nvPr>
            <p:ph type="body" idx="1"/>
          </p:nvPr>
        </p:nvSpPr>
        <p:spPr>
          <a:xfrm>
            <a:off x="538163" y="944563"/>
            <a:ext cx="7794625" cy="4967287"/>
          </a:xfrm>
        </p:spPr>
        <p:txBody>
          <a:bodyPr/>
          <a:lstStyle/>
          <a:p>
            <a:pPr eaLnBrk="1" hangingPunct="1">
              <a:buFont typeface="Wingdings" panose="05000000000000000000" pitchFamily="2" charset="2"/>
              <a:buNone/>
            </a:pPr>
            <a:r>
              <a:rPr lang="de-DE" altLang="en-US" b="1"/>
              <a:t>LUNA im Internet</a:t>
            </a:r>
          </a:p>
          <a:p>
            <a:pPr eaLnBrk="1" hangingPunct="1">
              <a:spcBef>
                <a:spcPts val="3000"/>
              </a:spcBef>
            </a:pPr>
            <a:r>
              <a:rPr lang="de-DE" altLang="en-US" sz="2600"/>
              <a:t>Messwerte von 4 Solarstromanlagen</a:t>
            </a:r>
          </a:p>
          <a:p>
            <a:pPr eaLnBrk="1" hangingPunct="1">
              <a:spcBef>
                <a:spcPts val="3000"/>
              </a:spcBef>
            </a:pPr>
            <a:r>
              <a:rPr lang="de-DE" altLang="en-US" sz="2600"/>
              <a:t>PDF Dateien mit Informationen zu</a:t>
            </a:r>
          </a:p>
          <a:p>
            <a:pPr lvl="1" eaLnBrk="1" hangingPunct="1"/>
            <a:r>
              <a:rPr lang="de-DE" altLang="en-US" sz="1800"/>
              <a:t>Solarenergie in Langerwehe</a:t>
            </a:r>
          </a:p>
          <a:p>
            <a:pPr lvl="1" eaLnBrk="1" hangingPunct="1"/>
            <a:r>
              <a:rPr lang="de-DE" altLang="en-US" sz="1800"/>
              <a:t>Erstinformationen zu Solarstromanlagen</a:t>
            </a:r>
          </a:p>
          <a:p>
            <a:pPr eaLnBrk="1" hangingPunct="1">
              <a:spcBef>
                <a:spcPts val="3000"/>
              </a:spcBef>
            </a:pPr>
            <a:r>
              <a:rPr lang="de-DE" altLang="en-US" sz="2600"/>
              <a:t>Excel Dateien zum Nachrechnen</a:t>
            </a:r>
          </a:p>
          <a:p>
            <a:pPr lvl="1" eaLnBrk="1" hangingPunct="1"/>
            <a:r>
              <a:rPr lang="de-DE" altLang="en-US" sz="1800"/>
              <a:t>Wirtschaftlichkeitsanalyse von drei 6.72 kWp PV-Anlagen                    mit 25 % Eigenverbrauch ohne Batteriespeicher (Option 1)          mit 50 % Eigenverbrauch  mit   Batteriespeicher (Option 2)</a:t>
            </a:r>
          </a:p>
          <a:p>
            <a:pPr lvl="1" eaLnBrk="1" hangingPunct="1">
              <a:spcBef>
                <a:spcPts val="1800"/>
              </a:spcBef>
              <a:buFont typeface="Symbol" panose="05050102010706020507" pitchFamily="18" charset="2"/>
              <a:buNone/>
            </a:pPr>
            <a:r>
              <a:rPr lang="de-DE" altLang="en-US" sz="1800"/>
              <a:t>    Ohne Garantie, Verbesserungsvorschläge sind willkommen!</a:t>
            </a:r>
          </a:p>
        </p:txBody>
      </p:sp>
      <p:sp>
        <p:nvSpPr>
          <p:cNvPr id="58373" name="Text Box 4">
            <a:extLst>
              <a:ext uri="{FF2B5EF4-FFF2-40B4-BE49-F238E27FC236}">
                <a16:creationId xmlns:a16="http://schemas.microsoft.com/office/drawing/2014/main" id="{8789D39C-4C22-1E0C-0956-0D14B8AA6CD2}"/>
              </a:ext>
            </a:extLst>
          </p:cNvPr>
          <p:cNvSpPr txBox="1">
            <a:spLocks noChangeArrowheads="1"/>
          </p:cNvSpPr>
          <p:nvPr/>
        </p:nvSpPr>
        <p:spPr bwMode="auto">
          <a:xfrm>
            <a:off x="1943100" y="6303963"/>
            <a:ext cx="5256213" cy="338137"/>
          </a:xfrm>
          <a:prstGeom prst="rect">
            <a:avLst/>
          </a:prstGeom>
          <a:noFill/>
          <a:ln w="9525">
            <a:noFill/>
            <a:miter lim="800000"/>
            <a:headEnd/>
            <a:tailEnd/>
          </a:ln>
        </p:spPr>
        <p:txBody>
          <a:bodyPr>
            <a:spAutoFit/>
          </a:bodyPr>
          <a:lstStyle/>
          <a:p>
            <a:pPr algn="ctr" eaLnBrk="1" hangingPunct="1">
              <a:spcBef>
                <a:spcPct val="50000"/>
              </a:spcBef>
              <a:defRPr/>
            </a:pPr>
            <a:r>
              <a:rPr lang="de-DE" altLang="en-US" sz="1600" b="1" dirty="0">
                <a:latin typeface="+mn-lt"/>
              </a:rPr>
              <a:t>www.vorort.bund.net/luna</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liennummernplatzhalter 1">
            <a:extLst>
              <a:ext uri="{FF2B5EF4-FFF2-40B4-BE49-F238E27FC236}">
                <a16:creationId xmlns:a16="http://schemas.microsoft.com/office/drawing/2014/main" id="{183A716C-DF27-D452-2B6B-C6B61ACF3BB6}"/>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BA1F573D-5B24-44E9-A4E1-3312AF567560}" type="slidenum">
              <a:rPr lang="en-GB" altLang="en-US" sz="1800" smtClean="0"/>
              <a:pPr>
                <a:spcBef>
                  <a:spcPct val="0"/>
                </a:spcBef>
                <a:buClrTx/>
                <a:buFontTx/>
                <a:buNone/>
              </a:pPr>
              <a:t>55</a:t>
            </a:fld>
            <a:endParaRPr lang="en-GB" altLang="en-US" sz="1800"/>
          </a:p>
        </p:txBody>
      </p:sp>
      <p:sp>
        <p:nvSpPr>
          <p:cNvPr id="60419" name="Rectangle 2">
            <a:extLst>
              <a:ext uri="{FF2B5EF4-FFF2-40B4-BE49-F238E27FC236}">
                <a16:creationId xmlns:a16="http://schemas.microsoft.com/office/drawing/2014/main" id="{F6F25772-2B01-9B79-D96F-106E3F515BBF}"/>
              </a:ext>
            </a:extLst>
          </p:cNvPr>
          <p:cNvSpPr>
            <a:spLocks noChangeArrowheads="1"/>
          </p:cNvSpPr>
          <p:nvPr/>
        </p:nvSpPr>
        <p:spPr bwMode="auto">
          <a:xfrm>
            <a:off x="0" y="0"/>
            <a:ext cx="9144000" cy="6858000"/>
          </a:xfrm>
          <a:prstGeom prst="rect">
            <a:avLst/>
          </a:prstGeom>
          <a:solidFill>
            <a:schemeClr val="bg1"/>
          </a:solidFill>
          <a:ln w="9525">
            <a:noFill/>
            <a:miter lim="800000"/>
            <a:headEnd/>
            <a:tailEnd/>
          </a:ln>
        </p:spPr>
        <p:txBody>
          <a:bodyPr wrap="none" anchor="ctr"/>
          <a:lstStyle/>
          <a:p>
            <a:pPr eaLnBrk="1" hangingPunct="1">
              <a:defRPr/>
            </a:pPr>
            <a:endParaRPr lang="de-DE" altLang="en-US">
              <a:latin typeface="+mn-lt"/>
            </a:endParaRPr>
          </a:p>
        </p:txBody>
      </p:sp>
      <p:pic>
        <p:nvPicPr>
          <p:cNvPr id="60420" name="Picture 3">
            <a:extLst>
              <a:ext uri="{FF2B5EF4-FFF2-40B4-BE49-F238E27FC236}">
                <a16:creationId xmlns:a16="http://schemas.microsoft.com/office/drawing/2014/main" id="{6A30B756-6E6B-D962-289C-3349E2BB34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4905375"/>
            <a:ext cx="2286000"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Rectangle 4">
            <a:extLst>
              <a:ext uri="{FF2B5EF4-FFF2-40B4-BE49-F238E27FC236}">
                <a16:creationId xmlns:a16="http://schemas.microsoft.com/office/drawing/2014/main" id="{0FA828C7-9387-A55D-4BC2-8FB3DCD29DFE}"/>
              </a:ext>
            </a:extLst>
          </p:cNvPr>
          <p:cNvSpPr>
            <a:spLocks noChangeArrowheads="1"/>
          </p:cNvSpPr>
          <p:nvPr/>
        </p:nvSpPr>
        <p:spPr bwMode="auto">
          <a:xfrm>
            <a:off x="1368425" y="4833938"/>
            <a:ext cx="1116013" cy="863600"/>
          </a:xfrm>
          <a:prstGeom prst="rect">
            <a:avLst/>
          </a:prstGeom>
          <a:solidFill>
            <a:schemeClr val="bg1"/>
          </a:solidFill>
          <a:ln w="9525">
            <a:noFill/>
            <a:miter lim="800000"/>
            <a:headEnd/>
            <a:tailEnd/>
          </a:ln>
        </p:spPr>
        <p:txBody>
          <a:bodyPr wrap="none" anchor="ctr"/>
          <a:lstStyle/>
          <a:p>
            <a:pPr eaLnBrk="1" hangingPunct="1">
              <a:defRPr/>
            </a:pPr>
            <a:endParaRPr lang="de-DE" altLang="en-US">
              <a:latin typeface="+mn-lt"/>
            </a:endParaRPr>
          </a:p>
        </p:txBody>
      </p:sp>
      <p:sp>
        <p:nvSpPr>
          <p:cNvPr id="60422" name="Text Box 5">
            <a:extLst>
              <a:ext uri="{FF2B5EF4-FFF2-40B4-BE49-F238E27FC236}">
                <a16:creationId xmlns:a16="http://schemas.microsoft.com/office/drawing/2014/main" id="{8C91B737-7D70-C82D-48A2-F5EE9A7A78E9}"/>
              </a:ext>
            </a:extLst>
          </p:cNvPr>
          <p:cNvSpPr txBox="1">
            <a:spLocks noChangeArrowheads="1"/>
          </p:cNvSpPr>
          <p:nvPr/>
        </p:nvSpPr>
        <p:spPr bwMode="auto">
          <a:xfrm>
            <a:off x="2195513" y="5697538"/>
            <a:ext cx="6192837" cy="946150"/>
          </a:xfrm>
          <a:prstGeom prst="rect">
            <a:avLst/>
          </a:prstGeom>
          <a:noFill/>
          <a:ln w="9525">
            <a:noFill/>
            <a:miter lim="800000"/>
            <a:headEnd/>
            <a:tailEnd/>
          </a:ln>
        </p:spPr>
        <p:txBody>
          <a:bodyPr>
            <a:spAutoFit/>
          </a:bodyPr>
          <a:lstStyle/>
          <a:p>
            <a:pPr eaLnBrk="1" hangingPunct="1">
              <a:spcBef>
                <a:spcPct val="50000"/>
              </a:spcBef>
              <a:defRPr/>
            </a:pPr>
            <a:r>
              <a:rPr lang="de-DE" altLang="en-US">
                <a:solidFill>
                  <a:srgbClr val="333333"/>
                </a:solidFill>
                <a:latin typeface="+mn-lt"/>
              </a:rPr>
              <a:t>Langerweher Umwelt- und Naturschutz Aktion e.V.</a:t>
            </a:r>
          </a:p>
          <a:p>
            <a:pPr eaLnBrk="1" hangingPunct="1">
              <a:spcBef>
                <a:spcPct val="80000"/>
              </a:spcBef>
              <a:defRPr/>
            </a:pPr>
            <a:r>
              <a:rPr lang="de-DE" altLang="en-US">
                <a:solidFill>
                  <a:srgbClr val="333333"/>
                </a:solidFill>
                <a:latin typeface="+mn-lt"/>
              </a:rPr>
              <a:t>BUND Ortsgruppe Inden / Langerwehe</a:t>
            </a:r>
          </a:p>
        </p:txBody>
      </p:sp>
      <p:sp>
        <p:nvSpPr>
          <p:cNvPr id="60423" name="Text Box 6">
            <a:extLst>
              <a:ext uri="{FF2B5EF4-FFF2-40B4-BE49-F238E27FC236}">
                <a16:creationId xmlns:a16="http://schemas.microsoft.com/office/drawing/2014/main" id="{12C0B606-380A-C57F-B34C-27754B6A736E}"/>
              </a:ext>
            </a:extLst>
          </p:cNvPr>
          <p:cNvSpPr txBox="1">
            <a:spLocks noChangeArrowheads="1"/>
          </p:cNvSpPr>
          <p:nvPr/>
        </p:nvSpPr>
        <p:spPr bwMode="auto">
          <a:xfrm>
            <a:off x="215900" y="4119563"/>
            <a:ext cx="8748713" cy="1433512"/>
          </a:xfrm>
          <a:prstGeom prst="rect">
            <a:avLst/>
          </a:prstGeom>
          <a:noFill/>
          <a:ln w="9525">
            <a:noFill/>
            <a:miter lim="800000"/>
            <a:headEnd/>
            <a:tailEnd/>
          </a:ln>
        </p:spPr>
        <p:txBody>
          <a:bodyPr>
            <a:spAutoFit/>
          </a:bodyPr>
          <a:lstStyle/>
          <a:p>
            <a:pPr algn="ctr" eaLnBrk="1" hangingPunct="1">
              <a:spcBef>
                <a:spcPct val="50000"/>
              </a:spcBef>
              <a:defRPr/>
            </a:pPr>
            <a:r>
              <a:rPr lang="de-DE" altLang="en-US" sz="3600" b="1" dirty="0">
                <a:solidFill>
                  <a:srgbClr val="5F5F5F"/>
                </a:solidFill>
                <a:latin typeface="+mn-lt"/>
              </a:rPr>
              <a:t>Prima Klima - Strom von der Sonne</a:t>
            </a:r>
          </a:p>
          <a:p>
            <a:pPr eaLnBrk="1" hangingPunct="1">
              <a:spcBef>
                <a:spcPct val="30000"/>
              </a:spcBef>
              <a:defRPr/>
            </a:pPr>
            <a:r>
              <a:rPr lang="de-DE" altLang="en-US" sz="4000" b="1" dirty="0">
                <a:solidFill>
                  <a:srgbClr val="5F5F5F"/>
                </a:solidFill>
                <a:latin typeface="+mn-lt"/>
              </a:rPr>
              <a:t>		 </a:t>
            </a:r>
            <a:r>
              <a:rPr lang="de-DE" altLang="en-US" sz="3200" b="1" dirty="0">
                <a:solidFill>
                  <a:srgbClr val="5F5F5F"/>
                </a:solidFill>
                <a:latin typeface="+mn-lt"/>
              </a:rPr>
              <a:t>Ulrich Böke</a:t>
            </a:r>
          </a:p>
        </p:txBody>
      </p:sp>
      <p:pic>
        <p:nvPicPr>
          <p:cNvPr id="60424" name="Picture 7" descr="BUND Logo transparent">
            <a:extLst>
              <a:ext uri="{FF2B5EF4-FFF2-40B4-BE49-F238E27FC236}">
                <a16:creationId xmlns:a16="http://schemas.microsoft.com/office/drawing/2014/main" id="{71695A8C-3E7A-E97D-9CB7-F027F0018D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6088063"/>
            <a:ext cx="22669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25" name="Group 9">
            <a:extLst>
              <a:ext uri="{FF2B5EF4-FFF2-40B4-BE49-F238E27FC236}">
                <a16:creationId xmlns:a16="http://schemas.microsoft.com/office/drawing/2014/main" id="{76852781-E873-7109-C1DA-09F1A965173C}"/>
              </a:ext>
            </a:extLst>
          </p:cNvPr>
          <p:cNvGrpSpPr>
            <a:grpSpLocks noChangeAspect="1"/>
          </p:cNvGrpSpPr>
          <p:nvPr/>
        </p:nvGrpSpPr>
        <p:grpSpPr bwMode="auto">
          <a:xfrm>
            <a:off x="468313" y="404813"/>
            <a:ext cx="2879725" cy="2879725"/>
            <a:chOff x="2869" y="1987"/>
            <a:chExt cx="834" cy="834"/>
          </a:xfrm>
        </p:grpSpPr>
        <p:sp>
          <p:nvSpPr>
            <p:cNvPr id="60427" name="Freeform 10">
              <a:extLst>
                <a:ext uri="{FF2B5EF4-FFF2-40B4-BE49-F238E27FC236}">
                  <a16:creationId xmlns:a16="http://schemas.microsoft.com/office/drawing/2014/main" id="{72D23E90-1169-4A1B-D1D2-AA91F50E66DF}"/>
                </a:ext>
              </a:extLst>
            </p:cNvPr>
            <p:cNvSpPr>
              <a:spLocks noChangeAspect="1"/>
            </p:cNvSpPr>
            <p:nvPr/>
          </p:nvSpPr>
          <p:spPr bwMode="auto">
            <a:xfrm>
              <a:off x="3026" y="2271"/>
              <a:ext cx="43" cy="84"/>
            </a:xfrm>
            <a:custGeom>
              <a:avLst/>
              <a:gdLst>
                <a:gd name="T0" fmla="*/ 0 w 127"/>
                <a:gd name="T1" fmla="*/ 0 h 253"/>
                <a:gd name="T2" fmla="*/ 0 w 127"/>
                <a:gd name="T3" fmla="*/ 0 h 253"/>
                <a:gd name="T4" fmla="*/ 0 w 127"/>
                <a:gd name="T5" fmla="*/ 0 h 253"/>
                <a:gd name="T6" fmla="*/ 0 w 127"/>
                <a:gd name="T7" fmla="*/ 0 h 253"/>
                <a:gd name="T8" fmla="*/ 0 w 127"/>
                <a:gd name="T9" fmla="*/ 0 h 253"/>
                <a:gd name="T10" fmla="*/ 0 w 127"/>
                <a:gd name="T11" fmla="*/ 0 h 253"/>
                <a:gd name="T12" fmla="*/ 0 w 127"/>
                <a:gd name="T13" fmla="*/ 0 h 253"/>
                <a:gd name="T14" fmla="*/ 0 w 127"/>
                <a:gd name="T15" fmla="*/ 0 h 253"/>
                <a:gd name="T16" fmla="*/ 0 w 127"/>
                <a:gd name="T17" fmla="*/ 0 h 253"/>
                <a:gd name="T18" fmla="*/ 0 w 127"/>
                <a:gd name="T19" fmla="*/ 0 h 253"/>
                <a:gd name="T20" fmla="*/ 0 w 127"/>
                <a:gd name="T21" fmla="*/ 0 h 253"/>
                <a:gd name="T22" fmla="*/ 0 w 127"/>
                <a:gd name="T23" fmla="*/ 0 h 253"/>
                <a:gd name="T24" fmla="*/ 0 w 127"/>
                <a:gd name="T25" fmla="*/ 0 h 2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7"/>
                <a:gd name="T40" fmla="*/ 0 h 253"/>
                <a:gd name="T41" fmla="*/ 127 w 127"/>
                <a:gd name="T42" fmla="*/ 253 h 2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7" h="253">
                  <a:moveTo>
                    <a:pt x="36" y="39"/>
                  </a:moveTo>
                  <a:lnTo>
                    <a:pt x="36" y="98"/>
                  </a:lnTo>
                  <a:lnTo>
                    <a:pt x="101" y="98"/>
                  </a:lnTo>
                  <a:lnTo>
                    <a:pt x="101" y="136"/>
                  </a:lnTo>
                  <a:lnTo>
                    <a:pt x="36" y="136"/>
                  </a:lnTo>
                  <a:lnTo>
                    <a:pt x="36" y="213"/>
                  </a:lnTo>
                  <a:lnTo>
                    <a:pt x="126" y="213"/>
                  </a:lnTo>
                  <a:lnTo>
                    <a:pt x="126" y="253"/>
                  </a:lnTo>
                  <a:lnTo>
                    <a:pt x="0" y="253"/>
                  </a:lnTo>
                  <a:lnTo>
                    <a:pt x="0" y="0"/>
                  </a:lnTo>
                  <a:lnTo>
                    <a:pt x="127" y="0"/>
                  </a:lnTo>
                  <a:lnTo>
                    <a:pt x="127" y="39"/>
                  </a:lnTo>
                  <a:lnTo>
                    <a:pt x="36" y="39"/>
                  </a:lnTo>
                  <a:close/>
                </a:path>
              </a:pathLst>
            </a:custGeom>
            <a:solidFill>
              <a:srgbClr val="666666"/>
            </a:solidFill>
            <a:ln w="9525">
              <a:noFill/>
              <a:round/>
              <a:headEnd/>
              <a:tailEnd/>
            </a:ln>
          </p:spPr>
          <p:txBody>
            <a:bodyPr/>
            <a:lstStyle/>
            <a:p>
              <a:pPr>
                <a:defRPr/>
              </a:pPr>
              <a:endParaRPr lang="de-DE">
                <a:latin typeface="+mn-lt"/>
              </a:endParaRPr>
            </a:p>
          </p:txBody>
        </p:sp>
        <p:sp>
          <p:nvSpPr>
            <p:cNvPr id="60428" name="Freeform 11">
              <a:extLst>
                <a:ext uri="{FF2B5EF4-FFF2-40B4-BE49-F238E27FC236}">
                  <a16:creationId xmlns:a16="http://schemas.microsoft.com/office/drawing/2014/main" id="{9CE0C2BB-ACCF-B87C-2C12-9C2C529574BE}"/>
                </a:ext>
              </a:extLst>
            </p:cNvPr>
            <p:cNvSpPr>
              <a:spLocks noChangeAspect="1"/>
            </p:cNvSpPr>
            <p:nvPr/>
          </p:nvSpPr>
          <p:spPr bwMode="auto">
            <a:xfrm>
              <a:off x="3078" y="2292"/>
              <a:ext cx="33" cy="63"/>
            </a:xfrm>
            <a:custGeom>
              <a:avLst/>
              <a:gdLst>
                <a:gd name="T0" fmla="*/ 0 w 99"/>
                <a:gd name="T1" fmla="*/ 0 h 189"/>
                <a:gd name="T2" fmla="*/ 0 w 99"/>
                <a:gd name="T3" fmla="*/ 0 h 189"/>
                <a:gd name="T4" fmla="*/ 0 w 99"/>
                <a:gd name="T5" fmla="*/ 0 h 189"/>
                <a:gd name="T6" fmla="*/ 0 w 99"/>
                <a:gd name="T7" fmla="*/ 0 h 189"/>
                <a:gd name="T8" fmla="*/ 0 w 99"/>
                <a:gd name="T9" fmla="*/ 0 h 189"/>
                <a:gd name="T10" fmla="*/ 0 w 99"/>
                <a:gd name="T11" fmla="*/ 0 h 189"/>
                <a:gd name="T12" fmla="*/ 0 w 99"/>
                <a:gd name="T13" fmla="*/ 0 h 189"/>
                <a:gd name="T14" fmla="*/ 0 w 99"/>
                <a:gd name="T15" fmla="*/ 0 h 189"/>
                <a:gd name="T16" fmla="*/ 0 w 99"/>
                <a:gd name="T17" fmla="*/ 0 h 189"/>
                <a:gd name="T18" fmla="*/ 0 w 99"/>
                <a:gd name="T19" fmla="*/ 0 h 189"/>
                <a:gd name="T20" fmla="*/ 0 w 99"/>
                <a:gd name="T21" fmla="*/ 0 h 189"/>
                <a:gd name="T22" fmla="*/ 0 w 99"/>
                <a:gd name="T23" fmla="*/ 0 h 189"/>
                <a:gd name="T24" fmla="*/ 0 w 99"/>
                <a:gd name="T25" fmla="*/ 0 h 189"/>
                <a:gd name="T26" fmla="*/ 0 w 99"/>
                <a:gd name="T27" fmla="*/ 0 h 189"/>
                <a:gd name="T28" fmla="*/ 0 w 99"/>
                <a:gd name="T29" fmla="*/ 0 h 189"/>
                <a:gd name="T30" fmla="*/ 0 w 99"/>
                <a:gd name="T31" fmla="*/ 0 h 189"/>
                <a:gd name="T32" fmla="*/ 0 w 99"/>
                <a:gd name="T33" fmla="*/ 0 h 189"/>
                <a:gd name="T34" fmla="*/ 0 w 99"/>
                <a:gd name="T35" fmla="*/ 0 h 189"/>
                <a:gd name="T36" fmla="*/ 0 w 99"/>
                <a:gd name="T37" fmla="*/ 0 h 189"/>
                <a:gd name="T38" fmla="*/ 0 w 99"/>
                <a:gd name="T39" fmla="*/ 0 h 189"/>
                <a:gd name="T40" fmla="*/ 0 w 99"/>
                <a:gd name="T41" fmla="*/ 0 h 189"/>
                <a:gd name="T42" fmla="*/ 0 w 99"/>
                <a:gd name="T43" fmla="*/ 0 h 189"/>
                <a:gd name="T44" fmla="*/ 0 w 99"/>
                <a:gd name="T45" fmla="*/ 0 h 189"/>
                <a:gd name="T46" fmla="*/ 0 w 99"/>
                <a:gd name="T47" fmla="*/ 0 h 189"/>
                <a:gd name="T48" fmla="*/ 0 w 99"/>
                <a:gd name="T49" fmla="*/ 0 h 189"/>
                <a:gd name="T50" fmla="*/ 0 w 99"/>
                <a:gd name="T51" fmla="*/ 0 h 189"/>
                <a:gd name="T52" fmla="*/ 0 w 99"/>
                <a:gd name="T53" fmla="*/ 0 h 189"/>
                <a:gd name="T54" fmla="*/ 0 w 99"/>
                <a:gd name="T55" fmla="*/ 0 h 189"/>
                <a:gd name="T56" fmla="*/ 0 w 99"/>
                <a:gd name="T57" fmla="*/ 0 h 189"/>
                <a:gd name="T58" fmla="*/ 0 w 99"/>
                <a:gd name="T59" fmla="*/ 0 h 189"/>
                <a:gd name="T60" fmla="*/ 0 w 99"/>
                <a:gd name="T61" fmla="*/ 0 h 1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9"/>
                <a:gd name="T94" fmla="*/ 0 h 189"/>
                <a:gd name="T95" fmla="*/ 99 w 99"/>
                <a:gd name="T96" fmla="*/ 189 h 18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9" h="189">
                  <a:moveTo>
                    <a:pt x="84" y="43"/>
                  </a:moveTo>
                  <a:lnTo>
                    <a:pt x="80" y="40"/>
                  </a:lnTo>
                  <a:lnTo>
                    <a:pt x="75" y="38"/>
                  </a:lnTo>
                  <a:lnTo>
                    <a:pt x="70" y="37"/>
                  </a:lnTo>
                  <a:lnTo>
                    <a:pt x="65" y="37"/>
                  </a:lnTo>
                  <a:lnTo>
                    <a:pt x="60" y="37"/>
                  </a:lnTo>
                  <a:lnTo>
                    <a:pt x="54" y="40"/>
                  </a:lnTo>
                  <a:lnTo>
                    <a:pt x="48" y="43"/>
                  </a:lnTo>
                  <a:lnTo>
                    <a:pt x="44" y="50"/>
                  </a:lnTo>
                  <a:lnTo>
                    <a:pt x="39" y="57"/>
                  </a:lnTo>
                  <a:lnTo>
                    <a:pt x="37" y="65"/>
                  </a:lnTo>
                  <a:lnTo>
                    <a:pt x="35" y="74"/>
                  </a:lnTo>
                  <a:lnTo>
                    <a:pt x="35" y="84"/>
                  </a:lnTo>
                  <a:lnTo>
                    <a:pt x="35" y="189"/>
                  </a:lnTo>
                  <a:lnTo>
                    <a:pt x="0" y="189"/>
                  </a:lnTo>
                  <a:lnTo>
                    <a:pt x="0" y="3"/>
                  </a:lnTo>
                  <a:lnTo>
                    <a:pt x="35" y="3"/>
                  </a:lnTo>
                  <a:lnTo>
                    <a:pt x="35" y="21"/>
                  </a:lnTo>
                  <a:lnTo>
                    <a:pt x="38" y="15"/>
                  </a:lnTo>
                  <a:lnTo>
                    <a:pt x="43" y="12"/>
                  </a:lnTo>
                  <a:lnTo>
                    <a:pt x="46" y="7"/>
                  </a:lnTo>
                  <a:lnTo>
                    <a:pt x="52" y="5"/>
                  </a:lnTo>
                  <a:lnTo>
                    <a:pt x="56" y="3"/>
                  </a:lnTo>
                  <a:lnTo>
                    <a:pt x="62" y="2"/>
                  </a:lnTo>
                  <a:lnTo>
                    <a:pt x="66" y="1"/>
                  </a:lnTo>
                  <a:lnTo>
                    <a:pt x="73" y="0"/>
                  </a:lnTo>
                  <a:lnTo>
                    <a:pt x="81" y="1"/>
                  </a:lnTo>
                  <a:lnTo>
                    <a:pt x="88" y="2"/>
                  </a:lnTo>
                  <a:lnTo>
                    <a:pt x="94" y="4"/>
                  </a:lnTo>
                  <a:lnTo>
                    <a:pt x="99" y="6"/>
                  </a:lnTo>
                  <a:lnTo>
                    <a:pt x="84" y="43"/>
                  </a:lnTo>
                  <a:close/>
                </a:path>
              </a:pathLst>
            </a:custGeom>
            <a:solidFill>
              <a:srgbClr val="666666"/>
            </a:solidFill>
            <a:ln w="9525">
              <a:noFill/>
              <a:round/>
              <a:headEnd/>
              <a:tailEnd/>
            </a:ln>
          </p:spPr>
          <p:txBody>
            <a:bodyPr/>
            <a:lstStyle/>
            <a:p>
              <a:pPr>
                <a:defRPr/>
              </a:pPr>
              <a:endParaRPr lang="de-DE">
                <a:latin typeface="+mn-lt"/>
              </a:endParaRPr>
            </a:p>
          </p:txBody>
        </p:sp>
        <p:sp>
          <p:nvSpPr>
            <p:cNvPr id="60429" name="Freeform 12">
              <a:extLst>
                <a:ext uri="{FF2B5EF4-FFF2-40B4-BE49-F238E27FC236}">
                  <a16:creationId xmlns:a16="http://schemas.microsoft.com/office/drawing/2014/main" id="{5416D118-AC00-D771-FBAD-112357BAFD3D}"/>
                </a:ext>
              </a:extLst>
            </p:cNvPr>
            <p:cNvSpPr>
              <a:spLocks noChangeAspect="1"/>
            </p:cNvSpPr>
            <p:nvPr/>
          </p:nvSpPr>
          <p:spPr bwMode="auto">
            <a:xfrm>
              <a:off x="3118" y="2292"/>
              <a:ext cx="43" cy="63"/>
            </a:xfrm>
            <a:custGeom>
              <a:avLst/>
              <a:gdLst>
                <a:gd name="T0" fmla="*/ 0 w 127"/>
                <a:gd name="T1" fmla="*/ 0 h 189"/>
                <a:gd name="T2" fmla="*/ 0 w 127"/>
                <a:gd name="T3" fmla="*/ 0 h 189"/>
                <a:gd name="T4" fmla="*/ 0 w 127"/>
                <a:gd name="T5" fmla="*/ 0 h 189"/>
                <a:gd name="T6" fmla="*/ 0 w 127"/>
                <a:gd name="T7" fmla="*/ 0 h 189"/>
                <a:gd name="T8" fmla="*/ 0 w 127"/>
                <a:gd name="T9" fmla="*/ 0 h 189"/>
                <a:gd name="T10" fmla="*/ 0 w 127"/>
                <a:gd name="T11" fmla="*/ 0 h 189"/>
                <a:gd name="T12" fmla="*/ 0 w 127"/>
                <a:gd name="T13" fmla="*/ 0 h 189"/>
                <a:gd name="T14" fmla="*/ 0 w 127"/>
                <a:gd name="T15" fmla="*/ 0 h 189"/>
                <a:gd name="T16" fmla="*/ 0 w 127"/>
                <a:gd name="T17" fmla="*/ 0 h 189"/>
                <a:gd name="T18" fmla="*/ 0 w 127"/>
                <a:gd name="T19" fmla="*/ 0 h 189"/>
                <a:gd name="T20" fmla="*/ 0 w 127"/>
                <a:gd name="T21" fmla="*/ 0 h 189"/>
                <a:gd name="T22" fmla="*/ 0 w 127"/>
                <a:gd name="T23" fmla="*/ 0 h 189"/>
                <a:gd name="T24" fmla="*/ 0 w 127"/>
                <a:gd name="T25" fmla="*/ 0 h 189"/>
                <a:gd name="T26" fmla="*/ 0 w 127"/>
                <a:gd name="T27" fmla="*/ 0 h 189"/>
                <a:gd name="T28" fmla="*/ 0 w 127"/>
                <a:gd name="T29" fmla="*/ 0 h 189"/>
                <a:gd name="T30" fmla="*/ 0 w 127"/>
                <a:gd name="T31" fmla="*/ 0 h 189"/>
                <a:gd name="T32" fmla="*/ 0 w 127"/>
                <a:gd name="T33" fmla="*/ 0 h 189"/>
                <a:gd name="T34" fmla="*/ 0 w 127"/>
                <a:gd name="T35" fmla="*/ 0 h 189"/>
                <a:gd name="T36" fmla="*/ 0 w 127"/>
                <a:gd name="T37" fmla="*/ 0 h 189"/>
                <a:gd name="T38" fmla="*/ 0 w 127"/>
                <a:gd name="T39" fmla="*/ 0 h 189"/>
                <a:gd name="T40" fmla="*/ 0 w 127"/>
                <a:gd name="T41" fmla="*/ 0 h 189"/>
                <a:gd name="T42" fmla="*/ 0 w 127"/>
                <a:gd name="T43" fmla="*/ 0 h 189"/>
                <a:gd name="T44" fmla="*/ 0 w 127"/>
                <a:gd name="T45" fmla="*/ 0 h 189"/>
                <a:gd name="T46" fmla="*/ 0 w 127"/>
                <a:gd name="T47" fmla="*/ 0 h 189"/>
                <a:gd name="T48" fmla="*/ 0 w 127"/>
                <a:gd name="T49" fmla="*/ 0 h 189"/>
                <a:gd name="T50" fmla="*/ 0 w 127"/>
                <a:gd name="T51" fmla="*/ 0 h 189"/>
                <a:gd name="T52" fmla="*/ 0 w 127"/>
                <a:gd name="T53" fmla="*/ 0 h 189"/>
                <a:gd name="T54" fmla="*/ 0 w 127"/>
                <a:gd name="T55" fmla="*/ 0 h 189"/>
                <a:gd name="T56" fmla="*/ 0 w 127"/>
                <a:gd name="T57" fmla="*/ 0 h 189"/>
                <a:gd name="T58" fmla="*/ 0 w 127"/>
                <a:gd name="T59" fmla="*/ 0 h 189"/>
                <a:gd name="T60" fmla="*/ 0 w 127"/>
                <a:gd name="T61" fmla="*/ 0 h 189"/>
                <a:gd name="T62" fmla="*/ 0 w 127"/>
                <a:gd name="T63" fmla="*/ 0 h 189"/>
                <a:gd name="T64" fmla="*/ 0 w 127"/>
                <a:gd name="T65" fmla="*/ 0 h 189"/>
                <a:gd name="T66" fmla="*/ 0 w 127"/>
                <a:gd name="T67" fmla="*/ 0 h 189"/>
                <a:gd name="T68" fmla="*/ 0 w 127"/>
                <a:gd name="T69" fmla="*/ 0 h 189"/>
                <a:gd name="T70" fmla="*/ 0 w 127"/>
                <a:gd name="T71" fmla="*/ 0 h 189"/>
                <a:gd name="T72" fmla="*/ 0 w 127"/>
                <a:gd name="T73" fmla="*/ 0 h 189"/>
                <a:gd name="T74" fmla="*/ 0 w 127"/>
                <a:gd name="T75" fmla="*/ 0 h 189"/>
                <a:gd name="T76" fmla="*/ 0 w 127"/>
                <a:gd name="T77" fmla="*/ 0 h 189"/>
                <a:gd name="T78" fmla="*/ 0 w 127"/>
                <a:gd name="T79" fmla="*/ 0 h 189"/>
                <a:gd name="T80" fmla="*/ 0 w 127"/>
                <a:gd name="T81" fmla="*/ 0 h 189"/>
                <a:gd name="T82" fmla="*/ 0 w 127"/>
                <a:gd name="T83" fmla="*/ 0 h 189"/>
                <a:gd name="T84" fmla="*/ 0 w 127"/>
                <a:gd name="T85" fmla="*/ 0 h 189"/>
                <a:gd name="T86" fmla="*/ 0 w 127"/>
                <a:gd name="T87" fmla="*/ 0 h 189"/>
                <a:gd name="T88" fmla="*/ 0 w 127"/>
                <a:gd name="T89" fmla="*/ 0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7"/>
                <a:gd name="T136" fmla="*/ 0 h 189"/>
                <a:gd name="T137" fmla="*/ 127 w 127"/>
                <a:gd name="T138" fmla="*/ 189 h 18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7" h="189">
                  <a:moveTo>
                    <a:pt x="93" y="189"/>
                  </a:moveTo>
                  <a:lnTo>
                    <a:pt x="93" y="81"/>
                  </a:lnTo>
                  <a:lnTo>
                    <a:pt x="93" y="70"/>
                  </a:lnTo>
                  <a:lnTo>
                    <a:pt x="91" y="61"/>
                  </a:lnTo>
                  <a:lnTo>
                    <a:pt x="89" y="53"/>
                  </a:lnTo>
                  <a:lnTo>
                    <a:pt x="87" y="47"/>
                  </a:lnTo>
                  <a:lnTo>
                    <a:pt x="82" y="42"/>
                  </a:lnTo>
                  <a:lnTo>
                    <a:pt x="76" y="39"/>
                  </a:lnTo>
                  <a:lnTo>
                    <a:pt x="71" y="37"/>
                  </a:lnTo>
                  <a:lnTo>
                    <a:pt x="63" y="37"/>
                  </a:lnTo>
                  <a:lnTo>
                    <a:pt x="59" y="37"/>
                  </a:lnTo>
                  <a:lnTo>
                    <a:pt x="55" y="38"/>
                  </a:lnTo>
                  <a:lnTo>
                    <a:pt x="51" y="39"/>
                  </a:lnTo>
                  <a:lnTo>
                    <a:pt x="47" y="41"/>
                  </a:lnTo>
                  <a:lnTo>
                    <a:pt x="39" y="48"/>
                  </a:lnTo>
                  <a:lnTo>
                    <a:pt x="34" y="54"/>
                  </a:lnTo>
                  <a:lnTo>
                    <a:pt x="34" y="189"/>
                  </a:lnTo>
                  <a:lnTo>
                    <a:pt x="0" y="189"/>
                  </a:lnTo>
                  <a:lnTo>
                    <a:pt x="0" y="3"/>
                  </a:lnTo>
                  <a:lnTo>
                    <a:pt x="24" y="3"/>
                  </a:lnTo>
                  <a:lnTo>
                    <a:pt x="30" y="21"/>
                  </a:lnTo>
                  <a:lnTo>
                    <a:pt x="34" y="16"/>
                  </a:lnTo>
                  <a:lnTo>
                    <a:pt x="38" y="12"/>
                  </a:lnTo>
                  <a:lnTo>
                    <a:pt x="43" y="8"/>
                  </a:lnTo>
                  <a:lnTo>
                    <a:pt x="47" y="5"/>
                  </a:lnTo>
                  <a:lnTo>
                    <a:pt x="53" y="3"/>
                  </a:lnTo>
                  <a:lnTo>
                    <a:pt x="59" y="2"/>
                  </a:lnTo>
                  <a:lnTo>
                    <a:pt x="64" y="1"/>
                  </a:lnTo>
                  <a:lnTo>
                    <a:pt x="71" y="0"/>
                  </a:lnTo>
                  <a:lnTo>
                    <a:pt x="78" y="1"/>
                  </a:lnTo>
                  <a:lnTo>
                    <a:pt x="83" y="1"/>
                  </a:lnTo>
                  <a:lnTo>
                    <a:pt x="89" y="3"/>
                  </a:lnTo>
                  <a:lnTo>
                    <a:pt x="94" y="5"/>
                  </a:lnTo>
                  <a:lnTo>
                    <a:pt x="99" y="7"/>
                  </a:lnTo>
                  <a:lnTo>
                    <a:pt x="105" y="11"/>
                  </a:lnTo>
                  <a:lnTo>
                    <a:pt x="108" y="15"/>
                  </a:lnTo>
                  <a:lnTo>
                    <a:pt x="112" y="20"/>
                  </a:lnTo>
                  <a:lnTo>
                    <a:pt x="116" y="25"/>
                  </a:lnTo>
                  <a:lnTo>
                    <a:pt x="119" y="31"/>
                  </a:lnTo>
                  <a:lnTo>
                    <a:pt x="121" y="37"/>
                  </a:lnTo>
                  <a:lnTo>
                    <a:pt x="124" y="43"/>
                  </a:lnTo>
                  <a:lnTo>
                    <a:pt x="126" y="58"/>
                  </a:lnTo>
                  <a:lnTo>
                    <a:pt x="127" y="75"/>
                  </a:lnTo>
                  <a:lnTo>
                    <a:pt x="127" y="189"/>
                  </a:lnTo>
                  <a:lnTo>
                    <a:pt x="93" y="189"/>
                  </a:lnTo>
                  <a:close/>
                </a:path>
              </a:pathLst>
            </a:custGeom>
            <a:solidFill>
              <a:srgbClr val="666666"/>
            </a:solidFill>
            <a:ln w="9525">
              <a:noFill/>
              <a:round/>
              <a:headEnd/>
              <a:tailEnd/>
            </a:ln>
          </p:spPr>
          <p:txBody>
            <a:bodyPr/>
            <a:lstStyle/>
            <a:p>
              <a:pPr>
                <a:defRPr/>
              </a:pPr>
              <a:endParaRPr lang="de-DE">
                <a:latin typeface="+mn-lt"/>
              </a:endParaRPr>
            </a:p>
          </p:txBody>
        </p:sp>
        <p:sp>
          <p:nvSpPr>
            <p:cNvPr id="60430" name="Freeform 13">
              <a:extLst>
                <a:ext uri="{FF2B5EF4-FFF2-40B4-BE49-F238E27FC236}">
                  <a16:creationId xmlns:a16="http://schemas.microsoft.com/office/drawing/2014/main" id="{D074F785-8CE0-5EDB-B157-A6C781F825A0}"/>
                </a:ext>
              </a:extLst>
            </p:cNvPr>
            <p:cNvSpPr>
              <a:spLocks noChangeAspect="1" noEditPoints="1"/>
            </p:cNvSpPr>
            <p:nvPr/>
          </p:nvSpPr>
          <p:spPr bwMode="auto">
            <a:xfrm>
              <a:off x="3170" y="2292"/>
              <a:ext cx="47" cy="65"/>
            </a:xfrm>
            <a:custGeom>
              <a:avLst/>
              <a:gdLst>
                <a:gd name="T0" fmla="*/ 0 w 142"/>
                <a:gd name="T1" fmla="*/ 0 h 193"/>
                <a:gd name="T2" fmla="*/ 0 w 142"/>
                <a:gd name="T3" fmla="*/ 0 h 193"/>
                <a:gd name="T4" fmla="*/ 0 w 142"/>
                <a:gd name="T5" fmla="*/ 0 h 193"/>
                <a:gd name="T6" fmla="*/ 0 w 142"/>
                <a:gd name="T7" fmla="*/ 0 h 193"/>
                <a:gd name="T8" fmla="*/ 0 w 142"/>
                <a:gd name="T9" fmla="*/ 0 h 193"/>
                <a:gd name="T10" fmla="*/ 0 w 142"/>
                <a:gd name="T11" fmla="*/ 0 h 193"/>
                <a:gd name="T12" fmla="*/ 0 w 142"/>
                <a:gd name="T13" fmla="*/ 0 h 193"/>
                <a:gd name="T14" fmla="*/ 0 w 142"/>
                <a:gd name="T15" fmla="*/ 0 h 193"/>
                <a:gd name="T16" fmla="*/ 0 w 142"/>
                <a:gd name="T17" fmla="*/ 0 h 193"/>
                <a:gd name="T18" fmla="*/ 0 w 142"/>
                <a:gd name="T19" fmla="*/ 0 h 193"/>
                <a:gd name="T20" fmla="*/ 0 w 142"/>
                <a:gd name="T21" fmla="*/ 0 h 193"/>
                <a:gd name="T22" fmla="*/ 0 w 142"/>
                <a:gd name="T23" fmla="*/ 0 h 193"/>
                <a:gd name="T24" fmla="*/ 0 w 142"/>
                <a:gd name="T25" fmla="*/ 0 h 193"/>
                <a:gd name="T26" fmla="*/ 0 w 142"/>
                <a:gd name="T27" fmla="*/ 0 h 193"/>
                <a:gd name="T28" fmla="*/ 0 w 142"/>
                <a:gd name="T29" fmla="*/ 0 h 193"/>
                <a:gd name="T30" fmla="*/ 0 w 142"/>
                <a:gd name="T31" fmla="*/ 0 h 193"/>
                <a:gd name="T32" fmla="*/ 0 w 142"/>
                <a:gd name="T33" fmla="*/ 0 h 193"/>
                <a:gd name="T34" fmla="*/ 0 w 142"/>
                <a:gd name="T35" fmla="*/ 0 h 193"/>
                <a:gd name="T36" fmla="*/ 0 w 142"/>
                <a:gd name="T37" fmla="*/ 0 h 193"/>
                <a:gd name="T38" fmla="*/ 0 w 142"/>
                <a:gd name="T39" fmla="*/ 0 h 193"/>
                <a:gd name="T40" fmla="*/ 0 w 142"/>
                <a:gd name="T41" fmla="*/ 0 h 193"/>
                <a:gd name="T42" fmla="*/ 0 w 142"/>
                <a:gd name="T43" fmla="*/ 0 h 193"/>
                <a:gd name="T44" fmla="*/ 0 w 142"/>
                <a:gd name="T45" fmla="*/ 0 h 193"/>
                <a:gd name="T46" fmla="*/ 0 w 142"/>
                <a:gd name="T47" fmla="*/ 0 h 193"/>
                <a:gd name="T48" fmla="*/ 0 w 142"/>
                <a:gd name="T49" fmla="*/ 0 h 193"/>
                <a:gd name="T50" fmla="*/ 0 w 142"/>
                <a:gd name="T51" fmla="*/ 0 h 193"/>
                <a:gd name="T52" fmla="*/ 0 w 142"/>
                <a:gd name="T53" fmla="*/ 0 h 193"/>
                <a:gd name="T54" fmla="*/ 0 w 142"/>
                <a:gd name="T55" fmla="*/ 0 h 193"/>
                <a:gd name="T56" fmla="*/ 0 w 142"/>
                <a:gd name="T57" fmla="*/ 0 h 193"/>
                <a:gd name="T58" fmla="*/ 0 w 142"/>
                <a:gd name="T59" fmla="*/ 0 h 193"/>
                <a:gd name="T60" fmla="*/ 0 w 142"/>
                <a:gd name="T61" fmla="*/ 0 h 193"/>
                <a:gd name="T62" fmla="*/ 0 w 142"/>
                <a:gd name="T63" fmla="*/ 0 h 193"/>
                <a:gd name="T64" fmla="*/ 0 w 142"/>
                <a:gd name="T65" fmla="*/ 0 h 193"/>
                <a:gd name="T66" fmla="*/ 0 w 142"/>
                <a:gd name="T67" fmla="*/ 0 h 193"/>
                <a:gd name="T68" fmla="*/ 0 w 142"/>
                <a:gd name="T69" fmla="*/ 0 h 193"/>
                <a:gd name="T70" fmla="*/ 0 w 142"/>
                <a:gd name="T71" fmla="*/ 0 h 193"/>
                <a:gd name="T72" fmla="*/ 0 w 142"/>
                <a:gd name="T73" fmla="*/ 0 h 193"/>
                <a:gd name="T74" fmla="*/ 0 w 142"/>
                <a:gd name="T75" fmla="*/ 0 h 193"/>
                <a:gd name="T76" fmla="*/ 0 w 142"/>
                <a:gd name="T77" fmla="*/ 0 h 193"/>
                <a:gd name="T78" fmla="*/ 0 w 142"/>
                <a:gd name="T79" fmla="*/ 0 h 193"/>
                <a:gd name="T80" fmla="*/ 0 w 142"/>
                <a:gd name="T81" fmla="*/ 0 h 193"/>
                <a:gd name="T82" fmla="*/ 0 w 142"/>
                <a:gd name="T83" fmla="*/ 0 h 193"/>
                <a:gd name="T84" fmla="*/ 0 w 142"/>
                <a:gd name="T85" fmla="*/ 0 h 193"/>
                <a:gd name="T86" fmla="*/ 0 w 142"/>
                <a:gd name="T87" fmla="*/ 0 h 193"/>
                <a:gd name="T88" fmla="*/ 0 w 142"/>
                <a:gd name="T89" fmla="*/ 0 h 193"/>
                <a:gd name="T90" fmla="*/ 0 w 142"/>
                <a:gd name="T91" fmla="*/ 0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2"/>
                <a:gd name="T139" fmla="*/ 0 h 193"/>
                <a:gd name="T140" fmla="*/ 142 w 142"/>
                <a:gd name="T141" fmla="*/ 193 h 19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2" h="193">
                  <a:moveTo>
                    <a:pt x="140" y="109"/>
                  </a:moveTo>
                  <a:lnTo>
                    <a:pt x="36" y="109"/>
                  </a:lnTo>
                  <a:lnTo>
                    <a:pt x="37" y="120"/>
                  </a:lnTo>
                  <a:lnTo>
                    <a:pt x="39" y="130"/>
                  </a:lnTo>
                  <a:lnTo>
                    <a:pt x="43" y="138"/>
                  </a:lnTo>
                  <a:lnTo>
                    <a:pt x="48" y="144"/>
                  </a:lnTo>
                  <a:lnTo>
                    <a:pt x="54" y="149"/>
                  </a:lnTo>
                  <a:lnTo>
                    <a:pt x="60" y="153"/>
                  </a:lnTo>
                  <a:lnTo>
                    <a:pt x="68" y="155"/>
                  </a:lnTo>
                  <a:lnTo>
                    <a:pt x="77" y="157"/>
                  </a:lnTo>
                  <a:lnTo>
                    <a:pt x="89" y="155"/>
                  </a:lnTo>
                  <a:lnTo>
                    <a:pt x="98" y="152"/>
                  </a:lnTo>
                  <a:lnTo>
                    <a:pt x="102" y="150"/>
                  </a:lnTo>
                  <a:lnTo>
                    <a:pt x="106" y="148"/>
                  </a:lnTo>
                  <a:lnTo>
                    <a:pt x="110" y="144"/>
                  </a:lnTo>
                  <a:lnTo>
                    <a:pt x="113" y="141"/>
                  </a:lnTo>
                  <a:lnTo>
                    <a:pt x="126" y="173"/>
                  </a:lnTo>
                  <a:lnTo>
                    <a:pt x="121" y="178"/>
                  </a:lnTo>
                  <a:lnTo>
                    <a:pt x="115" y="182"/>
                  </a:lnTo>
                  <a:lnTo>
                    <a:pt x="110" y="185"/>
                  </a:lnTo>
                  <a:lnTo>
                    <a:pt x="104" y="188"/>
                  </a:lnTo>
                  <a:lnTo>
                    <a:pt x="96" y="190"/>
                  </a:lnTo>
                  <a:lnTo>
                    <a:pt x="90" y="191"/>
                  </a:lnTo>
                  <a:lnTo>
                    <a:pt x="81" y="193"/>
                  </a:lnTo>
                  <a:lnTo>
                    <a:pt x="73" y="193"/>
                  </a:lnTo>
                  <a:lnTo>
                    <a:pt x="64" y="193"/>
                  </a:lnTo>
                  <a:lnTo>
                    <a:pt x="57" y="191"/>
                  </a:lnTo>
                  <a:lnTo>
                    <a:pt x="49" y="189"/>
                  </a:lnTo>
                  <a:lnTo>
                    <a:pt x="43" y="186"/>
                  </a:lnTo>
                  <a:lnTo>
                    <a:pt x="36" y="182"/>
                  </a:lnTo>
                  <a:lnTo>
                    <a:pt x="30" y="178"/>
                  </a:lnTo>
                  <a:lnTo>
                    <a:pt x="25" y="173"/>
                  </a:lnTo>
                  <a:lnTo>
                    <a:pt x="20" y="168"/>
                  </a:lnTo>
                  <a:lnTo>
                    <a:pt x="16" y="161"/>
                  </a:lnTo>
                  <a:lnTo>
                    <a:pt x="11" y="154"/>
                  </a:lnTo>
                  <a:lnTo>
                    <a:pt x="8" y="147"/>
                  </a:lnTo>
                  <a:lnTo>
                    <a:pt x="6" y="138"/>
                  </a:lnTo>
                  <a:lnTo>
                    <a:pt x="3" y="129"/>
                  </a:lnTo>
                  <a:lnTo>
                    <a:pt x="2" y="120"/>
                  </a:lnTo>
                  <a:lnTo>
                    <a:pt x="1" y="109"/>
                  </a:lnTo>
                  <a:lnTo>
                    <a:pt x="0" y="98"/>
                  </a:lnTo>
                  <a:lnTo>
                    <a:pt x="1" y="87"/>
                  </a:lnTo>
                  <a:lnTo>
                    <a:pt x="2" y="77"/>
                  </a:lnTo>
                  <a:lnTo>
                    <a:pt x="3" y="68"/>
                  </a:lnTo>
                  <a:lnTo>
                    <a:pt x="6" y="59"/>
                  </a:lnTo>
                  <a:lnTo>
                    <a:pt x="9" y="50"/>
                  </a:lnTo>
                  <a:lnTo>
                    <a:pt x="12" y="42"/>
                  </a:lnTo>
                  <a:lnTo>
                    <a:pt x="17" y="34"/>
                  </a:lnTo>
                  <a:lnTo>
                    <a:pt x="21" y="28"/>
                  </a:lnTo>
                  <a:lnTo>
                    <a:pt x="27" y="21"/>
                  </a:lnTo>
                  <a:lnTo>
                    <a:pt x="32" y="15"/>
                  </a:lnTo>
                  <a:lnTo>
                    <a:pt x="39" y="11"/>
                  </a:lnTo>
                  <a:lnTo>
                    <a:pt x="45" y="6"/>
                  </a:lnTo>
                  <a:lnTo>
                    <a:pt x="52" y="4"/>
                  </a:lnTo>
                  <a:lnTo>
                    <a:pt x="58" y="2"/>
                  </a:lnTo>
                  <a:lnTo>
                    <a:pt x="65" y="1"/>
                  </a:lnTo>
                  <a:lnTo>
                    <a:pt x="73" y="0"/>
                  </a:lnTo>
                  <a:lnTo>
                    <a:pt x="81" y="1"/>
                  </a:lnTo>
                  <a:lnTo>
                    <a:pt x="87" y="2"/>
                  </a:lnTo>
                  <a:lnTo>
                    <a:pt x="95" y="3"/>
                  </a:lnTo>
                  <a:lnTo>
                    <a:pt x="101" y="6"/>
                  </a:lnTo>
                  <a:lnTo>
                    <a:pt x="108" y="10"/>
                  </a:lnTo>
                  <a:lnTo>
                    <a:pt x="113" y="13"/>
                  </a:lnTo>
                  <a:lnTo>
                    <a:pt x="119" y="19"/>
                  </a:lnTo>
                  <a:lnTo>
                    <a:pt x="123" y="24"/>
                  </a:lnTo>
                  <a:lnTo>
                    <a:pt x="128" y="30"/>
                  </a:lnTo>
                  <a:lnTo>
                    <a:pt x="132" y="37"/>
                  </a:lnTo>
                  <a:lnTo>
                    <a:pt x="136" y="44"/>
                  </a:lnTo>
                  <a:lnTo>
                    <a:pt x="138" y="51"/>
                  </a:lnTo>
                  <a:lnTo>
                    <a:pt x="140" y="59"/>
                  </a:lnTo>
                  <a:lnTo>
                    <a:pt x="141" y="68"/>
                  </a:lnTo>
                  <a:lnTo>
                    <a:pt x="142" y="76"/>
                  </a:lnTo>
                  <a:lnTo>
                    <a:pt x="142" y="85"/>
                  </a:lnTo>
                  <a:lnTo>
                    <a:pt x="142" y="95"/>
                  </a:lnTo>
                  <a:lnTo>
                    <a:pt x="140" y="109"/>
                  </a:lnTo>
                  <a:close/>
                  <a:moveTo>
                    <a:pt x="37" y="77"/>
                  </a:moveTo>
                  <a:lnTo>
                    <a:pt x="109" y="77"/>
                  </a:lnTo>
                  <a:lnTo>
                    <a:pt x="108" y="67"/>
                  </a:lnTo>
                  <a:lnTo>
                    <a:pt x="105" y="59"/>
                  </a:lnTo>
                  <a:lnTo>
                    <a:pt x="102" y="52"/>
                  </a:lnTo>
                  <a:lnTo>
                    <a:pt x="99" y="47"/>
                  </a:lnTo>
                  <a:lnTo>
                    <a:pt x="93" y="42"/>
                  </a:lnTo>
                  <a:lnTo>
                    <a:pt x="87" y="39"/>
                  </a:lnTo>
                  <a:lnTo>
                    <a:pt x="81" y="37"/>
                  </a:lnTo>
                  <a:lnTo>
                    <a:pt x="73" y="37"/>
                  </a:lnTo>
                  <a:lnTo>
                    <a:pt x="66" y="37"/>
                  </a:lnTo>
                  <a:lnTo>
                    <a:pt x="60" y="39"/>
                  </a:lnTo>
                  <a:lnTo>
                    <a:pt x="55" y="42"/>
                  </a:lnTo>
                  <a:lnTo>
                    <a:pt x="49" y="47"/>
                  </a:lnTo>
                  <a:lnTo>
                    <a:pt x="46" y="52"/>
                  </a:lnTo>
                  <a:lnTo>
                    <a:pt x="43" y="59"/>
                  </a:lnTo>
                  <a:lnTo>
                    <a:pt x="39" y="67"/>
                  </a:lnTo>
                  <a:lnTo>
                    <a:pt x="37" y="77"/>
                  </a:lnTo>
                  <a:close/>
                </a:path>
              </a:pathLst>
            </a:custGeom>
            <a:solidFill>
              <a:srgbClr val="666666"/>
            </a:solidFill>
            <a:ln w="9525">
              <a:noFill/>
              <a:round/>
              <a:headEnd/>
              <a:tailEnd/>
            </a:ln>
          </p:spPr>
          <p:txBody>
            <a:bodyPr/>
            <a:lstStyle/>
            <a:p>
              <a:pPr>
                <a:defRPr/>
              </a:pPr>
              <a:endParaRPr lang="de-DE">
                <a:latin typeface="+mn-lt"/>
              </a:endParaRPr>
            </a:p>
          </p:txBody>
        </p:sp>
        <p:sp>
          <p:nvSpPr>
            <p:cNvPr id="60431" name="Freeform 14">
              <a:extLst>
                <a:ext uri="{FF2B5EF4-FFF2-40B4-BE49-F238E27FC236}">
                  <a16:creationId xmlns:a16="http://schemas.microsoft.com/office/drawing/2014/main" id="{B8435358-91C0-32AF-BEAA-11FD00036948}"/>
                </a:ext>
              </a:extLst>
            </p:cNvPr>
            <p:cNvSpPr>
              <a:spLocks noChangeAspect="1"/>
            </p:cNvSpPr>
            <p:nvPr/>
          </p:nvSpPr>
          <p:spPr bwMode="auto">
            <a:xfrm>
              <a:off x="3226" y="2293"/>
              <a:ext cx="43" cy="64"/>
            </a:xfrm>
            <a:custGeom>
              <a:avLst/>
              <a:gdLst>
                <a:gd name="T0" fmla="*/ 0 w 127"/>
                <a:gd name="T1" fmla="*/ 0 h 190"/>
                <a:gd name="T2" fmla="*/ 0 w 127"/>
                <a:gd name="T3" fmla="*/ 0 h 190"/>
                <a:gd name="T4" fmla="*/ 0 w 127"/>
                <a:gd name="T5" fmla="*/ 0 h 190"/>
                <a:gd name="T6" fmla="*/ 0 w 127"/>
                <a:gd name="T7" fmla="*/ 0 h 190"/>
                <a:gd name="T8" fmla="*/ 0 w 127"/>
                <a:gd name="T9" fmla="*/ 0 h 190"/>
                <a:gd name="T10" fmla="*/ 0 w 127"/>
                <a:gd name="T11" fmla="*/ 0 h 190"/>
                <a:gd name="T12" fmla="*/ 0 w 127"/>
                <a:gd name="T13" fmla="*/ 0 h 190"/>
                <a:gd name="T14" fmla="*/ 0 w 127"/>
                <a:gd name="T15" fmla="*/ 0 h 190"/>
                <a:gd name="T16" fmla="*/ 0 w 127"/>
                <a:gd name="T17" fmla="*/ 0 h 190"/>
                <a:gd name="T18" fmla="*/ 0 w 127"/>
                <a:gd name="T19" fmla="*/ 0 h 190"/>
                <a:gd name="T20" fmla="*/ 0 w 127"/>
                <a:gd name="T21" fmla="*/ 0 h 190"/>
                <a:gd name="T22" fmla="*/ 0 w 127"/>
                <a:gd name="T23" fmla="*/ 0 h 190"/>
                <a:gd name="T24" fmla="*/ 0 w 127"/>
                <a:gd name="T25" fmla="*/ 0 h 190"/>
                <a:gd name="T26" fmla="*/ 0 w 127"/>
                <a:gd name="T27" fmla="*/ 0 h 190"/>
                <a:gd name="T28" fmla="*/ 0 w 127"/>
                <a:gd name="T29" fmla="*/ 0 h 190"/>
                <a:gd name="T30" fmla="*/ 0 w 127"/>
                <a:gd name="T31" fmla="*/ 0 h 190"/>
                <a:gd name="T32" fmla="*/ 0 w 127"/>
                <a:gd name="T33" fmla="*/ 0 h 190"/>
                <a:gd name="T34" fmla="*/ 0 w 127"/>
                <a:gd name="T35" fmla="*/ 0 h 190"/>
                <a:gd name="T36" fmla="*/ 0 w 127"/>
                <a:gd name="T37" fmla="*/ 0 h 190"/>
                <a:gd name="T38" fmla="*/ 0 w 127"/>
                <a:gd name="T39" fmla="*/ 0 h 190"/>
                <a:gd name="T40" fmla="*/ 0 w 127"/>
                <a:gd name="T41" fmla="*/ 0 h 190"/>
                <a:gd name="T42" fmla="*/ 0 w 127"/>
                <a:gd name="T43" fmla="*/ 0 h 190"/>
                <a:gd name="T44" fmla="*/ 0 w 127"/>
                <a:gd name="T45" fmla="*/ 0 h 190"/>
                <a:gd name="T46" fmla="*/ 0 w 127"/>
                <a:gd name="T47" fmla="*/ 0 h 190"/>
                <a:gd name="T48" fmla="*/ 0 w 127"/>
                <a:gd name="T49" fmla="*/ 0 h 190"/>
                <a:gd name="T50" fmla="*/ 0 w 127"/>
                <a:gd name="T51" fmla="*/ 0 h 190"/>
                <a:gd name="T52" fmla="*/ 0 w 127"/>
                <a:gd name="T53" fmla="*/ 0 h 190"/>
                <a:gd name="T54" fmla="*/ 0 w 127"/>
                <a:gd name="T55" fmla="*/ 0 h 190"/>
                <a:gd name="T56" fmla="*/ 0 w 127"/>
                <a:gd name="T57" fmla="*/ 0 h 190"/>
                <a:gd name="T58" fmla="*/ 0 w 127"/>
                <a:gd name="T59" fmla="*/ 0 h 190"/>
                <a:gd name="T60" fmla="*/ 0 w 127"/>
                <a:gd name="T61" fmla="*/ 0 h 190"/>
                <a:gd name="T62" fmla="*/ 0 w 127"/>
                <a:gd name="T63" fmla="*/ 0 h 190"/>
                <a:gd name="T64" fmla="*/ 0 w 127"/>
                <a:gd name="T65" fmla="*/ 0 h 190"/>
                <a:gd name="T66" fmla="*/ 0 w 127"/>
                <a:gd name="T67" fmla="*/ 0 h 190"/>
                <a:gd name="T68" fmla="*/ 0 w 127"/>
                <a:gd name="T69" fmla="*/ 0 h 190"/>
                <a:gd name="T70" fmla="*/ 0 w 127"/>
                <a:gd name="T71" fmla="*/ 0 h 190"/>
                <a:gd name="T72" fmla="*/ 0 w 127"/>
                <a:gd name="T73" fmla="*/ 0 h 190"/>
                <a:gd name="T74" fmla="*/ 0 w 127"/>
                <a:gd name="T75" fmla="*/ 0 h 190"/>
                <a:gd name="T76" fmla="*/ 0 w 127"/>
                <a:gd name="T77" fmla="*/ 0 h 190"/>
                <a:gd name="T78" fmla="*/ 0 w 127"/>
                <a:gd name="T79" fmla="*/ 0 h 190"/>
                <a:gd name="T80" fmla="*/ 0 w 127"/>
                <a:gd name="T81" fmla="*/ 0 h 190"/>
                <a:gd name="T82" fmla="*/ 0 w 127"/>
                <a:gd name="T83" fmla="*/ 0 h 190"/>
                <a:gd name="T84" fmla="*/ 0 w 127"/>
                <a:gd name="T85" fmla="*/ 0 h 190"/>
                <a:gd name="T86" fmla="*/ 0 w 127"/>
                <a:gd name="T87" fmla="*/ 0 h 190"/>
                <a:gd name="T88" fmla="*/ 0 w 127"/>
                <a:gd name="T89" fmla="*/ 0 h 190"/>
                <a:gd name="T90" fmla="*/ 0 w 127"/>
                <a:gd name="T91" fmla="*/ 0 h 190"/>
                <a:gd name="T92" fmla="*/ 0 w 127"/>
                <a:gd name="T93" fmla="*/ 0 h 1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7"/>
                <a:gd name="T142" fmla="*/ 0 h 190"/>
                <a:gd name="T143" fmla="*/ 127 w 127"/>
                <a:gd name="T144" fmla="*/ 190 h 1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7" h="190">
                  <a:moveTo>
                    <a:pt x="94" y="186"/>
                  </a:moveTo>
                  <a:lnTo>
                    <a:pt x="94" y="170"/>
                  </a:lnTo>
                  <a:lnTo>
                    <a:pt x="90" y="174"/>
                  </a:lnTo>
                  <a:lnTo>
                    <a:pt x="86" y="178"/>
                  </a:lnTo>
                  <a:lnTo>
                    <a:pt x="80" y="181"/>
                  </a:lnTo>
                  <a:lnTo>
                    <a:pt x="74" y="184"/>
                  </a:lnTo>
                  <a:lnTo>
                    <a:pt x="68" y="186"/>
                  </a:lnTo>
                  <a:lnTo>
                    <a:pt x="62" y="188"/>
                  </a:lnTo>
                  <a:lnTo>
                    <a:pt x="57" y="190"/>
                  </a:lnTo>
                  <a:lnTo>
                    <a:pt x="51" y="190"/>
                  </a:lnTo>
                  <a:lnTo>
                    <a:pt x="44" y="190"/>
                  </a:lnTo>
                  <a:lnTo>
                    <a:pt x="39" y="188"/>
                  </a:lnTo>
                  <a:lnTo>
                    <a:pt x="33" y="187"/>
                  </a:lnTo>
                  <a:lnTo>
                    <a:pt x="28" y="185"/>
                  </a:lnTo>
                  <a:lnTo>
                    <a:pt x="24" y="183"/>
                  </a:lnTo>
                  <a:lnTo>
                    <a:pt x="20" y="179"/>
                  </a:lnTo>
                  <a:lnTo>
                    <a:pt x="16" y="176"/>
                  </a:lnTo>
                  <a:lnTo>
                    <a:pt x="13" y="173"/>
                  </a:lnTo>
                  <a:lnTo>
                    <a:pt x="9" y="168"/>
                  </a:lnTo>
                  <a:lnTo>
                    <a:pt x="7" y="163"/>
                  </a:lnTo>
                  <a:lnTo>
                    <a:pt x="5" y="157"/>
                  </a:lnTo>
                  <a:lnTo>
                    <a:pt x="3" y="151"/>
                  </a:lnTo>
                  <a:lnTo>
                    <a:pt x="0" y="137"/>
                  </a:lnTo>
                  <a:lnTo>
                    <a:pt x="0" y="121"/>
                  </a:lnTo>
                  <a:lnTo>
                    <a:pt x="0" y="0"/>
                  </a:lnTo>
                  <a:lnTo>
                    <a:pt x="34" y="0"/>
                  </a:lnTo>
                  <a:lnTo>
                    <a:pt x="34" y="118"/>
                  </a:lnTo>
                  <a:lnTo>
                    <a:pt x="34" y="126"/>
                  </a:lnTo>
                  <a:lnTo>
                    <a:pt x="35" y="133"/>
                  </a:lnTo>
                  <a:lnTo>
                    <a:pt x="37" y="139"/>
                  </a:lnTo>
                  <a:lnTo>
                    <a:pt x="41" y="145"/>
                  </a:lnTo>
                  <a:lnTo>
                    <a:pt x="44" y="148"/>
                  </a:lnTo>
                  <a:lnTo>
                    <a:pt x="49" y="151"/>
                  </a:lnTo>
                  <a:lnTo>
                    <a:pt x="53" y="152"/>
                  </a:lnTo>
                  <a:lnTo>
                    <a:pt x="59" y="154"/>
                  </a:lnTo>
                  <a:lnTo>
                    <a:pt x="64" y="152"/>
                  </a:lnTo>
                  <a:lnTo>
                    <a:pt x="70" y="151"/>
                  </a:lnTo>
                  <a:lnTo>
                    <a:pt x="76" y="149"/>
                  </a:lnTo>
                  <a:lnTo>
                    <a:pt x="80" y="146"/>
                  </a:lnTo>
                  <a:lnTo>
                    <a:pt x="86" y="141"/>
                  </a:lnTo>
                  <a:lnTo>
                    <a:pt x="89" y="137"/>
                  </a:lnTo>
                  <a:lnTo>
                    <a:pt x="91" y="132"/>
                  </a:lnTo>
                  <a:lnTo>
                    <a:pt x="94" y="128"/>
                  </a:lnTo>
                  <a:lnTo>
                    <a:pt x="94" y="0"/>
                  </a:lnTo>
                  <a:lnTo>
                    <a:pt x="127" y="0"/>
                  </a:lnTo>
                  <a:lnTo>
                    <a:pt x="127" y="186"/>
                  </a:lnTo>
                  <a:lnTo>
                    <a:pt x="94" y="186"/>
                  </a:lnTo>
                  <a:close/>
                </a:path>
              </a:pathLst>
            </a:custGeom>
            <a:solidFill>
              <a:srgbClr val="666666"/>
            </a:solidFill>
            <a:ln w="9525">
              <a:noFill/>
              <a:round/>
              <a:headEnd/>
              <a:tailEnd/>
            </a:ln>
          </p:spPr>
          <p:txBody>
            <a:bodyPr/>
            <a:lstStyle/>
            <a:p>
              <a:pPr>
                <a:defRPr/>
              </a:pPr>
              <a:endParaRPr lang="de-DE">
                <a:latin typeface="+mn-lt"/>
              </a:endParaRPr>
            </a:p>
          </p:txBody>
        </p:sp>
        <p:sp>
          <p:nvSpPr>
            <p:cNvPr id="60432" name="Freeform 15">
              <a:extLst>
                <a:ext uri="{FF2B5EF4-FFF2-40B4-BE49-F238E27FC236}">
                  <a16:creationId xmlns:a16="http://schemas.microsoft.com/office/drawing/2014/main" id="{6DD6A7AB-0EA7-9F0D-152F-5B9632A54B3A}"/>
                </a:ext>
              </a:extLst>
            </p:cNvPr>
            <p:cNvSpPr>
              <a:spLocks noChangeAspect="1" noEditPoints="1"/>
            </p:cNvSpPr>
            <p:nvPr/>
          </p:nvSpPr>
          <p:spPr bwMode="auto">
            <a:xfrm>
              <a:off x="3278" y="2292"/>
              <a:ext cx="48" cy="65"/>
            </a:xfrm>
            <a:custGeom>
              <a:avLst/>
              <a:gdLst>
                <a:gd name="T0" fmla="*/ 0 w 143"/>
                <a:gd name="T1" fmla="*/ 0 h 193"/>
                <a:gd name="T2" fmla="*/ 0 w 143"/>
                <a:gd name="T3" fmla="*/ 0 h 193"/>
                <a:gd name="T4" fmla="*/ 0 w 143"/>
                <a:gd name="T5" fmla="*/ 0 h 193"/>
                <a:gd name="T6" fmla="*/ 0 w 143"/>
                <a:gd name="T7" fmla="*/ 0 h 193"/>
                <a:gd name="T8" fmla="*/ 0 w 143"/>
                <a:gd name="T9" fmla="*/ 0 h 193"/>
                <a:gd name="T10" fmla="*/ 0 w 143"/>
                <a:gd name="T11" fmla="*/ 0 h 193"/>
                <a:gd name="T12" fmla="*/ 0 w 143"/>
                <a:gd name="T13" fmla="*/ 0 h 193"/>
                <a:gd name="T14" fmla="*/ 0 w 143"/>
                <a:gd name="T15" fmla="*/ 0 h 193"/>
                <a:gd name="T16" fmla="*/ 0 w 143"/>
                <a:gd name="T17" fmla="*/ 0 h 193"/>
                <a:gd name="T18" fmla="*/ 0 w 143"/>
                <a:gd name="T19" fmla="*/ 0 h 193"/>
                <a:gd name="T20" fmla="*/ 0 w 143"/>
                <a:gd name="T21" fmla="*/ 0 h 193"/>
                <a:gd name="T22" fmla="*/ 0 w 143"/>
                <a:gd name="T23" fmla="*/ 0 h 193"/>
                <a:gd name="T24" fmla="*/ 0 w 143"/>
                <a:gd name="T25" fmla="*/ 0 h 193"/>
                <a:gd name="T26" fmla="*/ 0 w 143"/>
                <a:gd name="T27" fmla="*/ 0 h 193"/>
                <a:gd name="T28" fmla="*/ 0 w 143"/>
                <a:gd name="T29" fmla="*/ 0 h 193"/>
                <a:gd name="T30" fmla="*/ 0 w 143"/>
                <a:gd name="T31" fmla="*/ 0 h 193"/>
                <a:gd name="T32" fmla="*/ 0 w 143"/>
                <a:gd name="T33" fmla="*/ 0 h 193"/>
                <a:gd name="T34" fmla="*/ 0 w 143"/>
                <a:gd name="T35" fmla="*/ 0 h 193"/>
                <a:gd name="T36" fmla="*/ 0 w 143"/>
                <a:gd name="T37" fmla="*/ 0 h 193"/>
                <a:gd name="T38" fmla="*/ 0 w 143"/>
                <a:gd name="T39" fmla="*/ 0 h 193"/>
                <a:gd name="T40" fmla="*/ 0 w 143"/>
                <a:gd name="T41" fmla="*/ 0 h 193"/>
                <a:gd name="T42" fmla="*/ 0 w 143"/>
                <a:gd name="T43" fmla="*/ 0 h 193"/>
                <a:gd name="T44" fmla="*/ 0 w 143"/>
                <a:gd name="T45" fmla="*/ 0 h 193"/>
                <a:gd name="T46" fmla="*/ 0 w 143"/>
                <a:gd name="T47" fmla="*/ 0 h 193"/>
                <a:gd name="T48" fmla="*/ 0 w 143"/>
                <a:gd name="T49" fmla="*/ 0 h 193"/>
                <a:gd name="T50" fmla="*/ 0 w 143"/>
                <a:gd name="T51" fmla="*/ 0 h 193"/>
                <a:gd name="T52" fmla="*/ 0 w 143"/>
                <a:gd name="T53" fmla="*/ 0 h 193"/>
                <a:gd name="T54" fmla="*/ 0 w 143"/>
                <a:gd name="T55" fmla="*/ 0 h 193"/>
                <a:gd name="T56" fmla="*/ 0 w 143"/>
                <a:gd name="T57" fmla="*/ 0 h 193"/>
                <a:gd name="T58" fmla="*/ 0 w 143"/>
                <a:gd name="T59" fmla="*/ 0 h 193"/>
                <a:gd name="T60" fmla="*/ 0 w 143"/>
                <a:gd name="T61" fmla="*/ 0 h 193"/>
                <a:gd name="T62" fmla="*/ 0 w 143"/>
                <a:gd name="T63" fmla="*/ 0 h 193"/>
                <a:gd name="T64" fmla="*/ 0 w 143"/>
                <a:gd name="T65" fmla="*/ 0 h 193"/>
                <a:gd name="T66" fmla="*/ 0 w 143"/>
                <a:gd name="T67" fmla="*/ 0 h 193"/>
                <a:gd name="T68" fmla="*/ 0 w 143"/>
                <a:gd name="T69" fmla="*/ 0 h 193"/>
                <a:gd name="T70" fmla="*/ 0 w 143"/>
                <a:gd name="T71" fmla="*/ 0 h 193"/>
                <a:gd name="T72" fmla="*/ 0 w 143"/>
                <a:gd name="T73" fmla="*/ 0 h 193"/>
                <a:gd name="T74" fmla="*/ 0 w 143"/>
                <a:gd name="T75" fmla="*/ 0 h 193"/>
                <a:gd name="T76" fmla="*/ 0 w 143"/>
                <a:gd name="T77" fmla="*/ 0 h 193"/>
                <a:gd name="T78" fmla="*/ 0 w 143"/>
                <a:gd name="T79" fmla="*/ 0 h 193"/>
                <a:gd name="T80" fmla="*/ 0 w 143"/>
                <a:gd name="T81" fmla="*/ 0 h 193"/>
                <a:gd name="T82" fmla="*/ 0 w 143"/>
                <a:gd name="T83" fmla="*/ 0 h 193"/>
                <a:gd name="T84" fmla="*/ 0 w 143"/>
                <a:gd name="T85" fmla="*/ 0 h 193"/>
                <a:gd name="T86" fmla="*/ 0 w 143"/>
                <a:gd name="T87" fmla="*/ 0 h 193"/>
                <a:gd name="T88" fmla="*/ 0 w 143"/>
                <a:gd name="T89" fmla="*/ 0 h 193"/>
                <a:gd name="T90" fmla="*/ 0 w 143"/>
                <a:gd name="T91" fmla="*/ 0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3"/>
                <a:gd name="T139" fmla="*/ 0 h 193"/>
                <a:gd name="T140" fmla="*/ 143 w 143"/>
                <a:gd name="T141" fmla="*/ 193 h 19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3" h="193">
                  <a:moveTo>
                    <a:pt x="139" y="109"/>
                  </a:moveTo>
                  <a:lnTo>
                    <a:pt x="35" y="109"/>
                  </a:lnTo>
                  <a:lnTo>
                    <a:pt x="36" y="120"/>
                  </a:lnTo>
                  <a:lnTo>
                    <a:pt x="38" y="130"/>
                  </a:lnTo>
                  <a:lnTo>
                    <a:pt x="43" y="138"/>
                  </a:lnTo>
                  <a:lnTo>
                    <a:pt x="47" y="144"/>
                  </a:lnTo>
                  <a:lnTo>
                    <a:pt x="53" y="149"/>
                  </a:lnTo>
                  <a:lnTo>
                    <a:pt x="61" y="153"/>
                  </a:lnTo>
                  <a:lnTo>
                    <a:pt x="69" y="155"/>
                  </a:lnTo>
                  <a:lnTo>
                    <a:pt x="77" y="157"/>
                  </a:lnTo>
                  <a:lnTo>
                    <a:pt x="88" y="155"/>
                  </a:lnTo>
                  <a:lnTo>
                    <a:pt x="98" y="152"/>
                  </a:lnTo>
                  <a:lnTo>
                    <a:pt x="101" y="150"/>
                  </a:lnTo>
                  <a:lnTo>
                    <a:pt x="106" y="148"/>
                  </a:lnTo>
                  <a:lnTo>
                    <a:pt x="109" y="144"/>
                  </a:lnTo>
                  <a:lnTo>
                    <a:pt x="112" y="141"/>
                  </a:lnTo>
                  <a:lnTo>
                    <a:pt x="126" y="173"/>
                  </a:lnTo>
                  <a:lnTo>
                    <a:pt x="120" y="178"/>
                  </a:lnTo>
                  <a:lnTo>
                    <a:pt x="116" y="182"/>
                  </a:lnTo>
                  <a:lnTo>
                    <a:pt x="110" y="185"/>
                  </a:lnTo>
                  <a:lnTo>
                    <a:pt x="103" y="188"/>
                  </a:lnTo>
                  <a:lnTo>
                    <a:pt x="97" y="190"/>
                  </a:lnTo>
                  <a:lnTo>
                    <a:pt x="89" y="191"/>
                  </a:lnTo>
                  <a:lnTo>
                    <a:pt x="81" y="193"/>
                  </a:lnTo>
                  <a:lnTo>
                    <a:pt x="72" y="193"/>
                  </a:lnTo>
                  <a:lnTo>
                    <a:pt x="64" y="193"/>
                  </a:lnTo>
                  <a:lnTo>
                    <a:pt x="56" y="191"/>
                  </a:lnTo>
                  <a:lnTo>
                    <a:pt x="48" y="189"/>
                  </a:lnTo>
                  <a:lnTo>
                    <a:pt x="42" y="186"/>
                  </a:lnTo>
                  <a:lnTo>
                    <a:pt x="36" y="182"/>
                  </a:lnTo>
                  <a:lnTo>
                    <a:pt x="29" y="178"/>
                  </a:lnTo>
                  <a:lnTo>
                    <a:pt x="25" y="173"/>
                  </a:lnTo>
                  <a:lnTo>
                    <a:pt x="19" y="168"/>
                  </a:lnTo>
                  <a:lnTo>
                    <a:pt x="15" y="161"/>
                  </a:lnTo>
                  <a:lnTo>
                    <a:pt x="10" y="154"/>
                  </a:lnTo>
                  <a:lnTo>
                    <a:pt x="7" y="147"/>
                  </a:lnTo>
                  <a:lnTo>
                    <a:pt x="5" y="138"/>
                  </a:lnTo>
                  <a:lnTo>
                    <a:pt x="2" y="129"/>
                  </a:lnTo>
                  <a:lnTo>
                    <a:pt x="1" y="120"/>
                  </a:lnTo>
                  <a:lnTo>
                    <a:pt x="0" y="109"/>
                  </a:lnTo>
                  <a:lnTo>
                    <a:pt x="0" y="98"/>
                  </a:lnTo>
                  <a:lnTo>
                    <a:pt x="0" y="87"/>
                  </a:lnTo>
                  <a:lnTo>
                    <a:pt x="1" y="77"/>
                  </a:lnTo>
                  <a:lnTo>
                    <a:pt x="2" y="68"/>
                  </a:lnTo>
                  <a:lnTo>
                    <a:pt x="5" y="59"/>
                  </a:lnTo>
                  <a:lnTo>
                    <a:pt x="8" y="50"/>
                  </a:lnTo>
                  <a:lnTo>
                    <a:pt x="11" y="42"/>
                  </a:lnTo>
                  <a:lnTo>
                    <a:pt x="16" y="34"/>
                  </a:lnTo>
                  <a:lnTo>
                    <a:pt x="22" y="28"/>
                  </a:lnTo>
                  <a:lnTo>
                    <a:pt x="27" y="21"/>
                  </a:lnTo>
                  <a:lnTo>
                    <a:pt x="33" y="15"/>
                  </a:lnTo>
                  <a:lnTo>
                    <a:pt x="38" y="11"/>
                  </a:lnTo>
                  <a:lnTo>
                    <a:pt x="45" y="6"/>
                  </a:lnTo>
                  <a:lnTo>
                    <a:pt x="51" y="4"/>
                  </a:lnTo>
                  <a:lnTo>
                    <a:pt x="57" y="2"/>
                  </a:lnTo>
                  <a:lnTo>
                    <a:pt x="65" y="1"/>
                  </a:lnTo>
                  <a:lnTo>
                    <a:pt x="72" y="0"/>
                  </a:lnTo>
                  <a:lnTo>
                    <a:pt x="80" y="1"/>
                  </a:lnTo>
                  <a:lnTo>
                    <a:pt x="88" y="2"/>
                  </a:lnTo>
                  <a:lnTo>
                    <a:pt x="94" y="3"/>
                  </a:lnTo>
                  <a:lnTo>
                    <a:pt x="101" y="6"/>
                  </a:lnTo>
                  <a:lnTo>
                    <a:pt x="107" y="10"/>
                  </a:lnTo>
                  <a:lnTo>
                    <a:pt x="112" y="13"/>
                  </a:lnTo>
                  <a:lnTo>
                    <a:pt x="118" y="19"/>
                  </a:lnTo>
                  <a:lnTo>
                    <a:pt x="124" y="24"/>
                  </a:lnTo>
                  <a:lnTo>
                    <a:pt x="128" y="30"/>
                  </a:lnTo>
                  <a:lnTo>
                    <a:pt x="132" y="37"/>
                  </a:lnTo>
                  <a:lnTo>
                    <a:pt x="135" y="44"/>
                  </a:lnTo>
                  <a:lnTo>
                    <a:pt x="137" y="51"/>
                  </a:lnTo>
                  <a:lnTo>
                    <a:pt x="139" y="59"/>
                  </a:lnTo>
                  <a:lnTo>
                    <a:pt x="142" y="68"/>
                  </a:lnTo>
                  <a:lnTo>
                    <a:pt x="142" y="76"/>
                  </a:lnTo>
                  <a:lnTo>
                    <a:pt x="143" y="85"/>
                  </a:lnTo>
                  <a:lnTo>
                    <a:pt x="142" y="95"/>
                  </a:lnTo>
                  <a:lnTo>
                    <a:pt x="139" y="109"/>
                  </a:lnTo>
                  <a:close/>
                  <a:moveTo>
                    <a:pt x="36" y="77"/>
                  </a:moveTo>
                  <a:lnTo>
                    <a:pt x="108" y="77"/>
                  </a:lnTo>
                  <a:lnTo>
                    <a:pt x="107" y="67"/>
                  </a:lnTo>
                  <a:lnTo>
                    <a:pt x="105" y="59"/>
                  </a:lnTo>
                  <a:lnTo>
                    <a:pt x="101" y="52"/>
                  </a:lnTo>
                  <a:lnTo>
                    <a:pt x="98" y="47"/>
                  </a:lnTo>
                  <a:lnTo>
                    <a:pt x="92" y="42"/>
                  </a:lnTo>
                  <a:lnTo>
                    <a:pt x="87" y="39"/>
                  </a:lnTo>
                  <a:lnTo>
                    <a:pt x="80" y="37"/>
                  </a:lnTo>
                  <a:lnTo>
                    <a:pt x="73" y="37"/>
                  </a:lnTo>
                  <a:lnTo>
                    <a:pt x="66" y="37"/>
                  </a:lnTo>
                  <a:lnTo>
                    <a:pt x="60" y="39"/>
                  </a:lnTo>
                  <a:lnTo>
                    <a:pt x="54" y="42"/>
                  </a:lnTo>
                  <a:lnTo>
                    <a:pt x="50" y="47"/>
                  </a:lnTo>
                  <a:lnTo>
                    <a:pt x="45" y="52"/>
                  </a:lnTo>
                  <a:lnTo>
                    <a:pt x="42" y="59"/>
                  </a:lnTo>
                  <a:lnTo>
                    <a:pt x="38" y="67"/>
                  </a:lnTo>
                  <a:lnTo>
                    <a:pt x="36" y="77"/>
                  </a:lnTo>
                  <a:close/>
                </a:path>
              </a:pathLst>
            </a:custGeom>
            <a:solidFill>
              <a:srgbClr val="666666"/>
            </a:solidFill>
            <a:ln w="9525">
              <a:noFill/>
              <a:round/>
              <a:headEnd/>
              <a:tailEnd/>
            </a:ln>
          </p:spPr>
          <p:txBody>
            <a:bodyPr/>
            <a:lstStyle/>
            <a:p>
              <a:pPr>
                <a:defRPr/>
              </a:pPr>
              <a:endParaRPr lang="de-DE">
                <a:latin typeface="+mn-lt"/>
              </a:endParaRPr>
            </a:p>
          </p:txBody>
        </p:sp>
        <p:sp>
          <p:nvSpPr>
            <p:cNvPr id="60433" name="Freeform 16">
              <a:extLst>
                <a:ext uri="{FF2B5EF4-FFF2-40B4-BE49-F238E27FC236}">
                  <a16:creationId xmlns:a16="http://schemas.microsoft.com/office/drawing/2014/main" id="{A465BFDD-2F97-A989-9358-84E37B9652DC}"/>
                </a:ext>
              </a:extLst>
            </p:cNvPr>
            <p:cNvSpPr>
              <a:spLocks noChangeAspect="1"/>
            </p:cNvSpPr>
            <p:nvPr/>
          </p:nvSpPr>
          <p:spPr bwMode="auto">
            <a:xfrm>
              <a:off x="3335" y="2292"/>
              <a:ext cx="32" cy="63"/>
            </a:xfrm>
            <a:custGeom>
              <a:avLst/>
              <a:gdLst>
                <a:gd name="T0" fmla="*/ 0 w 98"/>
                <a:gd name="T1" fmla="*/ 0 h 189"/>
                <a:gd name="T2" fmla="*/ 0 w 98"/>
                <a:gd name="T3" fmla="*/ 0 h 189"/>
                <a:gd name="T4" fmla="*/ 0 w 98"/>
                <a:gd name="T5" fmla="*/ 0 h 189"/>
                <a:gd name="T6" fmla="*/ 0 w 98"/>
                <a:gd name="T7" fmla="*/ 0 h 189"/>
                <a:gd name="T8" fmla="*/ 0 w 98"/>
                <a:gd name="T9" fmla="*/ 0 h 189"/>
                <a:gd name="T10" fmla="*/ 0 w 98"/>
                <a:gd name="T11" fmla="*/ 0 h 189"/>
                <a:gd name="T12" fmla="*/ 0 w 98"/>
                <a:gd name="T13" fmla="*/ 0 h 189"/>
                <a:gd name="T14" fmla="*/ 0 w 98"/>
                <a:gd name="T15" fmla="*/ 0 h 189"/>
                <a:gd name="T16" fmla="*/ 0 w 98"/>
                <a:gd name="T17" fmla="*/ 0 h 189"/>
                <a:gd name="T18" fmla="*/ 0 w 98"/>
                <a:gd name="T19" fmla="*/ 0 h 189"/>
                <a:gd name="T20" fmla="*/ 0 w 98"/>
                <a:gd name="T21" fmla="*/ 0 h 189"/>
                <a:gd name="T22" fmla="*/ 0 w 98"/>
                <a:gd name="T23" fmla="*/ 0 h 189"/>
                <a:gd name="T24" fmla="*/ 0 w 98"/>
                <a:gd name="T25" fmla="*/ 0 h 189"/>
                <a:gd name="T26" fmla="*/ 0 w 98"/>
                <a:gd name="T27" fmla="*/ 0 h 189"/>
                <a:gd name="T28" fmla="*/ 0 w 98"/>
                <a:gd name="T29" fmla="*/ 0 h 189"/>
                <a:gd name="T30" fmla="*/ 0 w 98"/>
                <a:gd name="T31" fmla="*/ 0 h 189"/>
                <a:gd name="T32" fmla="*/ 0 w 98"/>
                <a:gd name="T33" fmla="*/ 0 h 189"/>
                <a:gd name="T34" fmla="*/ 0 w 98"/>
                <a:gd name="T35" fmla="*/ 0 h 189"/>
                <a:gd name="T36" fmla="*/ 0 w 98"/>
                <a:gd name="T37" fmla="*/ 0 h 189"/>
                <a:gd name="T38" fmla="*/ 0 w 98"/>
                <a:gd name="T39" fmla="*/ 0 h 189"/>
                <a:gd name="T40" fmla="*/ 0 w 98"/>
                <a:gd name="T41" fmla="*/ 0 h 189"/>
                <a:gd name="T42" fmla="*/ 0 w 98"/>
                <a:gd name="T43" fmla="*/ 0 h 189"/>
                <a:gd name="T44" fmla="*/ 0 w 98"/>
                <a:gd name="T45" fmla="*/ 0 h 189"/>
                <a:gd name="T46" fmla="*/ 0 w 98"/>
                <a:gd name="T47" fmla="*/ 0 h 189"/>
                <a:gd name="T48" fmla="*/ 0 w 98"/>
                <a:gd name="T49" fmla="*/ 0 h 189"/>
                <a:gd name="T50" fmla="*/ 0 w 98"/>
                <a:gd name="T51" fmla="*/ 0 h 189"/>
                <a:gd name="T52" fmla="*/ 0 w 98"/>
                <a:gd name="T53" fmla="*/ 0 h 189"/>
                <a:gd name="T54" fmla="*/ 0 w 98"/>
                <a:gd name="T55" fmla="*/ 0 h 189"/>
                <a:gd name="T56" fmla="*/ 0 w 98"/>
                <a:gd name="T57" fmla="*/ 0 h 189"/>
                <a:gd name="T58" fmla="*/ 0 w 98"/>
                <a:gd name="T59" fmla="*/ 0 h 189"/>
                <a:gd name="T60" fmla="*/ 0 w 98"/>
                <a:gd name="T61" fmla="*/ 0 h 1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8"/>
                <a:gd name="T94" fmla="*/ 0 h 189"/>
                <a:gd name="T95" fmla="*/ 98 w 98"/>
                <a:gd name="T96" fmla="*/ 189 h 18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8" h="189">
                  <a:moveTo>
                    <a:pt x="84" y="43"/>
                  </a:moveTo>
                  <a:lnTo>
                    <a:pt x="79" y="40"/>
                  </a:lnTo>
                  <a:lnTo>
                    <a:pt x="74" y="38"/>
                  </a:lnTo>
                  <a:lnTo>
                    <a:pt x="69" y="37"/>
                  </a:lnTo>
                  <a:lnTo>
                    <a:pt x="64" y="37"/>
                  </a:lnTo>
                  <a:lnTo>
                    <a:pt x="58" y="37"/>
                  </a:lnTo>
                  <a:lnTo>
                    <a:pt x="52" y="40"/>
                  </a:lnTo>
                  <a:lnTo>
                    <a:pt x="48" y="43"/>
                  </a:lnTo>
                  <a:lnTo>
                    <a:pt x="42" y="50"/>
                  </a:lnTo>
                  <a:lnTo>
                    <a:pt x="39" y="57"/>
                  </a:lnTo>
                  <a:lnTo>
                    <a:pt x="36" y="65"/>
                  </a:lnTo>
                  <a:lnTo>
                    <a:pt x="34" y="74"/>
                  </a:lnTo>
                  <a:lnTo>
                    <a:pt x="33" y="84"/>
                  </a:lnTo>
                  <a:lnTo>
                    <a:pt x="33" y="189"/>
                  </a:lnTo>
                  <a:lnTo>
                    <a:pt x="0" y="189"/>
                  </a:lnTo>
                  <a:lnTo>
                    <a:pt x="0" y="3"/>
                  </a:lnTo>
                  <a:lnTo>
                    <a:pt x="33" y="3"/>
                  </a:lnTo>
                  <a:lnTo>
                    <a:pt x="33" y="21"/>
                  </a:lnTo>
                  <a:lnTo>
                    <a:pt x="37" y="15"/>
                  </a:lnTo>
                  <a:lnTo>
                    <a:pt x="41" y="12"/>
                  </a:lnTo>
                  <a:lnTo>
                    <a:pt x="46" y="7"/>
                  </a:lnTo>
                  <a:lnTo>
                    <a:pt x="50" y="5"/>
                  </a:lnTo>
                  <a:lnTo>
                    <a:pt x="55" y="3"/>
                  </a:lnTo>
                  <a:lnTo>
                    <a:pt x="60" y="2"/>
                  </a:lnTo>
                  <a:lnTo>
                    <a:pt x="66" y="1"/>
                  </a:lnTo>
                  <a:lnTo>
                    <a:pt x="71" y="0"/>
                  </a:lnTo>
                  <a:lnTo>
                    <a:pt x="79" y="1"/>
                  </a:lnTo>
                  <a:lnTo>
                    <a:pt x="87" y="2"/>
                  </a:lnTo>
                  <a:lnTo>
                    <a:pt x="93" y="4"/>
                  </a:lnTo>
                  <a:lnTo>
                    <a:pt x="98" y="6"/>
                  </a:lnTo>
                  <a:lnTo>
                    <a:pt x="84" y="43"/>
                  </a:lnTo>
                  <a:close/>
                </a:path>
              </a:pathLst>
            </a:custGeom>
            <a:solidFill>
              <a:srgbClr val="666666"/>
            </a:solidFill>
            <a:ln w="9525">
              <a:noFill/>
              <a:round/>
              <a:headEnd/>
              <a:tailEnd/>
            </a:ln>
          </p:spPr>
          <p:txBody>
            <a:bodyPr/>
            <a:lstStyle/>
            <a:p>
              <a:pPr>
                <a:defRPr/>
              </a:pPr>
              <a:endParaRPr lang="de-DE">
                <a:latin typeface="+mn-lt"/>
              </a:endParaRPr>
            </a:p>
          </p:txBody>
        </p:sp>
        <p:sp>
          <p:nvSpPr>
            <p:cNvPr id="60434" name="Freeform 17">
              <a:extLst>
                <a:ext uri="{FF2B5EF4-FFF2-40B4-BE49-F238E27FC236}">
                  <a16:creationId xmlns:a16="http://schemas.microsoft.com/office/drawing/2014/main" id="{5E0A260B-0870-5EEB-B5DD-3F1850FA2732}"/>
                </a:ext>
              </a:extLst>
            </p:cNvPr>
            <p:cNvSpPr>
              <a:spLocks noChangeAspect="1" noEditPoints="1"/>
            </p:cNvSpPr>
            <p:nvPr/>
          </p:nvSpPr>
          <p:spPr bwMode="auto">
            <a:xfrm>
              <a:off x="3373" y="2267"/>
              <a:ext cx="45" cy="90"/>
            </a:xfrm>
            <a:custGeom>
              <a:avLst/>
              <a:gdLst>
                <a:gd name="T0" fmla="*/ 0 w 136"/>
                <a:gd name="T1" fmla="*/ 0 h 269"/>
                <a:gd name="T2" fmla="*/ 0 w 136"/>
                <a:gd name="T3" fmla="*/ 0 h 269"/>
                <a:gd name="T4" fmla="*/ 0 w 136"/>
                <a:gd name="T5" fmla="*/ 0 h 269"/>
                <a:gd name="T6" fmla="*/ 0 w 136"/>
                <a:gd name="T7" fmla="*/ 0 h 269"/>
                <a:gd name="T8" fmla="*/ 0 w 136"/>
                <a:gd name="T9" fmla="*/ 0 h 269"/>
                <a:gd name="T10" fmla="*/ 0 w 136"/>
                <a:gd name="T11" fmla="*/ 0 h 269"/>
                <a:gd name="T12" fmla="*/ 0 w 136"/>
                <a:gd name="T13" fmla="*/ 0 h 269"/>
                <a:gd name="T14" fmla="*/ 0 w 136"/>
                <a:gd name="T15" fmla="*/ 0 h 269"/>
                <a:gd name="T16" fmla="*/ 0 w 136"/>
                <a:gd name="T17" fmla="*/ 0 h 269"/>
                <a:gd name="T18" fmla="*/ 0 w 136"/>
                <a:gd name="T19" fmla="*/ 0 h 269"/>
                <a:gd name="T20" fmla="*/ 0 w 136"/>
                <a:gd name="T21" fmla="*/ 0 h 269"/>
                <a:gd name="T22" fmla="*/ 0 w 136"/>
                <a:gd name="T23" fmla="*/ 0 h 269"/>
                <a:gd name="T24" fmla="*/ 0 w 136"/>
                <a:gd name="T25" fmla="*/ 0 h 269"/>
                <a:gd name="T26" fmla="*/ 0 w 136"/>
                <a:gd name="T27" fmla="*/ 0 h 269"/>
                <a:gd name="T28" fmla="*/ 0 w 136"/>
                <a:gd name="T29" fmla="*/ 0 h 269"/>
                <a:gd name="T30" fmla="*/ 0 w 136"/>
                <a:gd name="T31" fmla="*/ 0 h 269"/>
                <a:gd name="T32" fmla="*/ 0 w 136"/>
                <a:gd name="T33" fmla="*/ 0 h 269"/>
                <a:gd name="T34" fmla="*/ 0 w 136"/>
                <a:gd name="T35" fmla="*/ 0 h 269"/>
                <a:gd name="T36" fmla="*/ 0 w 136"/>
                <a:gd name="T37" fmla="*/ 0 h 269"/>
                <a:gd name="T38" fmla="*/ 0 w 136"/>
                <a:gd name="T39" fmla="*/ 0 h 269"/>
                <a:gd name="T40" fmla="*/ 0 w 136"/>
                <a:gd name="T41" fmla="*/ 0 h 269"/>
                <a:gd name="T42" fmla="*/ 0 w 136"/>
                <a:gd name="T43" fmla="*/ 0 h 269"/>
                <a:gd name="T44" fmla="*/ 0 w 136"/>
                <a:gd name="T45" fmla="*/ 0 h 269"/>
                <a:gd name="T46" fmla="*/ 0 w 136"/>
                <a:gd name="T47" fmla="*/ 0 h 269"/>
                <a:gd name="T48" fmla="*/ 0 w 136"/>
                <a:gd name="T49" fmla="*/ 0 h 269"/>
                <a:gd name="T50" fmla="*/ 0 w 136"/>
                <a:gd name="T51" fmla="*/ 0 h 269"/>
                <a:gd name="T52" fmla="*/ 0 w 136"/>
                <a:gd name="T53" fmla="*/ 0 h 269"/>
                <a:gd name="T54" fmla="*/ 0 w 136"/>
                <a:gd name="T55" fmla="*/ 0 h 269"/>
                <a:gd name="T56" fmla="*/ 0 w 136"/>
                <a:gd name="T57" fmla="*/ 0 h 269"/>
                <a:gd name="T58" fmla="*/ 0 w 136"/>
                <a:gd name="T59" fmla="*/ 0 h 269"/>
                <a:gd name="T60" fmla="*/ 0 w 136"/>
                <a:gd name="T61" fmla="*/ 0 h 269"/>
                <a:gd name="T62" fmla="*/ 0 w 136"/>
                <a:gd name="T63" fmla="*/ 0 h 269"/>
                <a:gd name="T64" fmla="*/ 0 w 136"/>
                <a:gd name="T65" fmla="*/ 0 h 269"/>
                <a:gd name="T66" fmla="*/ 0 w 136"/>
                <a:gd name="T67" fmla="*/ 0 h 269"/>
                <a:gd name="T68" fmla="*/ 0 w 136"/>
                <a:gd name="T69" fmla="*/ 0 h 269"/>
                <a:gd name="T70" fmla="*/ 0 w 136"/>
                <a:gd name="T71" fmla="*/ 0 h 269"/>
                <a:gd name="T72" fmla="*/ 0 w 136"/>
                <a:gd name="T73" fmla="*/ 0 h 2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6"/>
                <a:gd name="T112" fmla="*/ 0 h 269"/>
                <a:gd name="T113" fmla="*/ 136 w 136"/>
                <a:gd name="T114" fmla="*/ 269 h 2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6" h="269">
                  <a:moveTo>
                    <a:pt x="27" y="255"/>
                  </a:moveTo>
                  <a:lnTo>
                    <a:pt x="20" y="269"/>
                  </a:lnTo>
                  <a:lnTo>
                    <a:pt x="0" y="269"/>
                  </a:lnTo>
                  <a:lnTo>
                    <a:pt x="0" y="10"/>
                  </a:lnTo>
                  <a:lnTo>
                    <a:pt x="35" y="0"/>
                  </a:lnTo>
                  <a:lnTo>
                    <a:pt x="35" y="87"/>
                  </a:lnTo>
                  <a:lnTo>
                    <a:pt x="42" y="82"/>
                  </a:lnTo>
                  <a:lnTo>
                    <a:pt x="48" y="79"/>
                  </a:lnTo>
                  <a:lnTo>
                    <a:pt x="56" y="77"/>
                  </a:lnTo>
                  <a:lnTo>
                    <a:pt x="64" y="76"/>
                  </a:lnTo>
                  <a:lnTo>
                    <a:pt x="72" y="77"/>
                  </a:lnTo>
                  <a:lnTo>
                    <a:pt x="80" y="78"/>
                  </a:lnTo>
                  <a:lnTo>
                    <a:pt x="87" y="80"/>
                  </a:lnTo>
                  <a:lnTo>
                    <a:pt x="93" y="82"/>
                  </a:lnTo>
                  <a:lnTo>
                    <a:pt x="99" y="86"/>
                  </a:lnTo>
                  <a:lnTo>
                    <a:pt x="106" y="90"/>
                  </a:lnTo>
                  <a:lnTo>
                    <a:pt x="111" y="96"/>
                  </a:lnTo>
                  <a:lnTo>
                    <a:pt x="116" y="101"/>
                  </a:lnTo>
                  <a:lnTo>
                    <a:pt x="120" y="108"/>
                  </a:lnTo>
                  <a:lnTo>
                    <a:pt x="125" y="116"/>
                  </a:lnTo>
                  <a:lnTo>
                    <a:pt x="128" y="123"/>
                  </a:lnTo>
                  <a:lnTo>
                    <a:pt x="130" y="130"/>
                  </a:lnTo>
                  <a:lnTo>
                    <a:pt x="133" y="139"/>
                  </a:lnTo>
                  <a:lnTo>
                    <a:pt x="134" y="148"/>
                  </a:lnTo>
                  <a:lnTo>
                    <a:pt x="135" y="157"/>
                  </a:lnTo>
                  <a:lnTo>
                    <a:pt x="136" y="168"/>
                  </a:lnTo>
                  <a:lnTo>
                    <a:pt x="135" y="179"/>
                  </a:lnTo>
                  <a:lnTo>
                    <a:pt x="134" y="190"/>
                  </a:lnTo>
                  <a:lnTo>
                    <a:pt x="133" y="200"/>
                  </a:lnTo>
                  <a:lnTo>
                    <a:pt x="130" y="209"/>
                  </a:lnTo>
                  <a:lnTo>
                    <a:pt x="128" y="218"/>
                  </a:lnTo>
                  <a:lnTo>
                    <a:pt x="125" y="227"/>
                  </a:lnTo>
                  <a:lnTo>
                    <a:pt x="120" y="234"/>
                  </a:lnTo>
                  <a:lnTo>
                    <a:pt x="116" y="242"/>
                  </a:lnTo>
                  <a:lnTo>
                    <a:pt x="110" y="247"/>
                  </a:lnTo>
                  <a:lnTo>
                    <a:pt x="105" y="253"/>
                  </a:lnTo>
                  <a:lnTo>
                    <a:pt x="99" y="257"/>
                  </a:lnTo>
                  <a:lnTo>
                    <a:pt x="92" y="262"/>
                  </a:lnTo>
                  <a:lnTo>
                    <a:pt x="85" y="265"/>
                  </a:lnTo>
                  <a:lnTo>
                    <a:pt x="79" y="266"/>
                  </a:lnTo>
                  <a:lnTo>
                    <a:pt x="71" y="269"/>
                  </a:lnTo>
                  <a:lnTo>
                    <a:pt x="62" y="269"/>
                  </a:lnTo>
                  <a:lnTo>
                    <a:pt x="53" y="267"/>
                  </a:lnTo>
                  <a:lnTo>
                    <a:pt x="44" y="265"/>
                  </a:lnTo>
                  <a:lnTo>
                    <a:pt x="35" y="261"/>
                  </a:lnTo>
                  <a:lnTo>
                    <a:pt x="27" y="255"/>
                  </a:lnTo>
                  <a:close/>
                  <a:moveTo>
                    <a:pt x="35" y="124"/>
                  </a:moveTo>
                  <a:lnTo>
                    <a:pt x="35" y="220"/>
                  </a:lnTo>
                  <a:lnTo>
                    <a:pt x="38" y="226"/>
                  </a:lnTo>
                  <a:lnTo>
                    <a:pt x="44" y="229"/>
                  </a:lnTo>
                  <a:lnTo>
                    <a:pt x="48" y="231"/>
                  </a:lnTo>
                  <a:lnTo>
                    <a:pt x="55" y="231"/>
                  </a:lnTo>
                  <a:lnTo>
                    <a:pt x="66" y="230"/>
                  </a:lnTo>
                  <a:lnTo>
                    <a:pt x="77" y="228"/>
                  </a:lnTo>
                  <a:lnTo>
                    <a:pt x="80" y="226"/>
                  </a:lnTo>
                  <a:lnTo>
                    <a:pt x="83" y="224"/>
                  </a:lnTo>
                  <a:lnTo>
                    <a:pt x="87" y="220"/>
                  </a:lnTo>
                  <a:lnTo>
                    <a:pt x="90" y="217"/>
                  </a:lnTo>
                  <a:lnTo>
                    <a:pt x="94" y="208"/>
                  </a:lnTo>
                  <a:lnTo>
                    <a:pt x="98" y="198"/>
                  </a:lnTo>
                  <a:lnTo>
                    <a:pt x="99" y="184"/>
                  </a:lnTo>
                  <a:lnTo>
                    <a:pt x="100" y="169"/>
                  </a:lnTo>
                  <a:lnTo>
                    <a:pt x="99" y="156"/>
                  </a:lnTo>
                  <a:lnTo>
                    <a:pt x="98" y="144"/>
                  </a:lnTo>
                  <a:lnTo>
                    <a:pt x="94" y="135"/>
                  </a:lnTo>
                  <a:lnTo>
                    <a:pt x="90" y="127"/>
                  </a:lnTo>
                  <a:lnTo>
                    <a:pt x="83" y="120"/>
                  </a:lnTo>
                  <a:lnTo>
                    <a:pt x="77" y="116"/>
                  </a:lnTo>
                  <a:lnTo>
                    <a:pt x="68" y="114"/>
                  </a:lnTo>
                  <a:lnTo>
                    <a:pt x="57" y="113"/>
                  </a:lnTo>
                  <a:lnTo>
                    <a:pt x="51" y="114"/>
                  </a:lnTo>
                  <a:lnTo>
                    <a:pt x="44" y="116"/>
                  </a:lnTo>
                  <a:lnTo>
                    <a:pt x="39" y="119"/>
                  </a:lnTo>
                  <a:lnTo>
                    <a:pt x="35" y="124"/>
                  </a:lnTo>
                  <a:close/>
                </a:path>
              </a:pathLst>
            </a:custGeom>
            <a:solidFill>
              <a:srgbClr val="666666"/>
            </a:solidFill>
            <a:ln w="9525">
              <a:noFill/>
              <a:round/>
              <a:headEnd/>
              <a:tailEnd/>
            </a:ln>
          </p:spPr>
          <p:txBody>
            <a:bodyPr/>
            <a:lstStyle/>
            <a:p>
              <a:pPr>
                <a:defRPr/>
              </a:pPr>
              <a:endParaRPr lang="de-DE">
                <a:latin typeface="+mn-lt"/>
              </a:endParaRPr>
            </a:p>
          </p:txBody>
        </p:sp>
        <p:sp>
          <p:nvSpPr>
            <p:cNvPr id="60435" name="Freeform 18">
              <a:extLst>
                <a:ext uri="{FF2B5EF4-FFF2-40B4-BE49-F238E27FC236}">
                  <a16:creationId xmlns:a16="http://schemas.microsoft.com/office/drawing/2014/main" id="{70B61359-F31D-3446-CA0F-534048A52E52}"/>
                </a:ext>
              </a:extLst>
            </p:cNvPr>
            <p:cNvSpPr>
              <a:spLocks noChangeAspect="1" noEditPoints="1"/>
            </p:cNvSpPr>
            <p:nvPr/>
          </p:nvSpPr>
          <p:spPr bwMode="auto">
            <a:xfrm>
              <a:off x="3425" y="2292"/>
              <a:ext cx="44" cy="65"/>
            </a:xfrm>
            <a:custGeom>
              <a:avLst/>
              <a:gdLst>
                <a:gd name="T0" fmla="*/ 0 w 133"/>
                <a:gd name="T1" fmla="*/ 0 h 193"/>
                <a:gd name="T2" fmla="*/ 0 w 133"/>
                <a:gd name="T3" fmla="*/ 0 h 193"/>
                <a:gd name="T4" fmla="*/ 0 w 133"/>
                <a:gd name="T5" fmla="*/ 0 h 193"/>
                <a:gd name="T6" fmla="*/ 0 w 133"/>
                <a:gd name="T7" fmla="*/ 0 h 193"/>
                <a:gd name="T8" fmla="*/ 0 w 133"/>
                <a:gd name="T9" fmla="*/ 0 h 193"/>
                <a:gd name="T10" fmla="*/ 0 w 133"/>
                <a:gd name="T11" fmla="*/ 0 h 193"/>
                <a:gd name="T12" fmla="*/ 0 w 133"/>
                <a:gd name="T13" fmla="*/ 0 h 193"/>
                <a:gd name="T14" fmla="*/ 0 w 133"/>
                <a:gd name="T15" fmla="*/ 0 h 193"/>
                <a:gd name="T16" fmla="*/ 0 w 133"/>
                <a:gd name="T17" fmla="*/ 0 h 193"/>
                <a:gd name="T18" fmla="*/ 0 w 133"/>
                <a:gd name="T19" fmla="*/ 0 h 193"/>
                <a:gd name="T20" fmla="*/ 0 w 133"/>
                <a:gd name="T21" fmla="*/ 0 h 193"/>
                <a:gd name="T22" fmla="*/ 0 w 133"/>
                <a:gd name="T23" fmla="*/ 0 h 193"/>
                <a:gd name="T24" fmla="*/ 0 w 133"/>
                <a:gd name="T25" fmla="*/ 0 h 193"/>
                <a:gd name="T26" fmla="*/ 0 w 133"/>
                <a:gd name="T27" fmla="*/ 0 h 193"/>
                <a:gd name="T28" fmla="*/ 0 w 133"/>
                <a:gd name="T29" fmla="*/ 0 h 193"/>
                <a:gd name="T30" fmla="*/ 0 w 133"/>
                <a:gd name="T31" fmla="*/ 0 h 193"/>
                <a:gd name="T32" fmla="*/ 0 w 133"/>
                <a:gd name="T33" fmla="*/ 0 h 193"/>
                <a:gd name="T34" fmla="*/ 0 w 133"/>
                <a:gd name="T35" fmla="*/ 0 h 193"/>
                <a:gd name="T36" fmla="*/ 0 w 133"/>
                <a:gd name="T37" fmla="*/ 0 h 193"/>
                <a:gd name="T38" fmla="*/ 0 w 133"/>
                <a:gd name="T39" fmla="*/ 0 h 193"/>
                <a:gd name="T40" fmla="*/ 0 w 133"/>
                <a:gd name="T41" fmla="*/ 0 h 193"/>
                <a:gd name="T42" fmla="*/ 0 w 133"/>
                <a:gd name="T43" fmla="*/ 0 h 193"/>
                <a:gd name="T44" fmla="*/ 0 w 133"/>
                <a:gd name="T45" fmla="*/ 0 h 193"/>
                <a:gd name="T46" fmla="*/ 0 w 133"/>
                <a:gd name="T47" fmla="*/ 0 h 193"/>
                <a:gd name="T48" fmla="*/ 0 w 133"/>
                <a:gd name="T49" fmla="*/ 0 h 193"/>
                <a:gd name="T50" fmla="*/ 0 w 133"/>
                <a:gd name="T51" fmla="*/ 0 h 193"/>
                <a:gd name="T52" fmla="*/ 0 w 133"/>
                <a:gd name="T53" fmla="*/ 0 h 193"/>
                <a:gd name="T54" fmla="*/ 0 w 133"/>
                <a:gd name="T55" fmla="*/ 0 h 193"/>
                <a:gd name="T56" fmla="*/ 0 w 133"/>
                <a:gd name="T57" fmla="*/ 0 h 193"/>
                <a:gd name="T58" fmla="*/ 0 w 133"/>
                <a:gd name="T59" fmla="*/ 0 h 193"/>
                <a:gd name="T60" fmla="*/ 0 w 133"/>
                <a:gd name="T61" fmla="*/ 0 h 193"/>
                <a:gd name="T62" fmla="*/ 0 w 133"/>
                <a:gd name="T63" fmla="*/ 0 h 193"/>
                <a:gd name="T64" fmla="*/ 0 w 133"/>
                <a:gd name="T65" fmla="*/ 0 h 193"/>
                <a:gd name="T66" fmla="*/ 0 w 133"/>
                <a:gd name="T67" fmla="*/ 0 h 193"/>
                <a:gd name="T68" fmla="*/ 0 w 133"/>
                <a:gd name="T69" fmla="*/ 0 h 193"/>
                <a:gd name="T70" fmla="*/ 0 w 133"/>
                <a:gd name="T71" fmla="*/ 0 h 193"/>
                <a:gd name="T72" fmla="*/ 0 w 133"/>
                <a:gd name="T73" fmla="*/ 0 h 193"/>
                <a:gd name="T74" fmla="*/ 0 w 133"/>
                <a:gd name="T75" fmla="*/ 0 h 193"/>
                <a:gd name="T76" fmla="*/ 0 w 133"/>
                <a:gd name="T77" fmla="*/ 0 h 193"/>
                <a:gd name="T78" fmla="*/ 0 w 133"/>
                <a:gd name="T79" fmla="*/ 0 h 193"/>
                <a:gd name="T80" fmla="*/ 0 w 133"/>
                <a:gd name="T81" fmla="*/ 0 h 193"/>
                <a:gd name="T82" fmla="*/ 0 w 133"/>
                <a:gd name="T83" fmla="*/ 0 h 193"/>
                <a:gd name="T84" fmla="*/ 0 w 133"/>
                <a:gd name="T85" fmla="*/ 0 h 193"/>
                <a:gd name="T86" fmla="*/ 0 w 133"/>
                <a:gd name="T87" fmla="*/ 0 h 193"/>
                <a:gd name="T88" fmla="*/ 0 w 133"/>
                <a:gd name="T89" fmla="*/ 0 h 193"/>
                <a:gd name="T90" fmla="*/ 0 w 133"/>
                <a:gd name="T91" fmla="*/ 0 h 193"/>
                <a:gd name="T92" fmla="*/ 0 w 133"/>
                <a:gd name="T93" fmla="*/ 0 h 193"/>
                <a:gd name="T94" fmla="*/ 0 w 133"/>
                <a:gd name="T95" fmla="*/ 0 h 193"/>
                <a:gd name="T96" fmla="*/ 0 w 133"/>
                <a:gd name="T97" fmla="*/ 0 h 193"/>
                <a:gd name="T98" fmla="*/ 0 w 133"/>
                <a:gd name="T99" fmla="*/ 0 h 193"/>
                <a:gd name="T100" fmla="*/ 0 w 133"/>
                <a:gd name="T101" fmla="*/ 0 h 193"/>
                <a:gd name="T102" fmla="*/ 0 w 133"/>
                <a:gd name="T103" fmla="*/ 0 h 193"/>
                <a:gd name="T104" fmla="*/ 0 w 133"/>
                <a:gd name="T105" fmla="*/ 0 h 193"/>
                <a:gd name="T106" fmla="*/ 0 w 133"/>
                <a:gd name="T107" fmla="*/ 0 h 193"/>
                <a:gd name="T108" fmla="*/ 0 w 133"/>
                <a:gd name="T109" fmla="*/ 0 h 193"/>
                <a:gd name="T110" fmla="*/ 0 w 133"/>
                <a:gd name="T111" fmla="*/ 0 h 193"/>
                <a:gd name="T112" fmla="*/ 0 w 133"/>
                <a:gd name="T113" fmla="*/ 0 h 193"/>
                <a:gd name="T114" fmla="*/ 0 w 133"/>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
                <a:gd name="T175" fmla="*/ 0 h 193"/>
                <a:gd name="T176" fmla="*/ 133 w 133"/>
                <a:gd name="T177" fmla="*/ 193 h 19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 h="193">
                  <a:moveTo>
                    <a:pt x="90" y="170"/>
                  </a:moveTo>
                  <a:lnTo>
                    <a:pt x="88" y="175"/>
                  </a:lnTo>
                  <a:lnTo>
                    <a:pt x="84" y="179"/>
                  </a:lnTo>
                  <a:lnTo>
                    <a:pt x="80" y="182"/>
                  </a:lnTo>
                  <a:lnTo>
                    <a:pt x="74" y="186"/>
                  </a:lnTo>
                  <a:lnTo>
                    <a:pt x="69" y="189"/>
                  </a:lnTo>
                  <a:lnTo>
                    <a:pt x="63" y="191"/>
                  </a:lnTo>
                  <a:lnTo>
                    <a:pt x="56" y="193"/>
                  </a:lnTo>
                  <a:lnTo>
                    <a:pt x="51" y="193"/>
                  </a:lnTo>
                  <a:lnTo>
                    <a:pt x="39" y="191"/>
                  </a:lnTo>
                  <a:lnTo>
                    <a:pt x="29" y="189"/>
                  </a:lnTo>
                  <a:lnTo>
                    <a:pt x="25" y="187"/>
                  </a:lnTo>
                  <a:lnTo>
                    <a:pt x="20" y="184"/>
                  </a:lnTo>
                  <a:lnTo>
                    <a:pt x="17" y="181"/>
                  </a:lnTo>
                  <a:lnTo>
                    <a:pt x="14" y="178"/>
                  </a:lnTo>
                  <a:lnTo>
                    <a:pt x="7" y="169"/>
                  </a:lnTo>
                  <a:lnTo>
                    <a:pt x="4" y="159"/>
                  </a:lnTo>
                  <a:lnTo>
                    <a:pt x="0" y="148"/>
                  </a:lnTo>
                  <a:lnTo>
                    <a:pt x="0" y="135"/>
                  </a:lnTo>
                  <a:lnTo>
                    <a:pt x="0" y="127"/>
                  </a:lnTo>
                  <a:lnTo>
                    <a:pt x="1" y="120"/>
                  </a:lnTo>
                  <a:lnTo>
                    <a:pt x="2" y="113"/>
                  </a:lnTo>
                  <a:lnTo>
                    <a:pt x="5" y="106"/>
                  </a:lnTo>
                  <a:lnTo>
                    <a:pt x="7" y="101"/>
                  </a:lnTo>
                  <a:lnTo>
                    <a:pt x="10" y="95"/>
                  </a:lnTo>
                  <a:lnTo>
                    <a:pt x="15" y="89"/>
                  </a:lnTo>
                  <a:lnTo>
                    <a:pt x="19" y="85"/>
                  </a:lnTo>
                  <a:lnTo>
                    <a:pt x="24" y="80"/>
                  </a:lnTo>
                  <a:lnTo>
                    <a:pt x="29" y="77"/>
                  </a:lnTo>
                  <a:lnTo>
                    <a:pt x="35" y="74"/>
                  </a:lnTo>
                  <a:lnTo>
                    <a:pt x="42" y="71"/>
                  </a:lnTo>
                  <a:lnTo>
                    <a:pt x="48" y="69"/>
                  </a:lnTo>
                  <a:lnTo>
                    <a:pt x="56" y="68"/>
                  </a:lnTo>
                  <a:lnTo>
                    <a:pt x="64" y="67"/>
                  </a:lnTo>
                  <a:lnTo>
                    <a:pt x="73" y="67"/>
                  </a:lnTo>
                  <a:lnTo>
                    <a:pt x="79" y="67"/>
                  </a:lnTo>
                  <a:lnTo>
                    <a:pt x="87" y="69"/>
                  </a:lnTo>
                  <a:lnTo>
                    <a:pt x="87" y="61"/>
                  </a:lnTo>
                  <a:lnTo>
                    <a:pt x="84" y="54"/>
                  </a:lnTo>
                  <a:lnTo>
                    <a:pt x="82" y="49"/>
                  </a:lnTo>
                  <a:lnTo>
                    <a:pt x="79" y="44"/>
                  </a:lnTo>
                  <a:lnTo>
                    <a:pt x="74" y="41"/>
                  </a:lnTo>
                  <a:lnTo>
                    <a:pt x="69" y="38"/>
                  </a:lnTo>
                  <a:lnTo>
                    <a:pt x="62" y="37"/>
                  </a:lnTo>
                  <a:lnTo>
                    <a:pt x="54" y="37"/>
                  </a:lnTo>
                  <a:lnTo>
                    <a:pt x="45" y="37"/>
                  </a:lnTo>
                  <a:lnTo>
                    <a:pt x="37" y="38"/>
                  </a:lnTo>
                  <a:lnTo>
                    <a:pt x="29" y="41"/>
                  </a:lnTo>
                  <a:lnTo>
                    <a:pt x="23" y="44"/>
                  </a:lnTo>
                  <a:lnTo>
                    <a:pt x="15" y="11"/>
                  </a:lnTo>
                  <a:lnTo>
                    <a:pt x="24" y="6"/>
                  </a:lnTo>
                  <a:lnTo>
                    <a:pt x="34" y="3"/>
                  </a:lnTo>
                  <a:lnTo>
                    <a:pt x="45" y="1"/>
                  </a:lnTo>
                  <a:lnTo>
                    <a:pt x="56" y="0"/>
                  </a:lnTo>
                  <a:lnTo>
                    <a:pt x="65" y="1"/>
                  </a:lnTo>
                  <a:lnTo>
                    <a:pt x="72" y="1"/>
                  </a:lnTo>
                  <a:lnTo>
                    <a:pt x="79" y="3"/>
                  </a:lnTo>
                  <a:lnTo>
                    <a:pt x="85" y="5"/>
                  </a:lnTo>
                  <a:lnTo>
                    <a:pt x="91" y="7"/>
                  </a:lnTo>
                  <a:lnTo>
                    <a:pt x="97" y="11"/>
                  </a:lnTo>
                  <a:lnTo>
                    <a:pt x="101" y="15"/>
                  </a:lnTo>
                  <a:lnTo>
                    <a:pt x="106" y="20"/>
                  </a:lnTo>
                  <a:lnTo>
                    <a:pt x="109" y="24"/>
                  </a:lnTo>
                  <a:lnTo>
                    <a:pt x="112" y="31"/>
                  </a:lnTo>
                  <a:lnTo>
                    <a:pt x="115" y="39"/>
                  </a:lnTo>
                  <a:lnTo>
                    <a:pt x="117" y="47"/>
                  </a:lnTo>
                  <a:lnTo>
                    <a:pt x="119" y="57"/>
                  </a:lnTo>
                  <a:lnTo>
                    <a:pt x="120" y="68"/>
                  </a:lnTo>
                  <a:lnTo>
                    <a:pt x="120" y="79"/>
                  </a:lnTo>
                  <a:lnTo>
                    <a:pt x="121" y="93"/>
                  </a:lnTo>
                  <a:lnTo>
                    <a:pt x="121" y="132"/>
                  </a:lnTo>
                  <a:lnTo>
                    <a:pt x="121" y="149"/>
                  </a:lnTo>
                  <a:lnTo>
                    <a:pt x="124" y="162"/>
                  </a:lnTo>
                  <a:lnTo>
                    <a:pt x="126" y="168"/>
                  </a:lnTo>
                  <a:lnTo>
                    <a:pt x="128" y="172"/>
                  </a:lnTo>
                  <a:lnTo>
                    <a:pt x="130" y="176"/>
                  </a:lnTo>
                  <a:lnTo>
                    <a:pt x="133" y="179"/>
                  </a:lnTo>
                  <a:lnTo>
                    <a:pt x="130" y="182"/>
                  </a:lnTo>
                  <a:lnTo>
                    <a:pt x="128" y="186"/>
                  </a:lnTo>
                  <a:lnTo>
                    <a:pt x="126" y="189"/>
                  </a:lnTo>
                  <a:lnTo>
                    <a:pt x="124" y="190"/>
                  </a:lnTo>
                  <a:lnTo>
                    <a:pt x="118" y="191"/>
                  </a:lnTo>
                  <a:lnTo>
                    <a:pt x="111" y="193"/>
                  </a:lnTo>
                  <a:lnTo>
                    <a:pt x="108" y="193"/>
                  </a:lnTo>
                  <a:lnTo>
                    <a:pt x="104" y="190"/>
                  </a:lnTo>
                  <a:lnTo>
                    <a:pt x="101" y="188"/>
                  </a:lnTo>
                  <a:lnTo>
                    <a:pt x="98" y="186"/>
                  </a:lnTo>
                  <a:lnTo>
                    <a:pt x="93" y="178"/>
                  </a:lnTo>
                  <a:lnTo>
                    <a:pt x="90" y="170"/>
                  </a:lnTo>
                  <a:close/>
                  <a:moveTo>
                    <a:pt x="87" y="102"/>
                  </a:moveTo>
                  <a:lnTo>
                    <a:pt x="80" y="99"/>
                  </a:lnTo>
                  <a:lnTo>
                    <a:pt x="74" y="99"/>
                  </a:lnTo>
                  <a:lnTo>
                    <a:pt x="64" y="99"/>
                  </a:lnTo>
                  <a:lnTo>
                    <a:pt x="56" y="102"/>
                  </a:lnTo>
                  <a:lnTo>
                    <a:pt x="50" y="104"/>
                  </a:lnTo>
                  <a:lnTo>
                    <a:pt x="44" y="107"/>
                  </a:lnTo>
                  <a:lnTo>
                    <a:pt x="39" y="113"/>
                  </a:lnTo>
                  <a:lnTo>
                    <a:pt x="36" y="118"/>
                  </a:lnTo>
                  <a:lnTo>
                    <a:pt x="35" y="125"/>
                  </a:lnTo>
                  <a:lnTo>
                    <a:pt x="34" y="133"/>
                  </a:lnTo>
                  <a:lnTo>
                    <a:pt x="34" y="139"/>
                  </a:lnTo>
                  <a:lnTo>
                    <a:pt x="35" y="144"/>
                  </a:lnTo>
                  <a:lnTo>
                    <a:pt x="37" y="148"/>
                  </a:lnTo>
                  <a:lnTo>
                    <a:pt x="39" y="152"/>
                  </a:lnTo>
                  <a:lnTo>
                    <a:pt x="43" y="154"/>
                  </a:lnTo>
                  <a:lnTo>
                    <a:pt x="46" y="157"/>
                  </a:lnTo>
                  <a:lnTo>
                    <a:pt x="51" y="158"/>
                  </a:lnTo>
                  <a:lnTo>
                    <a:pt x="56" y="158"/>
                  </a:lnTo>
                  <a:lnTo>
                    <a:pt x="64" y="158"/>
                  </a:lnTo>
                  <a:lnTo>
                    <a:pt x="70" y="155"/>
                  </a:lnTo>
                  <a:lnTo>
                    <a:pt x="75" y="152"/>
                  </a:lnTo>
                  <a:lnTo>
                    <a:pt x="80" y="148"/>
                  </a:lnTo>
                  <a:lnTo>
                    <a:pt x="83" y="143"/>
                  </a:lnTo>
                  <a:lnTo>
                    <a:pt x="85" y="136"/>
                  </a:lnTo>
                  <a:lnTo>
                    <a:pt x="87" y="129"/>
                  </a:lnTo>
                  <a:lnTo>
                    <a:pt x="87" y="118"/>
                  </a:lnTo>
                  <a:lnTo>
                    <a:pt x="87" y="102"/>
                  </a:lnTo>
                  <a:close/>
                </a:path>
              </a:pathLst>
            </a:custGeom>
            <a:solidFill>
              <a:srgbClr val="666666"/>
            </a:solidFill>
            <a:ln w="9525">
              <a:noFill/>
              <a:round/>
              <a:headEnd/>
              <a:tailEnd/>
            </a:ln>
          </p:spPr>
          <p:txBody>
            <a:bodyPr/>
            <a:lstStyle/>
            <a:p>
              <a:pPr>
                <a:defRPr/>
              </a:pPr>
              <a:endParaRPr lang="de-DE">
                <a:latin typeface="+mn-lt"/>
              </a:endParaRPr>
            </a:p>
          </p:txBody>
        </p:sp>
        <p:sp>
          <p:nvSpPr>
            <p:cNvPr id="60436" name="Freeform 19">
              <a:extLst>
                <a:ext uri="{FF2B5EF4-FFF2-40B4-BE49-F238E27FC236}">
                  <a16:creationId xmlns:a16="http://schemas.microsoft.com/office/drawing/2014/main" id="{FDE235D5-E98E-B602-58F5-3B2A627770AF}"/>
                </a:ext>
              </a:extLst>
            </p:cNvPr>
            <p:cNvSpPr>
              <a:spLocks noChangeAspect="1"/>
            </p:cNvSpPr>
            <p:nvPr/>
          </p:nvSpPr>
          <p:spPr bwMode="auto">
            <a:xfrm>
              <a:off x="3477" y="2292"/>
              <a:ext cx="33" cy="63"/>
            </a:xfrm>
            <a:custGeom>
              <a:avLst/>
              <a:gdLst>
                <a:gd name="T0" fmla="*/ 0 w 99"/>
                <a:gd name="T1" fmla="*/ 0 h 189"/>
                <a:gd name="T2" fmla="*/ 0 w 99"/>
                <a:gd name="T3" fmla="*/ 0 h 189"/>
                <a:gd name="T4" fmla="*/ 0 w 99"/>
                <a:gd name="T5" fmla="*/ 0 h 189"/>
                <a:gd name="T6" fmla="*/ 0 w 99"/>
                <a:gd name="T7" fmla="*/ 0 h 189"/>
                <a:gd name="T8" fmla="*/ 0 w 99"/>
                <a:gd name="T9" fmla="*/ 0 h 189"/>
                <a:gd name="T10" fmla="*/ 0 w 99"/>
                <a:gd name="T11" fmla="*/ 0 h 189"/>
                <a:gd name="T12" fmla="*/ 0 w 99"/>
                <a:gd name="T13" fmla="*/ 0 h 189"/>
                <a:gd name="T14" fmla="*/ 0 w 99"/>
                <a:gd name="T15" fmla="*/ 0 h 189"/>
                <a:gd name="T16" fmla="*/ 0 w 99"/>
                <a:gd name="T17" fmla="*/ 0 h 189"/>
                <a:gd name="T18" fmla="*/ 0 w 99"/>
                <a:gd name="T19" fmla="*/ 0 h 189"/>
                <a:gd name="T20" fmla="*/ 0 w 99"/>
                <a:gd name="T21" fmla="*/ 0 h 189"/>
                <a:gd name="T22" fmla="*/ 0 w 99"/>
                <a:gd name="T23" fmla="*/ 0 h 189"/>
                <a:gd name="T24" fmla="*/ 0 w 99"/>
                <a:gd name="T25" fmla="*/ 0 h 189"/>
                <a:gd name="T26" fmla="*/ 0 w 99"/>
                <a:gd name="T27" fmla="*/ 0 h 189"/>
                <a:gd name="T28" fmla="*/ 0 w 99"/>
                <a:gd name="T29" fmla="*/ 0 h 189"/>
                <a:gd name="T30" fmla="*/ 0 w 99"/>
                <a:gd name="T31" fmla="*/ 0 h 189"/>
                <a:gd name="T32" fmla="*/ 0 w 99"/>
                <a:gd name="T33" fmla="*/ 0 h 189"/>
                <a:gd name="T34" fmla="*/ 0 w 99"/>
                <a:gd name="T35" fmla="*/ 0 h 189"/>
                <a:gd name="T36" fmla="*/ 0 w 99"/>
                <a:gd name="T37" fmla="*/ 0 h 189"/>
                <a:gd name="T38" fmla="*/ 0 w 99"/>
                <a:gd name="T39" fmla="*/ 0 h 189"/>
                <a:gd name="T40" fmla="*/ 0 w 99"/>
                <a:gd name="T41" fmla="*/ 0 h 189"/>
                <a:gd name="T42" fmla="*/ 0 w 99"/>
                <a:gd name="T43" fmla="*/ 0 h 189"/>
                <a:gd name="T44" fmla="*/ 0 w 99"/>
                <a:gd name="T45" fmla="*/ 0 h 189"/>
                <a:gd name="T46" fmla="*/ 0 w 99"/>
                <a:gd name="T47" fmla="*/ 0 h 189"/>
                <a:gd name="T48" fmla="*/ 0 w 99"/>
                <a:gd name="T49" fmla="*/ 0 h 189"/>
                <a:gd name="T50" fmla="*/ 0 w 99"/>
                <a:gd name="T51" fmla="*/ 0 h 189"/>
                <a:gd name="T52" fmla="*/ 0 w 99"/>
                <a:gd name="T53" fmla="*/ 0 h 189"/>
                <a:gd name="T54" fmla="*/ 0 w 99"/>
                <a:gd name="T55" fmla="*/ 0 h 189"/>
                <a:gd name="T56" fmla="*/ 0 w 99"/>
                <a:gd name="T57" fmla="*/ 0 h 189"/>
                <a:gd name="T58" fmla="*/ 0 w 99"/>
                <a:gd name="T59" fmla="*/ 0 h 189"/>
                <a:gd name="T60" fmla="*/ 0 w 99"/>
                <a:gd name="T61" fmla="*/ 0 h 1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9"/>
                <a:gd name="T94" fmla="*/ 0 h 189"/>
                <a:gd name="T95" fmla="*/ 99 w 99"/>
                <a:gd name="T96" fmla="*/ 189 h 18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9" h="189">
                  <a:moveTo>
                    <a:pt x="84" y="43"/>
                  </a:moveTo>
                  <a:lnTo>
                    <a:pt x="80" y="40"/>
                  </a:lnTo>
                  <a:lnTo>
                    <a:pt x="75" y="38"/>
                  </a:lnTo>
                  <a:lnTo>
                    <a:pt x="70" y="37"/>
                  </a:lnTo>
                  <a:lnTo>
                    <a:pt x="65" y="37"/>
                  </a:lnTo>
                  <a:lnTo>
                    <a:pt x="59" y="37"/>
                  </a:lnTo>
                  <a:lnTo>
                    <a:pt x="54" y="40"/>
                  </a:lnTo>
                  <a:lnTo>
                    <a:pt x="48" y="43"/>
                  </a:lnTo>
                  <a:lnTo>
                    <a:pt x="44" y="50"/>
                  </a:lnTo>
                  <a:lnTo>
                    <a:pt x="39" y="57"/>
                  </a:lnTo>
                  <a:lnTo>
                    <a:pt x="37" y="65"/>
                  </a:lnTo>
                  <a:lnTo>
                    <a:pt x="35" y="74"/>
                  </a:lnTo>
                  <a:lnTo>
                    <a:pt x="35" y="84"/>
                  </a:lnTo>
                  <a:lnTo>
                    <a:pt x="35" y="189"/>
                  </a:lnTo>
                  <a:lnTo>
                    <a:pt x="0" y="189"/>
                  </a:lnTo>
                  <a:lnTo>
                    <a:pt x="0" y="3"/>
                  </a:lnTo>
                  <a:lnTo>
                    <a:pt x="35" y="3"/>
                  </a:lnTo>
                  <a:lnTo>
                    <a:pt x="35" y="21"/>
                  </a:lnTo>
                  <a:lnTo>
                    <a:pt x="38" y="15"/>
                  </a:lnTo>
                  <a:lnTo>
                    <a:pt x="43" y="12"/>
                  </a:lnTo>
                  <a:lnTo>
                    <a:pt x="46" y="7"/>
                  </a:lnTo>
                  <a:lnTo>
                    <a:pt x="51" y="5"/>
                  </a:lnTo>
                  <a:lnTo>
                    <a:pt x="56" y="3"/>
                  </a:lnTo>
                  <a:lnTo>
                    <a:pt x="61" y="2"/>
                  </a:lnTo>
                  <a:lnTo>
                    <a:pt x="66" y="1"/>
                  </a:lnTo>
                  <a:lnTo>
                    <a:pt x="72" y="0"/>
                  </a:lnTo>
                  <a:lnTo>
                    <a:pt x="81" y="1"/>
                  </a:lnTo>
                  <a:lnTo>
                    <a:pt x="88" y="2"/>
                  </a:lnTo>
                  <a:lnTo>
                    <a:pt x="94" y="4"/>
                  </a:lnTo>
                  <a:lnTo>
                    <a:pt x="99" y="6"/>
                  </a:lnTo>
                  <a:lnTo>
                    <a:pt x="84" y="43"/>
                  </a:lnTo>
                  <a:close/>
                </a:path>
              </a:pathLst>
            </a:custGeom>
            <a:solidFill>
              <a:srgbClr val="666666"/>
            </a:solidFill>
            <a:ln w="9525">
              <a:noFill/>
              <a:round/>
              <a:headEnd/>
              <a:tailEnd/>
            </a:ln>
          </p:spPr>
          <p:txBody>
            <a:bodyPr/>
            <a:lstStyle/>
            <a:p>
              <a:pPr>
                <a:defRPr/>
              </a:pPr>
              <a:endParaRPr lang="de-DE">
                <a:latin typeface="+mn-lt"/>
              </a:endParaRPr>
            </a:p>
          </p:txBody>
        </p:sp>
        <p:sp>
          <p:nvSpPr>
            <p:cNvPr id="60437" name="Freeform 20">
              <a:extLst>
                <a:ext uri="{FF2B5EF4-FFF2-40B4-BE49-F238E27FC236}">
                  <a16:creationId xmlns:a16="http://schemas.microsoft.com/office/drawing/2014/main" id="{6AE3717F-2027-BC56-BD76-C5F53A4A5521}"/>
                </a:ext>
              </a:extLst>
            </p:cNvPr>
            <p:cNvSpPr>
              <a:spLocks noChangeAspect="1" noEditPoints="1"/>
            </p:cNvSpPr>
            <p:nvPr/>
          </p:nvSpPr>
          <p:spPr bwMode="auto">
            <a:xfrm>
              <a:off x="3514" y="2292"/>
              <a:ext cx="48" cy="65"/>
            </a:xfrm>
            <a:custGeom>
              <a:avLst/>
              <a:gdLst>
                <a:gd name="T0" fmla="*/ 0 w 143"/>
                <a:gd name="T1" fmla="*/ 0 h 193"/>
                <a:gd name="T2" fmla="*/ 0 w 143"/>
                <a:gd name="T3" fmla="*/ 0 h 193"/>
                <a:gd name="T4" fmla="*/ 0 w 143"/>
                <a:gd name="T5" fmla="*/ 0 h 193"/>
                <a:gd name="T6" fmla="*/ 0 w 143"/>
                <a:gd name="T7" fmla="*/ 0 h 193"/>
                <a:gd name="T8" fmla="*/ 0 w 143"/>
                <a:gd name="T9" fmla="*/ 0 h 193"/>
                <a:gd name="T10" fmla="*/ 0 w 143"/>
                <a:gd name="T11" fmla="*/ 0 h 193"/>
                <a:gd name="T12" fmla="*/ 0 w 143"/>
                <a:gd name="T13" fmla="*/ 0 h 193"/>
                <a:gd name="T14" fmla="*/ 0 w 143"/>
                <a:gd name="T15" fmla="*/ 0 h 193"/>
                <a:gd name="T16" fmla="*/ 0 w 143"/>
                <a:gd name="T17" fmla="*/ 0 h 193"/>
                <a:gd name="T18" fmla="*/ 0 w 143"/>
                <a:gd name="T19" fmla="*/ 0 h 193"/>
                <a:gd name="T20" fmla="*/ 0 w 143"/>
                <a:gd name="T21" fmla="*/ 0 h 193"/>
                <a:gd name="T22" fmla="*/ 0 w 143"/>
                <a:gd name="T23" fmla="*/ 0 h 193"/>
                <a:gd name="T24" fmla="*/ 0 w 143"/>
                <a:gd name="T25" fmla="*/ 0 h 193"/>
                <a:gd name="T26" fmla="*/ 0 w 143"/>
                <a:gd name="T27" fmla="*/ 0 h 193"/>
                <a:gd name="T28" fmla="*/ 0 w 143"/>
                <a:gd name="T29" fmla="*/ 0 h 193"/>
                <a:gd name="T30" fmla="*/ 0 w 143"/>
                <a:gd name="T31" fmla="*/ 0 h 193"/>
                <a:gd name="T32" fmla="*/ 0 w 143"/>
                <a:gd name="T33" fmla="*/ 0 h 193"/>
                <a:gd name="T34" fmla="*/ 0 w 143"/>
                <a:gd name="T35" fmla="*/ 0 h 193"/>
                <a:gd name="T36" fmla="*/ 0 w 143"/>
                <a:gd name="T37" fmla="*/ 0 h 193"/>
                <a:gd name="T38" fmla="*/ 0 w 143"/>
                <a:gd name="T39" fmla="*/ 0 h 193"/>
                <a:gd name="T40" fmla="*/ 0 w 143"/>
                <a:gd name="T41" fmla="*/ 0 h 193"/>
                <a:gd name="T42" fmla="*/ 0 w 143"/>
                <a:gd name="T43" fmla="*/ 0 h 193"/>
                <a:gd name="T44" fmla="*/ 0 w 143"/>
                <a:gd name="T45" fmla="*/ 0 h 193"/>
                <a:gd name="T46" fmla="*/ 0 w 143"/>
                <a:gd name="T47" fmla="*/ 0 h 193"/>
                <a:gd name="T48" fmla="*/ 0 w 143"/>
                <a:gd name="T49" fmla="*/ 0 h 193"/>
                <a:gd name="T50" fmla="*/ 0 w 143"/>
                <a:gd name="T51" fmla="*/ 0 h 193"/>
                <a:gd name="T52" fmla="*/ 0 w 143"/>
                <a:gd name="T53" fmla="*/ 0 h 193"/>
                <a:gd name="T54" fmla="*/ 0 w 143"/>
                <a:gd name="T55" fmla="*/ 0 h 193"/>
                <a:gd name="T56" fmla="*/ 0 w 143"/>
                <a:gd name="T57" fmla="*/ 0 h 193"/>
                <a:gd name="T58" fmla="*/ 0 w 143"/>
                <a:gd name="T59" fmla="*/ 0 h 193"/>
                <a:gd name="T60" fmla="*/ 0 w 143"/>
                <a:gd name="T61" fmla="*/ 0 h 193"/>
                <a:gd name="T62" fmla="*/ 0 w 143"/>
                <a:gd name="T63" fmla="*/ 0 h 193"/>
                <a:gd name="T64" fmla="*/ 0 w 143"/>
                <a:gd name="T65" fmla="*/ 0 h 193"/>
                <a:gd name="T66" fmla="*/ 0 w 143"/>
                <a:gd name="T67" fmla="*/ 0 h 193"/>
                <a:gd name="T68" fmla="*/ 0 w 143"/>
                <a:gd name="T69" fmla="*/ 0 h 193"/>
                <a:gd name="T70" fmla="*/ 0 w 143"/>
                <a:gd name="T71" fmla="*/ 0 h 193"/>
                <a:gd name="T72" fmla="*/ 0 w 143"/>
                <a:gd name="T73" fmla="*/ 0 h 193"/>
                <a:gd name="T74" fmla="*/ 0 w 143"/>
                <a:gd name="T75" fmla="*/ 0 h 193"/>
                <a:gd name="T76" fmla="*/ 0 w 143"/>
                <a:gd name="T77" fmla="*/ 0 h 193"/>
                <a:gd name="T78" fmla="*/ 0 w 143"/>
                <a:gd name="T79" fmla="*/ 0 h 193"/>
                <a:gd name="T80" fmla="*/ 0 w 143"/>
                <a:gd name="T81" fmla="*/ 0 h 193"/>
                <a:gd name="T82" fmla="*/ 0 w 143"/>
                <a:gd name="T83" fmla="*/ 0 h 193"/>
                <a:gd name="T84" fmla="*/ 0 w 143"/>
                <a:gd name="T85" fmla="*/ 0 h 193"/>
                <a:gd name="T86" fmla="*/ 0 w 143"/>
                <a:gd name="T87" fmla="*/ 0 h 193"/>
                <a:gd name="T88" fmla="*/ 0 w 143"/>
                <a:gd name="T89" fmla="*/ 0 h 193"/>
                <a:gd name="T90" fmla="*/ 0 w 143"/>
                <a:gd name="T91" fmla="*/ 0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3"/>
                <a:gd name="T139" fmla="*/ 0 h 193"/>
                <a:gd name="T140" fmla="*/ 143 w 143"/>
                <a:gd name="T141" fmla="*/ 193 h 19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3" h="193">
                  <a:moveTo>
                    <a:pt x="139" y="109"/>
                  </a:moveTo>
                  <a:lnTo>
                    <a:pt x="36" y="109"/>
                  </a:lnTo>
                  <a:lnTo>
                    <a:pt x="37" y="120"/>
                  </a:lnTo>
                  <a:lnTo>
                    <a:pt x="39" y="130"/>
                  </a:lnTo>
                  <a:lnTo>
                    <a:pt x="43" y="138"/>
                  </a:lnTo>
                  <a:lnTo>
                    <a:pt x="47" y="144"/>
                  </a:lnTo>
                  <a:lnTo>
                    <a:pt x="54" y="149"/>
                  </a:lnTo>
                  <a:lnTo>
                    <a:pt x="61" y="153"/>
                  </a:lnTo>
                  <a:lnTo>
                    <a:pt x="69" y="155"/>
                  </a:lnTo>
                  <a:lnTo>
                    <a:pt x="78" y="157"/>
                  </a:lnTo>
                  <a:lnTo>
                    <a:pt x="88" y="155"/>
                  </a:lnTo>
                  <a:lnTo>
                    <a:pt x="98" y="152"/>
                  </a:lnTo>
                  <a:lnTo>
                    <a:pt x="102" y="150"/>
                  </a:lnTo>
                  <a:lnTo>
                    <a:pt x="106" y="148"/>
                  </a:lnTo>
                  <a:lnTo>
                    <a:pt x="109" y="144"/>
                  </a:lnTo>
                  <a:lnTo>
                    <a:pt x="112" y="141"/>
                  </a:lnTo>
                  <a:lnTo>
                    <a:pt x="126" y="173"/>
                  </a:lnTo>
                  <a:lnTo>
                    <a:pt x="121" y="178"/>
                  </a:lnTo>
                  <a:lnTo>
                    <a:pt x="116" y="182"/>
                  </a:lnTo>
                  <a:lnTo>
                    <a:pt x="110" y="185"/>
                  </a:lnTo>
                  <a:lnTo>
                    <a:pt x="103" y="188"/>
                  </a:lnTo>
                  <a:lnTo>
                    <a:pt x="97" y="190"/>
                  </a:lnTo>
                  <a:lnTo>
                    <a:pt x="89" y="191"/>
                  </a:lnTo>
                  <a:lnTo>
                    <a:pt x="81" y="193"/>
                  </a:lnTo>
                  <a:lnTo>
                    <a:pt x="72" y="193"/>
                  </a:lnTo>
                  <a:lnTo>
                    <a:pt x="64" y="193"/>
                  </a:lnTo>
                  <a:lnTo>
                    <a:pt x="56" y="191"/>
                  </a:lnTo>
                  <a:lnTo>
                    <a:pt x="50" y="189"/>
                  </a:lnTo>
                  <a:lnTo>
                    <a:pt x="43" y="186"/>
                  </a:lnTo>
                  <a:lnTo>
                    <a:pt x="36" y="182"/>
                  </a:lnTo>
                  <a:lnTo>
                    <a:pt x="30" y="178"/>
                  </a:lnTo>
                  <a:lnTo>
                    <a:pt x="25" y="173"/>
                  </a:lnTo>
                  <a:lnTo>
                    <a:pt x="19" y="168"/>
                  </a:lnTo>
                  <a:lnTo>
                    <a:pt x="15" y="161"/>
                  </a:lnTo>
                  <a:lnTo>
                    <a:pt x="11" y="154"/>
                  </a:lnTo>
                  <a:lnTo>
                    <a:pt x="8" y="147"/>
                  </a:lnTo>
                  <a:lnTo>
                    <a:pt x="5" y="138"/>
                  </a:lnTo>
                  <a:lnTo>
                    <a:pt x="2" y="129"/>
                  </a:lnTo>
                  <a:lnTo>
                    <a:pt x="1" y="120"/>
                  </a:lnTo>
                  <a:lnTo>
                    <a:pt x="0" y="109"/>
                  </a:lnTo>
                  <a:lnTo>
                    <a:pt x="0" y="98"/>
                  </a:lnTo>
                  <a:lnTo>
                    <a:pt x="0" y="87"/>
                  </a:lnTo>
                  <a:lnTo>
                    <a:pt x="1" y="77"/>
                  </a:lnTo>
                  <a:lnTo>
                    <a:pt x="4" y="68"/>
                  </a:lnTo>
                  <a:lnTo>
                    <a:pt x="6" y="59"/>
                  </a:lnTo>
                  <a:lnTo>
                    <a:pt x="8" y="50"/>
                  </a:lnTo>
                  <a:lnTo>
                    <a:pt x="13" y="42"/>
                  </a:lnTo>
                  <a:lnTo>
                    <a:pt x="16" y="34"/>
                  </a:lnTo>
                  <a:lnTo>
                    <a:pt x="21" y="28"/>
                  </a:lnTo>
                  <a:lnTo>
                    <a:pt x="27" y="21"/>
                  </a:lnTo>
                  <a:lnTo>
                    <a:pt x="33" y="15"/>
                  </a:lnTo>
                  <a:lnTo>
                    <a:pt x="38" y="11"/>
                  </a:lnTo>
                  <a:lnTo>
                    <a:pt x="45" y="6"/>
                  </a:lnTo>
                  <a:lnTo>
                    <a:pt x="52" y="4"/>
                  </a:lnTo>
                  <a:lnTo>
                    <a:pt x="59" y="2"/>
                  </a:lnTo>
                  <a:lnTo>
                    <a:pt x="65" y="1"/>
                  </a:lnTo>
                  <a:lnTo>
                    <a:pt x="72" y="0"/>
                  </a:lnTo>
                  <a:lnTo>
                    <a:pt x="80" y="1"/>
                  </a:lnTo>
                  <a:lnTo>
                    <a:pt x="88" y="2"/>
                  </a:lnTo>
                  <a:lnTo>
                    <a:pt x="94" y="3"/>
                  </a:lnTo>
                  <a:lnTo>
                    <a:pt x="101" y="6"/>
                  </a:lnTo>
                  <a:lnTo>
                    <a:pt x="107" y="10"/>
                  </a:lnTo>
                  <a:lnTo>
                    <a:pt x="112" y="13"/>
                  </a:lnTo>
                  <a:lnTo>
                    <a:pt x="118" y="19"/>
                  </a:lnTo>
                  <a:lnTo>
                    <a:pt x="124" y="24"/>
                  </a:lnTo>
                  <a:lnTo>
                    <a:pt x="128" y="30"/>
                  </a:lnTo>
                  <a:lnTo>
                    <a:pt x="131" y="37"/>
                  </a:lnTo>
                  <a:lnTo>
                    <a:pt x="135" y="44"/>
                  </a:lnTo>
                  <a:lnTo>
                    <a:pt x="138" y="51"/>
                  </a:lnTo>
                  <a:lnTo>
                    <a:pt x="139" y="59"/>
                  </a:lnTo>
                  <a:lnTo>
                    <a:pt x="142" y="68"/>
                  </a:lnTo>
                  <a:lnTo>
                    <a:pt x="143" y="76"/>
                  </a:lnTo>
                  <a:lnTo>
                    <a:pt x="143" y="85"/>
                  </a:lnTo>
                  <a:lnTo>
                    <a:pt x="142" y="95"/>
                  </a:lnTo>
                  <a:lnTo>
                    <a:pt x="139" y="109"/>
                  </a:lnTo>
                  <a:close/>
                  <a:moveTo>
                    <a:pt x="37" y="77"/>
                  </a:moveTo>
                  <a:lnTo>
                    <a:pt x="108" y="77"/>
                  </a:lnTo>
                  <a:lnTo>
                    <a:pt x="107" y="67"/>
                  </a:lnTo>
                  <a:lnTo>
                    <a:pt x="105" y="59"/>
                  </a:lnTo>
                  <a:lnTo>
                    <a:pt x="101" y="52"/>
                  </a:lnTo>
                  <a:lnTo>
                    <a:pt x="98" y="47"/>
                  </a:lnTo>
                  <a:lnTo>
                    <a:pt x="93" y="42"/>
                  </a:lnTo>
                  <a:lnTo>
                    <a:pt x="87" y="39"/>
                  </a:lnTo>
                  <a:lnTo>
                    <a:pt x="81" y="37"/>
                  </a:lnTo>
                  <a:lnTo>
                    <a:pt x="73" y="37"/>
                  </a:lnTo>
                  <a:lnTo>
                    <a:pt x="66" y="37"/>
                  </a:lnTo>
                  <a:lnTo>
                    <a:pt x="60" y="39"/>
                  </a:lnTo>
                  <a:lnTo>
                    <a:pt x="54" y="42"/>
                  </a:lnTo>
                  <a:lnTo>
                    <a:pt x="50" y="47"/>
                  </a:lnTo>
                  <a:lnTo>
                    <a:pt x="45" y="52"/>
                  </a:lnTo>
                  <a:lnTo>
                    <a:pt x="42" y="59"/>
                  </a:lnTo>
                  <a:lnTo>
                    <a:pt x="38" y="67"/>
                  </a:lnTo>
                  <a:lnTo>
                    <a:pt x="37" y="77"/>
                  </a:lnTo>
                  <a:close/>
                </a:path>
              </a:pathLst>
            </a:custGeom>
            <a:solidFill>
              <a:srgbClr val="666666"/>
            </a:solidFill>
            <a:ln w="9525">
              <a:noFill/>
              <a:round/>
              <a:headEnd/>
              <a:tailEnd/>
            </a:ln>
          </p:spPr>
          <p:txBody>
            <a:bodyPr/>
            <a:lstStyle/>
            <a:p>
              <a:pPr>
                <a:defRPr/>
              </a:pPr>
              <a:endParaRPr lang="de-DE">
                <a:latin typeface="+mn-lt"/>
              </a:endParaRPr>
            </a:p>
          </p:txBody>
        </p:sp>
        <p:sp>
          <p:nvSpPr>
            <p:cNvPr id="60438" name="Freeform 21">
              <a:extLst>
                <a:ext uri="{FF2B5EF4-FFF2-40B4-BE49-F238E27FC236}">
                  <a16:creationId xmlns:a16="http://schemas.microsoft.com/office/drawing/2014/main" id="{0844A448-A2AC-A3B1-609F-FEFF4E5090D1}"/>
                </a:ext>
              </a:extLst>
            </p:cNvPr>
            <p:cNvSpPr>
              <a:spLocks noChangeAspect="1"/>
            </p:cNvSpPr>
            <p:nvPr/>
          </p:nvSpPr>
          <p:spPr bwMode="auto">
            <a:xfrm>
              <a:off x="3283" y="1987"/>
              <a:ext cx="412" cy="353"/>
            </a:xfrm>
            <a:custGeom>
              <a:avLst/>
              <a:gdLst>
                <a:gd name="T0" fmla="*/ 0 w 1235"/>
                <a:gd name="T1" fmla="*/ 0 h 1057"/>
                <a:gd name="T2" fmla="*/ 0 w 1235"/>
                <a:gd name="T3" fmla="*/ 0 h 1057"/>
                <a:gd name="T4" fmla="*/ 0 w 1235"/>
                <a:gd name="T5" fmla="*/ 0 h 1057"/>
                <a:gd name="T6" fmla="*/ 0 w 1235"/>
                <a:gd name="T7" fmla="*/ 0 h 1057"/>
                <a:gd name="T8" fmla="*/ 0 w 1235"/>
                <a:gd name="T9" fmla="*/ 0 h 1057"/>
                <a:gd name="T10" fmla="*/ 0 w 1235"/>
                <a:gd name="T11" fmla="*/ 0 h 1057"/>
                <a:gd name="T12" fmla="*/ 0 w 1235"/>
                <a:gd name="T13" fmla="*/ 0 h 1057"/>
                <a:gd name="T14" fmla="*/ 0 w 1235"/>
                <a:gd name="T15" fmla="*/ 0 h 1057"/>
                <a:gd name="T16" fmla="*/ 0 w 1235"/>
                <a:gd name="T17" fmla="*/ 0 h 1057"/>
                <a:gd name="T18" fmla="*/ 0 w 1235"/>
                <a:gd name="T19" fmla="*/ 0 h 1057"/>
                <a:gd name="T20" fmla="*/ 0 w 1235"/>
                <a:gd name="T21" fmla="*/ 0 h 1057"/>
                <a:gd name="T22" fmla="*/ 0 w 1235"/>
                <a:gd name="T23" fmla="*/ 0 h 1057"/>
                <a:gd name="T24" fmla="*/ 0 w 1235"/>
                <a:gd name="T25" fmla="*/ 0 h 1057"/>
                <a:gd name="T26" fmla="*/ 0 w 1235"/>
                <a:gd name="T27" fmla="*/ 0 h 1057"/>
                <a:gd name="T28" fmla="*/ 0 w 1235"/>
                <a:gd name="T29" fmla="*/ 0 h 1057"/>
                <a:gd name="T30" fmla="*/ 0 w 1235"/>
                <a:gd name="T31" fmla="*/ 0 h 1057"/>
                <a:gd name="T32" fmla="*/ 0 w 1235"/>
                <a:gd name="T33" fmla="*/ 0 h 1057"/>
                <a:gd name="T34" fmla="*/ 0 w 1235"/>
                <a:gd name="T35" fmla="*/ 0 h 1057"/>
                <a:gd name="T36" fmla="*/ 0 w 1235"/>
                <a:gd name="T37" fmla="*/ 0 h 1057"/>
                <a:gd name="T38" fmla="*/ 0 w 1235"/>
                <a:gd name="T39" fmla="*/ 0 h 1057"/>
                <a:gd name="T40" fmla="*/ 0 w 1235"/>
                <a:gd name="T41" fmla="*/ 0 h 1057"/>
                <a:gd name="T42" fmla="*/ 0 w 1235"/>
                <a:gd name="T43" fmla="*/ 0 h 1057"/>
                <a:gd name="T44" fmla="*/ 0 w 1235"/>
                <a:gd name="T45" fmla="*/ 0 h 1057"/>
                <a:gd name="T46" fmla="*/ 0 w 1235"/>
                <a:gd name="T47" fmla="*/ 0 h 1057"/>
                <a:gd name="T48" fmla="*/ 0 w 1235"/>
                <a:gd name="T49" fmla="*/ 0 h 1057"/>
                <a:gd name="T50" fmla="*/ 0 w 1235"/>
                <a:gd name="T51" fmla="*/ 0 h 1057"/>
                <a:gd name="T52" fmla="*/ 0 w 1235"/>
                <a:gd name="T53" fmla="*/ 0 h 1057"/>
                <a:gd name="T54" fmla="*/ 0 w 1235"/>
                <a:gd name="T55" fmla="*/ 0 h 1057"/>
                <a:gd name="T56" fmla="*/ 0 w 1235"/>
                <a:gd name="T57" fmla="*/ 0 h 1057"/>
                <a:gd name="T58" fmla="*/ 0 w 1235"/>
                <a:gd name="T59" fmla="*/ 0 h 1057"/>
                <a:gd name="T60" fmla="*/ 0 w 1235"/>
                <a:gd name="T61" fmla="*/ 0 h 1057"/>
                <a:gd name="T62" fmla="*/ 0 w 1235"/>
                <a:gd name="T63" fmla="*/ 0 h 1057"/>
                <a:gd name="T64" fmla="*/ 0 w 1235"/>
                <a:gd name="T65" fmla="*/ 0 h 1057"/>
                <a:gd name="T66" fmla="*/ 0 w 1235"/>
                <a:gd name="T67" fmla="*/ 0 h 1057"/>
                <a:gd name="T68" fmla="*/ 0 w 1235"/>
                <a:gd name="T69" fmla="*/ 0 h 1057"/>
                <a:gd name="T70" fmla="*/ 0 w 1235"/>
                <a:gd name="T71" fmla="*/ 0 h 1057"/>
                <a:gd name="T72" fmla="*/ 0 w 1235"/>
                <a:gd name="T73" fmla="*/ 0 h 1057"/>
                <a:gd name="T74" fmla="*/ 0 w 1235"/>
                <a:gd name="T75" fmla="*/ 0 h 1057"/>
                <a:gd name="T76" fmla="*/ 0 w 1235"/>
                <a:gd name="T77" fmla="*/ 0 h 1057"/>
                <a:gd name="T78" fmla="*/ 0 w 1235"/>
                <a:gd name="T79" fmla="*/ 0 h 1057"/>
                <a:gd name="T80" fmla="*/ 0 w 1235"/>
                <a:gd name="T81" fmla="*/ 0 h 1057"/>
                <a:gd name="T82" fmla="*/ 0 w 1235"/>
                <a:gd name="T83" fmla="*/ 0 h 1057"/>
                <a:gd name="T84" fmla="*/ 0 w 1235"/>
                <a:gd name="T85" fmla="*/ 0 h 1057"/>
                <a:gd name="T86" fmla="*/ 0 w 1235"/>
                <a:gd name="T87" fmla="*/ 0 h 1057"/>
                <a:gd name="T88" fmla="*/ 0 w 1235"/>
                <a:gd name="T89" fmla="*/ 0 h 1057"/>
                <a:gd name="T90" fmla="*/ 0 w 1235"/>
                <a:gd name="T91" fmla="*/ 0 h 1057"/>
                <a:gd name="T92" fmla="*/ 0 w 1235"/>
                <a:gd name="T93" fmla="*/ 0 h 1057"/>
                <a:gd name="T94" fmla="*/ 0 w 1235"/>
                <a:gd name="T95" fmla="*/ 0 h 1057"/>
                <a:gd name="T96" fmla="*/ 0 w 1235"/>
                <a:gd name="T97" fmla="*/ 0 h 1057"/>
                <a:gd name="T98" fmla="*/ 0 w 1235"/>
                <a:gd name="T99" fmla="*/ 0 h 1057"/>
                <a:gd name="T100" fmla="*/ 0 w 1235"/>
                <a:gd name="T101" fmla="*/ 0 h 1057"/>
                <a:gd name="T102" fmla="*/ 0 w 1235"/>
                <a:gd name="T103" fmla="*/ 0 h 1057"/>
                <a:gd name="T104" fmla="*/ 0 w 1235"/>
                <a:gd name="T105" fmla="*/ 0 h 1057"/>
                <a:gd name="T106" fmla="*/ 0 w 1235"/>
                <a:gd name="T107" fmla="*/ 0 h 10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35"/>
                <a:gd name="T163" fmla="*/ 0 h 1057"/>
                <a:gd name="T164" fmla="*/ 1235 w 1235"/>
                <a:gd name="T165" fmla="*/ 1057 h 10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35" h="1057">
                  <a:moveTo>
                    <a:pt x="0" y="0"/>
                  </a:moveTo>
                  <a:lnTo>
                    <a:pt x="9" y="0"/>
                  </a:lnTo>
                  <a:lnTo>
                    <a:pt x="119" y="7"/>
                  </a:lnTo>
                  <a:lnTo>
                    <a:pt x="228" y="18"/>
                  </a:lnTo>
                  <a:lnTo>
                    <a:pt x="332" y="43"/>
                  </a:lnTo>
                  <a:lnTo>
                    <a:pt x="434" y="75"/>
                  </a:lnTo>
                  <a:lnTo>
                    <a:pt x="533" y="114"/>
                  </a:lnTo>
                  <a:lnTo>
                    <a:pt x="629" y="165"/>
                  </a:lnTo>
                  <a:lnTo>
                    <a:pt x="716" y="219"/>
                  </a:lnTo>
                  <a:lnTo>
                    <a:pt x="803" y="283"/>
                  </a:lnTo>
                  <a:lnTo>
                    <a:pt x="881" y="355"/>
                  </a:lnTo>
                  <a:lnTo>
                    <a:pt x="952" y="430"/>
                  </a:lnTo>
                  <a:lnTo>
                    <a:pt x="1019" y="513"/>
                  </a:lnTo>
                  <a:lnTo>
                    <a:pt x="1079" y="600"/>
                  </a:lnTo>
                  <a:lnTo>
                    <a:pt x="1130" y="696"/>
                  </a:lnTo>
                  <a:lnTo>
                    <a:pt x="1172" y="796"/>
                  </a:lnTo>
                  <a:lnTo>
                    <a:pt x="1208" y="897"/>
                  </a:lnTo>
                  <a:lnTo>
                    <a:pt x="1235" y="1005"/>
                  </a:lnTo>
                  <a:lnTo>
                    <a:pt x="975" y="1057"/>
                  </a:lnTo>
                  <a:lnTo>
                    <a:pt x="965" y="1016"/>
                  </a:lnTo>
                  <a:lnTo>
                    <a:pt x="954" y="975"/>
                  </a:lnTo>
                  <a:lnTo>
                    <a:pt x="941" y="936"/>
                  </a:lnTo>
                  <a:lnTo>
                    <a:pt x="927" y="897"/>
                  </a:lnTo>
                  <a:lnTo>
                    <a:pt x="910" y="858"/>
                  </a:lnTo>
                  <a:lnTo>
                    <a:pt x="892" y="821"/>
                  </a:lnTo>
                  <a:lnTo>
                    <a:pt x="873" y="784"/>
                  </a:lnTo>
                  <a:lnTo>
                    <a:pt x="851" y="750"/>
                  </a:lnTo>
                  <a:lnTo>
                    <a:pt x="829" y="715"/>
                  </a:lnTo>
                  <a:lnTo>
                    <a:pt x="805" y="681"/>
                  </a:lnTo>
                  <a:lnTo>
                    <a:pt x="781" y="649"/>
                  </a:lnTo>
                  <a:lnTo>
                    <a:pt x="754" y="617"/>
                  </a:lnTo>
                  <a:lnTo>
                    <a:pt x="726" y="587"/>
                  </a:lnTo>
                  <a:lnTo>
                    <a:pt x="697" y="558"/>
                  </a:lnTo>
                  <a:lnTo>
                    <a:pt x="666" y="530"/>
                  </a:lnTo>
                  <a:lnTo>
                    <a:pt x="635" y="503"/>
                  </a:lnTo>
                  <a:lnTo>
                    <a:pt x="602" y="478"/>
                  </a:lnTo>
                  <a:lnTo>
                    <a:pt x="570" y="453"/>
                  </a:lnTo>
                  <a:lnTo>
                    <a:pt x="535" y="431"/>
                  </a:lnTo>
                  <a:lnTo>
                    <a:pt x="499" y="410"/>
                  </a:lnTo>
                  <a:lnTo>
                    <a:pt x="462" y="389"/>
                  </a:lnTo>
                  <a:lnTo>
                    <a:pt x="425" y="371"/>
                  </a:lnTo>
                  <a:lnTo>
                    <a:pt x="386" y="355"/>
                  </a:lnTo>
                  <a:lnTo>
                    <a:pt x="348" y="340"/>
                  </a:lnTo>
                  <a:lnTo>
                    <a:pt x="307" y="326"/>
                  </a:lnTo>
                  <a:lnTo>
                    <a:pt x="266" y="314"/>
                  </a:lnTo>
                  <a:lnTo>
                    <a:pt x="225" y="304"/>
                  </a:lnTo>
                  <a:lnTo>
                    <a:pt x="183" y="295"/>
                  </a:lnTo>
                  <a:lnTo>
                    <a:pt x="140" y="289"/>
                  </a:lnTo>
                  <a:lnTo>
                    <a:pt x="96" y="284"/>
                  </a:lnTo>
                  <a:lnTo>
                    <a:pt x="53" y="282"/>
                  </a:lnTo>
                  <a:lnTo>
                    <a:pt x="9" y="280"/>
                  </a:lnTo>
                  <a:lnTo>
                    <a:pt x="4" y="280"/>
                  </a:lnTo>
                  <a:lnTo>
                    <a:pt x="1" y="280"/>
                  </a:lnTo>
                  <a:lnTo>
                    <a:pt x="0" y="0"/>
                  </a:lnTo>
                  <a:close/>
                </a:path>
              </a:pathLst>
            </a:custGeom>
            <a:solidFill>
              <a:srgbClr val="E2E200"/>
            </a:solidFill>
            <a:ln w="9525">
              <a:noFill/>
              <a:round/>
              <a:headEnd/>
              <a:tailEnd/>
            </a:ln>
          </p:spPr>
          <p:txBody>
            <a:bodyPr/>
            <a:lstStyle/>
            <a:p>
              <a:pPr>
                <a:defRPr/>
              </a:pPr>
              <a:endParaRPr lang="de-DE">
                <a:latin typeface="+mn-lt"/>
              </a:endParaRPr>
            </a:p>
          </p:txBody>
        </p:sp>
        <p:sp>
          <p:nvSpPr>
            <p:cNvPr id="60439" name="Freeform 22">
              <a:extLst>
                <a:ext uri="{FF2B5EF4-FFF2-40B4-BE49-F238E27FC236}">
                  <a16:creationId xmlns:a16="http://schemas.microsoft.com/office/drawing/2014/main" id="{404FE84D-C6F5-705B-8F64-D442EB89533C}"/>
                </a:ext>
              </a:extLst>
            </p:cNvPr>
            <p:cNvSpPr>
              <a:spLocks noChangeAspect="1"/>
            </p:cNvSpPr>
            <p:nvPr/>
          </p:nvSpPr>
          <p:spPr bwMode="auto">
            <a:xfrm>
              <a:off x="3470" y="2322"/>
              <a:ext cx="233" cy="426"/>
            </a:xfrm>
            <a:custGeom>
              <a:avLst/>
              <a:gdLst>
                <a:gd name="T0" fmla="*/ 0 w 700"/>
                <a:gd name="T1" fmla="*/ 0 h 1277"/>
                <a:gd name="T2" fmla="*/ 0 w 700"/>
                <a:gd name="T3" fmla="*/ 0 h 1277"/>
                <a:gd name="T4" fmla="*/ 0 w 700"/>
                <a:gd name="T5" fmla="*/ 0 h 1277"/>
                <a:gd name="T6" fmla="*/ 0 w 700"/>
                <a:gd name="T7" fmla="*/ 0 h 1277"/>
                <a:gd name="T8" fmla="*/ 0 w 700"/>
                <a:gd name="T9" fmla="*/ 0 h 1277"/>
                <a:gd name="T10" fmla="*/ 0 w 700"/>
                <a:gd name="T11" fmla="*/ 0 h 1277"/>
                <a:gd name="T12" fmla="*/ 0 w 700"/>
                <a:gd name="T13" fmla="*/ 0 h 1277"/>
                <a:gd name="T14" fmla="*/ 0 w 700"/>
                <a:gd name="T15" fmla="*/ 0 h 1277"/>
                <a:gd name="T16" fmla="*/ 0 w 700"/>
                <a:gd name="T17" fmla="*/ 0 h 1277"/>
                <a:gd name="T18" fmla="*/ 0 w 700"/>
                <a:gd name="T19" fmla="*/ 0 h 1277"/>
                <a:gd name="T20" fmla="*/ 0 w 700"/>
                <a:gd name="T21" fmla="*/ 0 h 1277"/>
                <a:gd name="T22" fmla="*/ 0 w 700"/>
                <a:gd name="T23" fmla="*/ 0 h 1277"/>
                <a:gd name="T24" fmla="*/ 0 w 700"/>
                <a:gd name="T25" fmla="*/ 0 h 1277"/>
                <a:gd name="T26" fmla="*/ 0 w 700"/>
                <a:gd name="T27" fmla="*/ 0 h 1277"/>
                <a:gd name="T28" fmla="*/ 0 w 700"/>
                <a:gd name="T29" fmla="*/ 0 h 1277"/>
                <a:gd name="T30" fmla="*/ 0 w 700"/>
                <a:gd name="T31" fmla="*/ 0 h 1277"/>
                <a:gd name="T32" fmla="*/ 0 w 700"/>
                <a:gd name="T33" fmla="*/ 0 h 1277"/>
                <a:gd name="T34" fmla="*/ 0 w 700"/>
                <a:gd name="T35" fmla="*/ 0 h 1277"/>
                <a:gd name="T36" fmla="*/ 0 w 700"/>
                <a:gd name="T37" fmla="*/ 0 h 1277"/>
                <a:gd name="T38" fmla="*/ 0 w 700"/>
                <a:gd name="T39" fmla="*/ 0 h 1277"/>
                <a:gd name="T40" fmla="*/ 0 w 700"/>
                <a:gd name="T41" fmla="*/ 0 h 1277"/>
                <a:gd name="T42" fmla="*/ 0 w 700"/>
                <a:gd name="T43" fmla="*/ 0 h 1277"/>
                <a:gd name="T44" fmla="*/ 0 w 700"/>
                <a:gd name="T45" fmla="*/ 0 h 1277"/>
                <a:gd name="T46" fmla="*/ 0 w 700"/>
                <a:gd name="T47" fmla="*/ 0 h 1277"/>
                <a:gd name="T48" fmla="*/ 0 w 700"/>
                <a:gd name="T49" fmla="*/ 0 h 1277"/>
                <a:gd name="T50" fmla="*/ 0 w 700"/>
                <a:gd name="T51" fmla="*/ 0 h 1277"/>
                <a:gd name="T52" fmla="*/ 0 w 700"/>
                <a:gd name="T53" fmla="*/ 0 h 1277"/>
                <a:gd name="T54" fmla="*/ 0 w 700"/>
                <a:gd name="T55" fmla="*/ 0 h 1277"/>
                <a:gd name="T56" fmla="*/ 0 w 700"/>
                <a:gd name="T57" fmla="*/ 0 h 1277"/>
                <a:gd name="T58" fmla="*/ 0 w 700"/>
                <a:gd name="T59" fmla="*/ 0 h 1277"/>
                <a:gd name="T60" fmla="*/ 0 w 700"/>
                <a:gd name="T61" fmla="*/ 0 h 1277"/>
                <a:gd name="T62" fmla="*/ 0 w 700"/>
                <a:gd name="T63" fmla="*/ 0 h 1277"/>
                <a:gd name="T64" fmla="*/ 0 w 700"/>
                <a:gd name="T65" fmla="*/ 0 h 1277"/>
                <a:gd name="T66" fmla="*/ 0 w 700"/>
                <a:gd name="T67" fmla="*/ 0 h 1277"/>
                <a:gd name="T68" fmla="*/ 0 w 700"/>
                <a:gd name="T69" fmla="*/ 0 h 1277"/>
                <a:gd name="T70" fmla="*/ 0 w 700"/>
                <a:gd name="T71" fmla="*/ 0 h 1277"/>
                <a:gd name="T72" fmla="*/ 0 w 700"/>
                <a:gd name="T73" fmla="*/ 0 h 1277"/>
                <a:gd name="T74" fmla="*/ 0 w 700"/>
                <a:gd name="T75" fmla="*/ 0 h 1277"/>
                <a:gd name="T76" fmla="*/ 0 w 700"/>
                <a:gd name="T77" fmla="*/ 0 h 1277"/>
                <a:gd name="T78" fmla="*/ 0 w 700"/>
                <a:gd name="T79" fmla="*/ 0 h 1277"/>
                <a:gd name="T80" fmla="*/ 0 w 700"/>
                <a:gd name="T81" fmla="*/ 0 h 1277"/>
                <a:gd name="T82" fmla="*/ 0 w 700"/>
                <a:gd name="T83" fmla="*/ 0 h 1277"/>
                <a:gd name="T84" fmla="*/ 0 w 700"/>
                <a:gd name="T85" fmla="*/ 0 h 1277"/>
                <a:gd name="T86" fmla="*/ 0 w 700"/>
                <a:gd name="T87" fmla="*/ 0 h 1277"/>
                <a:gd name="T88" fmla="*/ 0 w 700"/>
                <a:gd name="T89" fmla="*/ 0 h 1277"/>
                <a:gd name="T90" fmla="*/ 0 w 700"/>
                <a:gd name="T91" fmla="*/ 0 h 1277"/>
                <a:gd name="T92" fmla="*/ 0 w 700"/>
                <a:gd name="T93" fmla="*/ 0 h 1277"/>
                <a:gd name="T94" fmla="*/ 0 w 700"/>
                <a:gd name="T95" fmla="*/ 0 h 1277"/>
                <a:gd name="T96" fmla="*/ 0 w 700"/>
                <a:gd name="T97" fmla="*/ 0 h 1277"/>
                <a:gd name="T98" fmla="*/ 0 w 700"/>
                <a:gd name="T99" fmla="*/ 0 h 1277"/>
                <a:gd name="T100" fmla="*/ 0 w 700"/>
                <a:gd name="T101" fmla="*/ 0 h 1277"/>
                <a:gd name="T102" fmla="*/ 0 w 700"/>
                <a:gd name="T103" fmla="*/ 0 h 1277"/>
                <a:gd name="T104" fmla="*/ 0 w 700"/>
                <a:gd name="T105" fmla="*/ 0 h 1277"/>
                <a:gd name="T106" fmla="*/ 0 w 700"/>
                <a:gd name="T107" fmla="*/ 0 h 1277"/>
                <a:gd name="T108" fmla="*/ 0 w 700"/>
                <a:gd name="T109" fmla="*/ 0 h 1277"/>
                <a:gd name="T110" fmla="*/ 0 w 700"/>
                <a:gd name="T111" fmla="*/ 0 h 1277"/>
                <a:gd name="T112" fmla="*/ 0 w 700"/>
                <a:gd name="T113" fmla="*/ 0 h 1277"/>
                <a:gd name="T114" fmla="*/ 0 w 700"/>
                <a:gd name="T115" fmla="*/ 0 h 1277"/>
                <a:gd name="T116" fmla="*/ 0 w 700"/>
                <a:gd name="T117" fmla="*/ 0 h 1277"/>
                <a:gd name="T118" fmla="*/ 0 w 700"/>
                <a:gd name="T119" fmla="*/ 0 h 1277"/>
                <a:gd name="T120" fmla="*/ 0 w 700"/>
                <a:gd name="T121" fmla="*/ 0 h 1277"/>
                <a:gd name="T122" fmla="*/ 0 w 700"/>
                <a:gd name="T123" fmla="*/ 0 h 127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00"/>
                <a:gd name="T187" fmla="*/ 0 h 1277"/>
                <a:gd name="T188" fmla="*/ 700 w 700"/>
                <a:gd name="T189" fmla="*/ 1277 h 127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00" h="1277">
                  <a:moveTo>
                    <a:pt x="676" y="0"/>
                  </a:moveTo>
                  <a:lnTo>
                    <a:pt x="694" y="123"/>
                  </a:lnTo>
                  <a:lnTo>
                    <a:pt x="696" y="183"/>
                  </a:lnTo>
                  <a:lnTo>
                    <a:pt x="700" y="246"/>
                  </a:lnTo>
                  <a:lnTo>
                    <a:pt x="696" y="324"/>
                  </a:lnTo>
                  <a:lnTo>
                    <a:pt x="691" y="399"/>
                  </a:lnTo>
                  <a:lnTo>
                    <a:pt x="678" y="474"/>
                  </a:lnTo>
                  <a:lnTo>
                    <a:pt x="664" y="549"/>
                  </a:lnTo>
                  <a:lnTo>
                    <a:pt x="643" y="621"/>
                  </a:lnTo>
                  <a:lnTo>
                    <a:pt x="619" y="693"/>
                  </a:lnTo>
                  <a:lnTo>
                    <a:pt x="589" y="761"/>
                  </a:lnTo>
                  <a:lnTo>
                    <a:pt x="556" y="831"/>
                  </a:lnTo>
                  <a:lnTo>
                    <a:pt x="517" y="894"/>
                  </a:lnTo>
                  <a:lnTo>
                    <a:pt x="478" y="957"/>
                  </a:lnTo>
                  <a:lnTo>
                    <a:pt x="433" y="1017"/>
                  </a:lnTo>
                  <a:lnTo>
                    <a:pt x="384" y="1077"/>
                  </a:lnTo>
                  <a:lnTo>
                    <a:pt x="331" y="1130"/>
                  </a:lnTo>
                  <a:lnTo>
                    <a:pt x="277" y="1184"/>
                  </a:lnTo>
                  <a:lnTo>
                    <a:pt x="217" y="1233"/>
                  </a:lnTo>
                  <a:lnTo>
                    <a:pt x="154" y="1277"/>
                  </a:lnTo>
                  <a:lnTo>
                    <a:pt x="0" y="1051"/>
                  </a:lnTo>
                  <a:lnTo>
                    <a:pt x="23" y="1034"/>
                  </a:lnTo>
                  <a:lnTo>
                    <a:pt x="48" y="1017"/>
                  </a:lnTo>
                  <a:lnTo>
                    <a:pt x="70" y="998"/>
                  </a:lnTo>
                  <a:lnTo>
                    <a:pt x="94" y="980"/>
                  </a:lnTo>
                  <a:lnTo>
                    <a:pt x="115" y="960"/>
                  </a:lnTo>
                  <a:lnTo>
                    <a:pt x="137" y="941"/>
                  </a:lnTo>
                  <a:lnTo>
                    <a:pt x="158" y="919"/>
                  </a:lnTo>
                  <a:lnTo>
                    <a:pt x="178" y="898"/>
                  </a:lnTo>
                  <a:lnTo>
                    <a:pt x="198" y="877"/>
                  </a:lnTo>
                  <a:lnTo>
                    <a:pt x="217" y="854"/>
                  </a:lnTo>
                  <a:lnTo>
                    <a:pt x="235" y="831"/>
                  </a:lnTo>
                  <a:lnTo>
                    <a:pt x="253" y="807"/>
                  </a:lnTo>
                  <a:lnTo>
                    <a:pt x="270" y="784"/>
                  </a:lnTo>
                  <a:lnTo>
                    <a:pt x="286" y="759"/>
                  </a:lnTo>
                  <a:lnTo>
                    <a:pt x="301" y="734"/>
                  </a:lnTo>
                  <a:lnTo>
                    <a:pt x="316" y="709"/>
                  </a:lnTo>
                  <a:lnTo>
                    <a:pt x="329" y="683"/>
                  </a:lnTo>
                  <a:lnTo>
                    <a:pt x="343" y="656"/>
                  </a:lnTo>
                  <a:lnTo>
                    <a:pt x="355" y="629"/>
                  </a:lnTo>
                  <a:lnTo>
                    <a:pt x="367" y="602"/>
                  </a:lnTo>
                  <a:lnTo>
                    <a:pt x="378" y="574"/>
                  </a:lnTo>
                  <a:lnTo>
                    <a:pt x="387" y="546"/>
                  </a:lnTo>
                  <a:lnTo>
                    <a:pt x="396" y="517"/>
                  </a:lnTo>
                  <a:lnTo>
                    <a:pt x="405" y="489"/>
                  </a:lnTo>
                  <a:lnTo>
                    <a:pt x="411" y="459"/>
                  </a:lnTo>
                  <a:lnTo>
                    <a:pt x="418" y="429"/>
                  </a:lnTo>
                  <a:lnTo>
                    <a:pt x="423" y="400"/>
                  </a:lnTo>
                  <a:lnTo>
                    <a:pt x="427" y="370"/>
                  </a:lnTo>
                  <a:lnTo>
                    <a:pt x="430" y="339"/>
                  </a:lnTo>
                  <a:lnTo>
                    <a:pt x="434" y="308"/>
                  </a:lnTo>
                  <a:lnTo>
                    <a:pt x="435" y="278"/>
                  </a:lnTo>
                  <a:lnTo>
                    <a:pt x="435" y="246"/>
                  </a:lnTo>
                  <a:lnTo>
                    <a:pt x="435" y="221"/>
                  </a:lnTo>
                  <a:lnTo>
                    <a:pt x="434" y="197"/>
                  </a:lnTo>
                  <a:lnTo>
                    <a:pt x="433" y="172"/>
                  </a:lnTo>
                  <a:lnTo>
                    <a:pt x="430" y="147"/>
                  </a:lnTo>
                  <a:lnTo>
                    <a:pt x="427" y="124"/>
                  </a:lnTo>
                  <a:lnTo>
                    <a:pt x="424" y="99"/>
                  </a:lnTo>
                  <a:lnTo>
                    <a:pt x="420" y="76"/>
                  </a:lnTo>
                  <a:lnTo>
                    <a:pt x="416" y="52"/>
                  </a:lnTo>
                  <a:lnTo>
                    <a:pt x="676" y="0"/>
                  </a:lnTo>
                  <a:close/>
                </a:path>
              </a:pathLst>
            </a:custGeom>
            <a:solidFill>
              <a:srgbClr val="008080"/>
            </a:solidFill>
            <a:ln w="9525">
              <a:noFill/>
              <a:round/>
              <a:headEnd/>
              <a:tailEnd/>
            </a:ln>
          </p:spPr>
          <p:txBody>
            <a:bodyPr/>
            <a:lstStyle/>
            <a:p>
              <a:pPr>
                <a:defRPr/>
              </a:pPr>
              <a:endParaRPr lang="de-DE">
                <a:latin typeface="+mn-lt"/>
              </a:endParaRPr>
            </a:p>
          </p:txBody>
        </p:sp>
        <p:sp>
          <p:nvSpPr>
            <p:cNvPr id="60440" name="Freeform 23">
              <a:extLst>
                <a:ext uri="{FF2B5EF4-FFF2-40B4-BE49-F238E27FC236}">
                  <a16:creationId xmlns:a16="http://schemas.microsoft.com/office/drawing/2014/main" id="{5300C4FE-7B79-5FC9-FAB3-57A94B59DB10}"/>
                </a:ext>
              </a:extLst>
            </p:cNvPr>
            <p:cNvSpPr>
              <a:spLocks noChangeAspect="1"/>
            </p:cNvSpPr>
            <p:nvPr/>
          </p:nvSpPr>
          <p:spPr bwMode="auto">
            <a:xfrm>
              <a:off x="3426" y="2673"/>
              <a:ext cx="95" cy="107"/>
            </a:xfrm>
            <a:custGeom>
              <a:avLst/>
              <a:gdLst>
                <a:gd name="T0" fmla="*/ 0 w 284"/>
                <a:gd name="T1" fmla="*/ 0 h 322"/>
                <a:gd name="T2" fmla="*/ 0 w 284"/>
                <a:gd name="T3" fmla="*/ 0 h 322"/>
                <a:gd name="T4" fmla="*/ 0 w 284"/>
                <a:gd name="T5" fmla="*/ 0 h 322"/>
                <a:gd name="T6" fmla="*/ 0 w 284"/>
                <a:gd name="T7" fmla="*/ 0 h 322"/>
                <a:gd name="T8" fmla="*/ 0 w 284"/>
                <a:gd name="T9" fmla="*/ 0 h 322"/>
                <a:gd name="T10" fmla="*/ 0 w 284"/>
                <a:gd name="T11" fmla="*/ 0 h 322"/>
                <a:gd name="T12" fmla="*/ 0 w 284"/>
                <a:gd name="T13" fmla="*/ 0 h 322"/>
                <a:gd name="T14" fmla="*/ 0 w 284"/>
                <a:gd name="T15" fmla="*/ 0 h 322"/>
                <a:gd name="T16" fmla="*/ 0 w 284"/>
                <a:gd name="T17" fmla="*/ 0 h 3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4"/>
                <a:gd name="T28" fmla="*/ 0 h 322"/>
                <a:gd name="T29" fmla="*/ 284 w 284"/>
                <a:gd name="T30" fmla="*/ 322 h 3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4" h="322">
                  <a:moveTo>
                    <a:pt x="284" y="229"/>
                  </a:moveTo>
                  <a:lnTo>
                    <a:pt x="203" y="276"/>
                  </a:lnTo>
                  <a:lnTo>
                    <a:pt x="120" y="322"/>
                  </a:lnTo>
                  <a:lnTo>
                    <a:pt x="0" y="72"/>
                  </a:lnTo>
                  <a:lnTo>
                    <a:pt x="33" y="55"/>
                  </a:lnTo>
                  <a:lnTo>
                    <a:pt x="66" y="38"/>
                  </a:lnTo>
                  <a:lnTo>
                    <a:pt x="97" y="19"/>
                  </a:lnTo>
                  <a:lnTo>
                    <a:pt x="129" y="0"/>
                  </a:lnTo>
                  <a:lnTo>
                    <a:pt x="284" y="229"/>
                  </a:lnTo>
                  <a:close/>
                </a:path>
              </a:pathLst>
            </a:custGeom>
            <a:solidFill>
              <a:srgbClr val="000080"/>
            </a:solidFill>
            <a:ln w="9525">
              <a:noFill/>
              <a:round/>
              <a:headEnd/>
              <a:tailEnd/>
            </a:ln>
          </p:spPr>
          <p:txBody>
            <a:bodyPr/>
            <a:lstStyle/>
            <a:p>
              <a:pPr>
                <a:defRPr/>
              </a:pPr>
              <a:endParaRPr lang="de-DE">
                <a:latin typeface="+mn-lt"/>
              </a:endParaRPr>
            </a:p>
          </p:txBody>
        </p:sp>
        <p:sp>
          <p:nvSpPr>
            <p:cNvPr id="60441" name="Freeform 24">
              <a:extLst>
                <a:ext uri="{FF2B5EF4-FFF2-40B4-BE49-F238E27FC236}">
                  <a16:creationId xmlns:a16="http://schemas.microsoft.com/office/drawing/2014/main" id="{DA14CDF1-3FAF-F842-4133-ABBAA76A6054}"/>
                </a:ext>
              </a:extLst>
            </p:cNvPr>
            <p:cNvSpPr>
              <a:spLocks noChangeAspect="1"/>
            </p:cNvSpPr>
            <p:nvPr/>
          </p:nvSpPr>
          <p:spPr bwMode="auto">
            <a:xfrm>
              <a:off x="2887" y="2496"/>
              <a:ext cx="579" cy="325"/>
            </a:xfrm>
            <a:custGeom>
              <a:avLst/>
              <a:gdLst>
                <a:gd name="T0" fmla="*/ 0 w 1739"/>
                <a:gd name="T1" fmla="*/ 0 h 974"/>
                <a:gd name="T2" fmla="*/ 0 w 1739"/>
                <a:gd name="T3" fmla="*/ 0 h 974"/>
                <a:gd name="T4" fmla="*/ 0 w 1739"/>
                <a:gd name="T5" fmla="*/ 0 h 974"/>
                <a:gd name="T6" fmla="*/ 0 w 1739"/>
                <a:gd name="T7" fmla="*/ 0 h 974"/>
                <a:gd name="T8" fmla="*/ 0 w 1739"/>
                <a:gd name="T9" fmla="*/ 0 h 974"/>
                <a:gd name="T10" fmla="*/ 0 w 1739"/>
                <a:gd name="T11" fmla="*/ 0 h 974"/>
                <a:gd name="T12" fmla="*/ 0 w 1739"/>
                <a:gd name="T13" fmla="*/ 0 h 974"/>
                <a:gd name="T14" fmla="*/ 0 w 1739"/>
                <a:gd name="T15" fmla="*/ 0 h 974"/>
                <a:gd name="T16" fmla="*/ 0 w 1739"/>
                <a:gd name="T17" fmla="*/ 0 h 974"/>
                <a:gd name="T18" fmla="*/ 0 w 1739"/>
                <a:gd name="T19" fmla="*/ 0 h 974"/>
                <a:gd name="T20" fmla="*/ 0 w 1739"/>
                <a:gd name="T21" fmla="*/ 0 h 974"/>
                <a:gd name="T22" fmla="*/ 0 w 1739"/>
                <a:gd name="T23" fmla="*/ 0 h 974"/>
                <a:gd name="T24" fmla="*/ 0 w 1739"/>
                <a:gd name="T25" fmla="*/ 0 h 974"/>
                <a:gd name="T26" fmla="*/ 0 w 1739"/>
                <a:gd name="T27" fmla="*/ 0 h 974"/>
                <a:gd name="T28" fmla="*/ 0 w 1739"/>
                <a:gd name="T29" fmla="*/ 0 h 974"/>
                <a:gd name="T30" fmla="*/ 0 w 1739"/>
                <a:gd name="T31" fmla="*/ 0 h 974"/>
                <a:gd name="T32" fmla="*/ 0 w 1739"/>
                <a:gd name="T33" fmla="*/ 0 h 974"/>
                <a:gd name="T34" fmla="*/ 0 w 1739"/>
                <a:gd name="T35" fmla="*/ 0 h 974"/>
                <a:gd name="T36" fmla="*/ 0 w 1739"/>
                <a:gd name="T37" fmla="*/ 0 h 974"/>
                <a:gd name="T38" fmla="*/ 0 w 1739"/>
                <a:gd name="T39" fmla="*/ 0 h 974"/>
                <a:gd name="T40" fmla="*/ 0 w 1739"/>
                <a:gd name="T41" fmla="*/ 0 h 974"/>
                <a:gd name="T42" fmla="*/ 0 w 1739"/>
                <a:gd name="T43" fmla="*/ 0 h 974"/>
                <a:gd name="T44" fmla="*/ 0 w 1739"/>
                <a:gd name="T45" fmla="*/ 0 h 974"/>
                <a:gd name="T46" fmla="*/ 0 w 1739"/>
                <a:gd name="T47" fmla="*/ 0 h 974"/>
                <a:gd name="T48" fmla="*/ 0 w 1739"/>
                <a:gd name="T49" fmla="*/ 0 h 974"/>
                <a:gd name="T50" fmla="*/ 0 w 1739"/>
                <a:gd name="T51" fmla="*/ 0 h 974"/>
                <a:gd name="T52" fmla="*/ 0 w 1739"/>
                <a:gd name="T53" fmla="*/ 0 h 974"/>
                <a:gd name="T54" fmla="*/ 0 w 1739"/>
                <a:gd name="T55" fmla="*/ 0 h 974"/>
                <a:gd name="T56" fmla="*/ 0 w 1739"/>
                <a:gd name="T57" fmla="*/ 0 h 974"/>
                <a:gd name="T58" fmla="*/ 0 w 1739"/>
                <a:gd name="T59" fmla="*/ 0 h 974"/>
                <a:gd name="T60" fmla="*/ 0 w 1739"/>
                <a:gd name="T61" fmla="*/ 0 h 974"/>
                <a:gd name="T62" fmla="*/ 0 w 1739"/>
                <a:gd name="T63" fmla="*/ 0 h 974"/>
                <a:gd name="T64" fmla="*/ 0 w 1739"/>
                <a:gd name="T65" fmla="*/ 0 h 974"/>
                <a:gd name="T66" fmla="*/ 0 w 1739"/>
                <a:gd name="T67" fmla="*/ 0 h 974"/>
                <a:gd name="T68" fmla="*/ 0 w 1739"/>
                <a:gd name="T69" fmla="*/ 0 h 974"/>
                <a:gd name="T70" fmla="*/ 0 w 1739"/>
                <a:gd name="T71" fmla="*/ 0 h 974"/>
                <a:gd name="T72" fmla="*/ 0 w 1739"/>
                <a:gd name="T73" fmla="*/ 0 h 97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39"/>
                <a:gd name="T112" fmla="*/ 0 h 974"/>
                <a:gd name="T113" fmla="*/ 1739 w 1739"/>
                <a:gd name="T114" fmla="*/ 974 h 97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39" h="974">
                  <a:moveTo>
                    <a:pt x="1739" y="852"/>
                  </a:moveTo>
                  <a:lnTo>
                    <a:pt x="1676" y="881"/>
                  </a:lnTo>
                  <a:lnTo>
                    <a:pt x="1610" y="906"/>
                  </a:lnTo>
                  <a:lnTo>
                    <a:pt x="1543" y="926"/>
                  </a:lnTo>
                  <a:lnTo>
                    <a:pt x="1474" y="944"/>
                  </a:lnTo>
                  <a:lnTo>
                    <a:pt x="1405" y="956"/>
                  </a:lnTo>
                  <a:lnTo>
                    <a:pt x="1337" y="965"/>
                  </a:lnTo>
                  <a:lnTo>
                    <a:pt x="1267" y="971"/>
                  </a:lnTo>
                  <a:lnTo>
                    <a:pt x="1199" y="974"/>
                  </a:lnTo>
                  <a:lnTo>
                    <a:pt x="1097" y="971"/>
                  </a:lnTo>
                  <a:lnTo>
                    <a:pt x="995" y="956"/>
                  </a:lnTo>
                  <a:lnTo>
                    <a:pt x="896" y="938"/>
                  </a:lnTo>
                  <a:lnTo>
                    <a:pt x="800" y="908"/>
                  </a:lnTo>
                  <a:lnTo>
                    <a:pt x="706" y="872"/>
                  </a:lnTo>
                  <a:lnTo>
                    <a:pt x="617" y="831"/>
                  </a:lnTo>
                  <a:lnTo>
                    <a:pt x="530" y="782"/>
                  </a:lnTo>
                  <a:lnTo>
                    <a:pt x="448" y="725"/>
                  </a:lnTo>
                  <a:lnTo>
                    <a:pt x="374" y="662"/>
                  </a:lnTo>
                  <a:lnTo>
                    <a:pt x="303" y="594"/>
                  </a:lnTo>
                  <a:lnTo>
                    <a:pt x="236" y="519"/>
                  </a:lnTo>
                  <a:lnTo>
                    <a:pt x="174" y="440"/>
                  </a:lnTo>
                  <a:lnTo>
                    <a:pt x="120" y="357"/>
                  </a:lnTo>
                  <a:lnTo>
                    <a:pt x="74" y="266"/>
                  </a:lnTo>
                  <a:lnTo>
                    <a:pt x="32" y="174"/>
                  </a:lnTo>
                  <a:lnTo>
                    <a:pt x="0" y="74"/>
                  </a:lnTo>
                  <a:lnTo>
                    <a:pt x="253" y="0"/>
                  </a:lnTo>
                  <a:lnTo>
                    <a:pt x="266" y="37"/>
                  </a:lnTo>
                  <a:lnTo>
                    <a:pt x="279" y="74"/>
                  </a:lnTo>
                  <a:lnTo>
                    <a:pt x="295" y="110"/>
                  </a:lnTo>
                  <a:lnTo>
                    <a:pt x="310" y="145"/>
                  </a:lnTo>
                  <a:lnTo>
                    <a:pt x="328" y="180"/>
                  </a:lnTo>
                  <a:lnTo>
                    <a:pt x="347" y="213"/>
                  </a:lnTo>
                  <a:lnTo>
                    <a:pt x="368" y="246"/>
                  </a:lnTo>
                  <a:lnTo>
                    <a:pt x="390" y="277"/>
                  </a:lnTo>
                  <a:lnTo>
                    <a:pt x="412" y="309"/>
                  </a:lnTo>
                  <a:lnTo>
                    <a:pt x="437" y="339"/>
                  </a:lnTo>
                  <a:lnTo>
                    <a:pt x="462" y="368"/>
                  </a:lnTo>
                  <a:lnTo>
                    <a:pt x="489" y="396"/>
                  </a:lnTo>
                  <a:lnTo>
                    <a:pt x="516" y="423"/>
                  </a:lnTo>
                  <a:lnTo>
                    <a:pt x="545" y="449"/>
                  </a:lnTo>
                  <a:lnTo>
                    <a:pt x="574" y="474"/>
                  </a:lnTo>
                  <a:lnTo>
                    <a:pt x="604" y="497"/>
                  </a:lnTo>
                  <a:lnTo>
                    <a:pt x="636" y="520"/>
                  </a:lnTo>
                  <a:lnTo>
                    <a:pt x="668" y="541"/>
                  </a:lnTo>
                  <a:lnTo>
                    <a:pt x="702" y="561"/>
                  </a:lnTo>
                  <a:lnTo>
                    <a:pt x="736" y="580"/>
                  </a:lnTo>
                  <a:lnTo>
                    <a:pt x="770" y="598"/>
                  </a:lnTo>
                  <a:lnTo>
                    <a:pt x="806" y="614"/>
                  </a:lnTo>
                  <a:lnTo>
                    <a:pt x="843" y="629"/>
                  </a:lnTo>
                  <a:lnTo>
                    <a:pt x="880" y="642"/>
                  </a:lnTo>
                  <a:lnTo>
                    <a:pt x="917" y="654"/>
                  </a:lnTo>
                  <a:lnTo>
                    <a:pt x="957" y="665"/>
                  </a:lnTo>
                  <a:lnTo>
                    <a:pt x="996" y="674"/>
                  </a:lnTo>
                  <a:lnTo>
                    <a:pt x="1035" y="681"/>
                  </a:lnTo>
                  <a:lnTo>
                    <a:pt x="1076" y="687"/>
                  </a:lnTo>
                  <a:lnTo>
                    <a:pt x="1116" y="691"/>
                  </a:lnTo>
                  <a:lnTo>
                    <a:pt x="1157" y="694"/>
                  </a:lnTo>
                  <a:lnTo>
                    <a:pt x="1199" y="695"/>
                  </a:lnTo>
                  <a:lnTo>
                    <a:pt x="1227" y="694"/>
                  </a:lnTo>
                  <a:lnTo>
                    <a:pt x="1254" y="693"/>
                  </a:lnTo>
                  <a:lnTo>
                    <a:pt x="1282" y="691"/>
                  </a:lnTo>
                  <a:lnTo>
                    <a:pt x="1310" y="688"/>
                  </a:lnTo>
                  <a:lnTo>
                    <a:pt x="1337" y="685"/>
                  </a:lnTo>
                  <a:lnTo>
                    <a:pt x="1364" y="680"/>
                  </a:lnTo>
                  <a:lnTo>
                    <a:pt x="1391" y="676"/>
                  </a:lnTo>
                  <a:lnTo>
                    <a:pt x="1417" y="670"/>
                  </a:lnTo>
                  <a:lnTo>
                    <a:pt x="1444" y="665"/>
                  </a:lnTo>
                  <a:lnTo>
                    <a:pt x="1469" y="657"/>
                  </a:lnTo>
                  <a:lnTo>
                    <a:pt x="1495" y="650"/>
                  </a:lnTo>
                  <a:lnTo>
                    <a:pt x="1520" y="641"/>
                  </a:lnTo>
                  <a:lnTo>
                    <a:pt x="1546" y="632"/>
                  </a:lnTo>
                  <a:lnTo>
                    <a:pt x="1570" y="623"/>
                  </a:lnTo>
                  <a:lnTo>
                    <a:pt x="1595" y="613"/>
                  </a:lnTo>
                  <a:lnTo>
                    <a:pt x="1619" y="602"/>
                  </a:lnTo>
                  <a:lnTo>
                    <a:pt x="1739" y="852"/>
                  </a:lnTo>
                  <a:close/>
                </a:path>
              </a:pathLst>
            </a:custGeom>
            <a:solidFill>
              <a:srgbClr val="800000"/>
            </a:solidFill>
            <a:ln w="9525">
              <a:noFill/>
              <a:round/>
              <a:headEnd/>
              <a:tailEnd/>
            </a:ln>
          </p:spPr>
          <p:txBody>
            <a:bodyPr/>
            <a:lstStyle/>
            <a:p>
              <a:pPr>
                <a:defRPr/>
              </a:pPr>
              <a:endParaRPr lang="de-DE">
                <a:latin typeface="+mn-lt"/>
              </a:endParaRPr>
            </a:p>
          </p:txBody>
        </p:sp>
        <p:sp>
          <p:nvSpPr>
            <p:cNvPr id="60442" name="Freeform 25">
              <a:extLst>
                <a:ext uri="{FF2B5EF4-FFF2-40B4-BE49-F238E27FC236}">
                  <a16:creationId xmlns:a16="http://schemas.microsoft.com/office/drawing/2014/main" id="{4440D4D8-8743-9228-B8B1-4BE29271559B}"/>
                </a:ext>
              </a:extLst>
            </p:cNvPr>
            <p:cNvSpPr>
              <a:spLocks noChangeAspect="1"/>
            </p:cNvSpPr>
            <p:nvPr/>
          </p:nvSpPr>
          <p:spPr bwMode="auto">
            <a:xfrm>
              <a:off x="3016" y="1988"/>
              <a:ext cx="31" cy="88"/>
            </a:xfrm>
            <a:custGeom>
              <a:avLst/>
              <a:gdLst>
                <a:gd name="T0" fmla="*/ 0 w 92"/>
                <a:gd name="T1" fmla="*/ 0 h 265"/>
                <a:gd name="T2" fmla="*/ 0 w 92"/>
                <a:gd name="T3" fmla="*/ 0 h 265"/>
                <a:gd name="T4" fmla="*/ 0 w 92"/>
                <a:gd name="T5" fmla="*/ 0 h 265"/>
                <a:gd name="T6" fmla="*/ 0 w 92"/>
                <a:gd name="T7" fmla="*/ 0 h 265"/>
                <a:gd name="T8" fmla="*/ 0 w 92"/>
                <a:gd name="T9" fmla="*/ 0 h 265"/>
                <a:gd name="T10" fmla="*/ 0 w 92"/>
                <a:gd name="T11" fmla="*/ 0 h 265"/>
                <a:gd name="T12" fmla="*/ 0 w 92"/>
                <a:gd name="T13" fmla="*/ 0 h 265"/>
                <a:gd name="T14" fmla="*/ 0 w 92"/>
                <a:gd name="T15" fmla="*/ 0 h 265"/>
                <a:gd name="T16" fmla="*/ 0 w 92"/>
                <a:gd name="T17" fmla="*/ 0 h 265"/>
                <a:gd name="T18" fmla="*/ 0 w 92"/>
                <a:gd name="T19" fmla="*/ 0 h 265"/>
                <a:gd name="T20" fmla="*/ 0 w 92"/>
                <a:gd name="T21" fmla="*/ 0 h 265"/>
                <a:gd name="T22" fmla="*/ 0 w 92"/>
                <a:gd name="T23" fmla="*/ 0 h 265"/>
                <a:gd name="T24" fmla="*/ 0 w 92"/>
                <a:gd name="T25" fmla="*/ 0 h 265"/>
                <a:gd name="T26" fmla="*/ 0 w 92"/>
                <a:gd name="T27" fmla="*/ 0 h 265"/>
                <a:gd name="T28" fmla="*/ 0 w 92"/>
                <a:gd name="T29" fmla="*/ 0 h 2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2"/>
                <a:gd name="T46" fmla="*/ 0 h 265"/>
                <a:gd name="T47" fmla="*/ 92 w 92"/>
                <a:gd name="T48" fmla="*/ 265 h 2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2" h="265">
                  <a:moveTo>
                    <a:pt x="49" y="265"/>
                  </a:moveTo>
                  <a:lnTo>
                    <a:pt x="49" y="74"/>
                  </a:lnTo>
                  <a:lnTo>
                    <a:pt x="0" y="107"/>
                  </a:lnTo>
                  <a:lnTo>
                    <a:pt x="0" y="62"/>
                  </a:lnTo>
                  <a:lnTo>
                    <a:pt x="11" y="55"/>
                  </a:lnTo>
                  <a:lnTo>
                    <a:pt x="22" y="48"/>
                  </a:lnTo>
                  <a:lnTo>
                    <a:pt x="32" y="42"/>
                  </a:lnTo>
                  <a:lnTo>
                    <a:pt x="43" y="34"/>
                  </a:lnTo>
                  <a:lnTo>
                    <a:pt x="52" y="26"/>
                  </a:lnTo>
                  <a:lnTo>
                    <a:pt x="61" y="18"/>
                  </a:lnTo>
                  <a:lnTo>
                    <a:pt x="68" y="9"/>
                  </a:lnTo>
                  <a:lnTo>
                    <a:pt x="75" y="0"/>
                  </a:lnTo>
                  <a:lnTo>
                    <a:pt x="92" y="0"/>
                  </a:lnTo>
                  <a:lnTo>
                    <a:pt x="92" y="265"/>
                  </a:lnTo>
                  <a:lnTo>
                    <a:pt x="49" y="265"/>
                  </a:lnTo>
                  <a:close/>
                </a:path>
              </a:pathLst>
            </a:custGeom>
            <a:solidFill>
              <a:srgbClr val="666666"/>
            </a:solidFill>
            <a:ln w="9525">
              <a:noFill/>
              <a:round/>
              <a:headEnd/>
              <a:tailEnd/>
            </a:ln>
          </p:spPr>
          <p:txBody>
            <a:bodyPr/>
            <a:lstStyle/>
            <a:p>
              <a:pPr>
                <a:defRPr/>
              </a:pPr>
              <a:endParaRPr lang="de-DE">
                <a:latin typeface="+mn-lt"/>
              </a:endParaRPr>
            </a:p>
          </p:txBody>
        </p:sp>
        <p:sp>
          <p:nvSpPr>
            <p:cNvPr id="60443" name="Freeform 26">
              <a:extLst>
                <a:ext uri="{FF2B5EF4-FFF2-40B4-BE49-F238E27FC236}">
                  <a16:creationId xmlns:a16="http://schemas.microsoft.com/office/drawing/2014/main" id="{7871154C-AE24-5A1C-C62C-9B8D3C0204E6}"/>
                </a:ext>
              </a:extLst>
            </p:cNvPr>
            <p:cNvSpPr>
              <a:spLocks noChangeAspect="1" noEditPoints="1"/>
            </p:cNvSpPr>
            <p:nvPr/>
          </p:nvSpPr>
          <p:spPr bwMode="auto">
            <a:xfrm>
              <a:off x="3072" y="1987"/>
              <a:ext cx="58" cy="90"/>
            </a:xfrm>
            <a:custGeom>
              <a:avLst/>
              <a:gdLst>
                <a:gd name="T0" fmla="*/ 0 w 174"/>
                <a:gd name="T1" fmla="*/ 0 h 271"/>
                <a:gd name="T2" fmla="*/ 0 w 174"/>
                <a:gd name="T3" fmla="*/ 0 h 271"/>
                <a:gd name="T4" fmla="*/ 0 w 174"/>
                <a:gd name="T5" fmla="*/ 0 h 271"/>
                <a:gd name="T6" fmla="*/ 0 w 174"/>
                <a:gd name="T7" fmla="*/ 0 h 271"/>
                <a:gd name="T8" fmla="*/ 0 w 174"/>
                <a:gd name="T9" fmla="*/ 0 h 271"/>
                <a:gd name="T10" fmla="*/ 0 w 174"/>
                <a:gd name="T11" fmla="*/ 0 h 271"/>
                <a:gd name="T12" fmla="*/ 0 w 174"/>
                <a:gd name="T13" fmla="*/ 0 h 271"/>
                <a:gd name="T14" fmla="*/ 0 w 174"/>
                <a:gd name="T15" fmla="*/ 0 h 271"/>
                <a:gd name="T16" fmla="*/ 0 w 174"/>
                <a:gd name="T17" fmla="*/ 0 h 271"/>
                <a:gd name="T18" fmla="*/ 0 w 174"/>
                <a:gd name="T19" fmla="*/ 0 h 271"/>
                <a:gd name="T20" fmla="*/ 0 w 174"/>
                <a:gd name="T21" fmla="*/ 0 h 271"/>
                <a:gd name="T22" fmla="*/ 0 w 174"/>
                <a:gd name="T23" fmla="*/ 0 h 271"/>
                <a:gd name="T24" fmla="*/ 0 w 174"/>
                <a:gd name="T25" fmla="*/ 0 h 271"/>
                <a:gd name="T26" fmla="*/ 0 w 174"/>
                <a:gd name="T27" fmla="*/ 0 h 271"/>
                <a:gd name="T28" fmla="*/ 0 w 174"/>
                <a:gd name="T29" fmla="*/ 0 h 271"/>
                <a:gd name="T30" fmla="*/ 0 w 174"/>
                <a:gd name="T31" fmla="*/ 0 h 271"/>
                <a:gd name="T32" fmla="*/ 0 w 174"/>
                <a:gd name="T33" fmla="*/ 0 h 271"/>
                <a:gd name="T34" fmla="*/ 0 w 174"/>
                <a:gd name="T35" fmla="*/ 0 h 271"/>
                <a:gd name="T36" fmla="*/ 0 w 174"/>
                <a:gd name="T37" fmla="*/ 0 h 271"/>
                <a:gd name="T38" fmla="*/ 0 w 174"/>
                <a:gd name="T39" fmla="*/ 0 h 271"/>
                <a:gd name="T40" fmla="*/ 0 w 174"/>
                <a:gd name="T41" fmla="*/ 0 h 271"/>
                <a:gd name="T42" fmla="*/ 0 w 174"/>
                <a:gd name="T43" fmla="*/ 0 h 271"/>
                <a:gd name="T44" fmla="*/ 0 w 174"/>
                <a:gd name="T45" fmla="*/ 0 h 271"/>
                <a:gd name="T46" fmla="*/ 0 w 174"/>
                <a:gd name="T47" fmla="*/ 0 h 271"/>
                <a:gd name="T48" fmla="*/ 0 w 174"/>
                <a:gd name="T49" fmla="*/ 0 h 271"/>
                <a:gd name="T50" fmla="*/ 0 w 174"/>
                <a:gd name="T51" fmla="*/ 0 h 271"/>
                <a:gd name="T52" fmla="*/ 0 w 174"/>
                <a:gd name="T53" fmla="*/ 0 h 271"/>
                <a:gd name="T54" fmla="*/ 0 w 174"/>
                <a:gd name="T55" fmla="*/ 0 h 271"/>
                <a:gd name="T56" fmla="*/ 0 w 174"/>
                <a:gd name="T57" fmla="*/ 0 h 271"/>
                <a:gd name="T58" fmla="*/ 0 w 174"/>
                <a:gd name="T59" fmla="*/ 0 h 271"/>
                <a:gd name="T60" fmla="*/ 0 w 174"/>
                <a:gd name="T61" fmla="*/ 0 h 271"/>
                <a:gd name="T62" fmla="*/ 0 w 174"/>
                <a:gd name="T63" fmla="*/ 0 h 271"/>
                <a:gd name="T64" fmla="*/ 0 w 174"/>
                <a:gd name="T65" fmla="*/ 0 h 271"/>
                <a:gd name="T66" fmla="*/ 0 w 174"/>
                <a:gd name="T67" fmla="*/ 0 h 271"/>
                <a:gd name="T68" fmla="*/ 0 w 174"/>
                <a:gd name="T69" fmla="*/ 0 h 271"/>
                <a:gd name="T70" fmla="*/ 0 w 174"/>
                <a:gd name="T71" fmla="*/ 0 h 271"/>
                <a:gd name="T72" fmla="*/ 0 w 174"/>
                <a:gd name="T73" fmla="*/ 0 h 271"/>
                <a:gd name="T74" fmla="*/ 0 w 174"/>
                <a:gd name="T75" fmla="*/ 0 h 271"/>
                <a:gd name="T76" fmla="*/ 0 w 174"/>
                <a:gd name="T77" fmla="*/ 0 h 271"/>
                <a:gd name="T78" fmla="*/ 0 w 174"/>
                <a:gd name="T79" fmla="*/ 0 h 271"/>
                <a:gd name="T80" fmla="*/ 0 w 174"/>
                <a:gd name="T81" fmla="*/ 0 h 271"/>
                <a:gd name="T82" fmla="*/ 0 w 174"/>
                <a:gd name="T83" fmla="*/ 0 h 271"/>
                <a:gd name="T84" fmla="*/ 0 w 174"/>
                <a:gd name="T85" fmla="*/ 0 h 271"/>
                <a:gd name="T86" fmla="*/ 0 w 174"/>
                <a:gd name="T87" fmla="*/ 0 h 271"/>
                <a:gd name="T88" fmla="*/ 0 w 174"/>
                <a:gd name="T89" fmla="*/ 0 h 271"/>
                <a:gd name="T90" fmla="*/ 0 w 174"/>
                <a:gd name="T91" fmla="*/ 0 h 271"/>
                <a:gd name="T92" fmla="*/ 0 w 174"/>
                <a:gd name="T93" fmla="*/ 0 h 271"/>
                <a:gd name="T94" fmla="*/ 0 w 174"/>
                <a:gd name="T95" fmla="*/ 0 h 271"/>
                <a:gd name="T96" fmla="*/ 0 w 174"/>
                <a:gd name="T97" fmla="*/ 0 h 271"/>
                <a:gd name="T98" fmla="*/ 0 w 174"/>
                <a:gd name="T99" fmla="*/ 0 h 271"/>
                <a:gd name="T100" fmla="*/ 0 w 174"/>
                <a:gd name="T101" fmla="*/ 0 h 271"/>
                <a:gd name="T102" fmla="*/ 0 w 174"/>
                <a:gd name="T103" fmla="*/ 0 h 271"/>
                <a:gd name="T104" fmla="*/ 0 w 174"/>
                <a:gd name="T105" fmla="*/ 0 h 271"/>
                <a:gd name="T106" fmla="*/ 0 w 174"/>
                <a:gd name="T107" fmla="*/ 0 h 271"/>
                <a:gd name="T108" fmla="*/ 0 w 174"/>
                <a:gd name="T109" fmla="*/ 0 h 271"/>
                <a:gd name="T110" fmla="*/ 0 w 174"/>
                <a:gd name="T111" fmla="*/ 0 h 271"/>
                <a:gd name="T112" fmla="*/ 0 w 174"/>
                <a:gd name="T113" fmla="*/ 0 h 2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4"/>
                <a:gd name="T172" fmla="*/ 0 h 271"/>
                <a:gd name="T173" fmla="*/ 174 w 174"/>
                <a:gd name="T174" fmla="*/ 271 h 27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4" h="271">
                  <a:moveTo>
                    <a:pt x="0" y="128"/>
                  </a:moveTo>
                  <a:lnTo>
                    <a:pt x="0" y="115"/>
                  </a:lnTo>
                  <a:lnTo>
                    <a:pt x="1" y="102"/>
                  </a:lnTo>
                  <a:lnTo>
                    <a:pt x="3" y="90"/>
                  </a:lnTo>
                  <a:lnTo>
                    <a:pt x="6" y="78"/>
                  </a:lnTo>
                  <a:lnTo>
                    <a:pt x="9" y="67"/>
                  </a:lnTo>
                  <a:lnTo>
                    <a:pt x="13" y="56"/>
                  </a:lnTo>
                  <a:lnTo>
                    <a:pt x="19" y="46"/>
                  </a:lnTo>
                  <a:lnTo>
                    <a:pt x="25" y="37"/>
                  </a:lnTo>
                  <a:lnTo>
                    <a:pt x="30" y="28"/>
                  </a:lnTo>
                  <a:lnTo>
                    <a:pt x="37" y="20"/>
                  </a:lnTo>
                  <a:lnTo>
                    <a:pt x="45" y="14"/>
                  </a:lnTo>
                  <a:lnTo>
                    <a:pt x="53" y="9"/>
                  </a:lnTo>
                  <a:lnTo>
                    <a:pt x="61" y="4"/>
                  </a:lnTo>
                  <a:lnTo>
                    <a:pt x="70" y="2"/>
                  </a:lnTo>
                  <a:lnTo>
                    <a:pt x="80" y="0"/>
                  </a:lnTo>
                  <a:lnTo>
                    <a:pt x="89" y="0"/>
                  </a:lnTo>
                  <a:lnTo>
                    <a:pt x="99" y="0"/>
                  </a:lnTo>
                  <a:lnTo>
                    <a:pt x="109" y="1"/>
                  </a:lnTo>
                  <a:lnTo>
                    <a:pt x="118" y="4"/>
                  </a:lnTo>
                  <a:lnTo>
                    <a:pt x="126" y="8"/>
                  </a:lnTo>
                  <a:lnTo>
                    <a:pt x="133" y="12"/>
                  </a:lnTo>
                  <a:lnTo>
                    <a:pt x="140" y="18"/>
                  </a:lnTo>
                  <a:lnTo>
                    <a:pt x="147" y="26"/>
                  </a:lnTo>
                  <a:lnTo>
                    <a:pt x="153" y="33"/>
                  </a:lnTo>
                  <a:lnTo>
                    <a:pt x="157" y="42"/>
                  </a:lnTo>
                  <a:lnTo>
                    <a:pt x="162" y="51"/>
                  </a:lnTo>
                  <a:lnTo>
                    <a:pt x="165" y="63"/>
                  </a:lnTo>
                  <a:lnTo>
                    <a:pt x="168" y="75"/>
                  </a:lnTo>
                  <a:lnTo>
                    <a:pt x="170" y="88"/>
                  </a:lnTo>
                  <a:lnTo>
                    <a:pt x="172" y="102"/>
                  </a:lnTo>
                  <a:lnTo>
                    <a:pt x="173" y="118"/>
                  </a:lnTo>
                  <a:lnTo>
                    <a:pt x="174" y="133"/>
                  </a:lnTo>
                  <a:lnTo>
                    <a:pt x="173" y="149"/>
                  </a:lnTo>
                  <a:lnTo>
                    <a:pt x="172" y="164"/>
                  </a:lnTo>
                  <a:lnTo>
                    <a:pt x="170" y="177"/>
                  </a:lnTo>
                  <a:lnTo>
                    <a:pt x="168" y="191"/>
                  </a:lnTo>
                  <a:lnTo>
                    <a:pt x="165" y="203"/>
                  </a:lnTo>
                  <a:lnTo>
                    <a:pt x="160" y="214"/>
                  </a:lnTo>
                  <a:lnTo>
                    <a:pt x="156" y="224"/>
                  </a:lnTo>
                  <a:lnTo>
                    <a:pt x="150" y="234"/>
                  </a:lnTo>
                  <a:lnTo>
                    <a:pt x="145" y="243"/>
                  </a:lnTo>
                  <a:lnTo>
                    <a:pt x="138" y="251"/>
                  </a:lnTo>
                  <a:lnTo>
                    <a:pt x="131" y="257"/>
                  </a:lnTo>
                  <a:lnTo>
                    <a:pt x="123" y="262"/>
                  </a:lnTo>
                  <a:lnTo>
                    <a:pt x="114" y="267"/>
                  </a:lnTo>
                  <a:lnTo>
                    <a:pt x="107" y="269"/>
                  </a:lnTo>
                  <a:lnTo>
                    <a:pt x="96" y="271"/>
                  </a:lnTo>
                  <a:lnTo>
                    <a:pt x="86" y="271"/>
                  </a:lnTo>
                  <a:lnTo>
                    <a:pt x="76" y="271"/>
                  </a:lnTo>
                  <a:lnTo>
                    <a:pt x="66" y="270"/>
                  </a:lnTo>
                  <a:lnTo>
                    <a:pt x="57" y="267"/>
                  </a:lnTo>
                  <a:lnTo>
                    <a:pt x="48" y="264"/>
                  </a:lnTo>
                  <a:lnTo>
                    <a:pt x="40" y="258"/>
                  </a:lnTo>
                  <a:lnTo>
                    <a:pt x="34" y="252"/>
                  </a:lnTo>
                  <a:lnTo>
                    <a:pt x="27" y="246"/>
                  </a:lnTo>
                  <a:lnTo>
                    <a:pt x="21" y="238"/>
                  </a:lnTo>
                  <a:lnTo>
                    <a:pt x="17" y="228"/>
                  </a:lnTo>
                  <a:lnTo>
                    <a:pt x="12" y="218"/>
                  </a:lnTo>
                  <a:lnTo>
                    <a:pt x="8" y="205"/>
                  </a:lnTo>
                  <a:lnTo>
                    <a:pt x="6" y="193"/>
                  </a:lnTo>
                  <a:lnTo>
                    <a:pt x="3" y="178"/>
                  </a:lnTo>
                  <a:lnTo>
                    <a:pt x="1" y="163"/>
                  </a:lnTo>
                  <a:lnTo>
                    <a:pt x="0" y="146"/>
                  </a:lnTo>
                  <a:lnTo>
                    <a:pt x="0" y="128"/>
                  </a:lnTo>
                  <a:close/>
                  <a:moveTo>
                    <a:pt x="45" y="131"/>
                  </a:moveTo>
                  <a:lnTo>
                    <a:pt x="45" y="156"/>
                  </a:lnTo>
                  <a:lnTo>
                    <a:pt x="47" y="177"/>
                  </a:lnTo>
                  <a:lnTo>
                    <a:pt x="50" y="195"/>
                  </a:lnTo>
                  <a:lnTo>
                    <a:pt x="54" y="210"/>
                  </a:lnTo>
                  <a:lnTo>
                    <a:pt x="57" y="215"/>
                  </a:lnTo>
                  <a:lnTo>
                    <a:pt x="59" y="220"/>
                  </a:lnTo>
                  <a:lnTo>
                    <a:pt x="63" y="224"/>
                  </a:lnTo>
                  <a:lnTo>
                    <a:pt x="66" y="228"/>
                  </a:lnTo>
                  <a:lnTo>
                    <a:pt x="71" y="231"/>
                  </a:lnTo>
                  <a:lnTo>
                    <a:pt x="75" y="232"/>
                  </a:lnTo>
                  <a:lnTo>
                    <a:pt x="80" y="233"/>
                  </a:lnTo>
                  <a:lnTo>
                    <a:pt x="85" y="234"/>
                  </a:lnTo>
                  <a:lnTo>
                    <a:pt x="91" y="233"/>
                  </a:lnTo>
                  <a:lnTo>
                    <a:pt x="96" y="232"/>
                  </a:lnTo>
                  <a:lnTo>
                    <a:pt x="101" y="231"/>
                  </a:lnTo>
                  <a:lnTo>
                    <a:pt x="105" y="229"/>
                  </a:lnTo>
                  <a:lnTo>
                    <a:pt x="110" y="225"/>
                  </a:lnTo>
                  <a:lnTo>
                    <a:pt x="113" y="221"/>
                  </a:lnTo>
                  <a:lnTo>
                    <a:pt x="117" y="216"/>
                  </a:lnTo>
                  <a:lnTo>
                    <a:pt x="119" y="212"/>
                  </a:lnTo>
                  <a:lnTo>
                    <a:pt x="123" y="198"/>
                  </a:lnTo>
                  <a:lnTo>
                    <a:pt x="127" y="180"/>
                  </a:lnTo>
                  <a:lnTo>
                    <a:pt x="128" y="158"/>
                  </a:lnTo>
                  <a:lnTo>
                    <a:pt x="129" y="131"/>
                  </a:lnTo>
                  <a:lnTo>
                    <a:pt x="128" y="106"/>
                  </a:lnTo>
                  <a:lnTo>
                    <a:pt x="127" y="86"/>
                  </a:lnTo>
                  <a:lnTo>
                    <a:pt x="123" y="69"/>
                  </a:lnTo>
                  <a:lnTo>
                    <a:pt x="119" y="57"/>
                  </a:lnTo>
                  <a:lnTo>
                    <a:pt x="117" y="53"/>
                  </a:lnTo>
                  <a:lnTo>
                    <a:pt x="113" y="49"/>
                  </a:lnTo>
                  <a:lnTo>
                    <a:pt x="110" y="45"/>
                  </a:lnTo>
                  <a:lnTo>
                    <a:pt x="107" y="42"/>
                  </a:lnTo>
                  <a:lnTo>
                    <a:pt x="103" y="40"/>
                  </a:lnTo>
                  <a:lnTo>
                    <a:pt x="99" y="38"/>
                  </a:lnTo>
                  <a:lnTo>
                    <a:pt x="93" y="38"/>
                  </a:lnTo>
                  <a:lnTo>
                    <a:pt x="89" y="37"/>
                  </a:lnTo>
                  <a:lnTo>
                    <a:pt x="83" y="38"/>
                  </a:lnTo>
                  <a:lnTo>
                    <a:pt x="77" y="39"/>
                  </a:lnTo>
                  <a:lnTo>
                    <a:pt x="73" y="40"/>
                  </a:lnTo>
                  <a:lnTo>
                    <a:pt x="70" y="44"/>
                  </a:lnTo>
                  <a:lnTo>
                    <a:pt x="65" y="47"/>
                  </a:lnTo>
                  <a:lnTo>
                    <a:pt x="62" y="50"/>
                  </a:lnTo>
                  <a:lnTo>
                    <a:pt x="58" y="55"/>
                  </a:lnTo>
                  <a:lnTo>
                    <a:pt x="56" y="60"/>
                  </a:lnTo>
                  <a:lnTo>
                    <a:pt x="50" y="74"/>
                  </a:lnTo>
                  <a:lnTo>
                    <a:pt x="47" y="91"/>
                  </a:lnTo>
                  <a:lnTo>
                    <a:pt x="45" y="110"/>
                  </a:lnTo>
                  <a:lnTo>
                    <a:pt x="45" y="131"/>
                  </a:lnTo>
                  <a:close/>
                </a:path>
              </a:pathLst>
            </a:custGeom>
            <a:solidFill>
              <a:srgbClr val="666666"/>
            </a:solidFill>
            <a:ln w="9525">
              <a:noFill/>
              <a:round/>
              <a:headEnd/>
              <a:tailEnd/>
            </a:ln>
          </p:spPr>
          <p:txBody>
            <a:bodyPr/>
            <a:lstStyle/>
            <a:p>
              <a:pPr>
                <a:defRPr/>
              </a:pPr>
              <a:endParaRPr lang="de-DE">
                <a:latin typeface="+mn-lt"/>
              </a:endParaRPr>
            </a:p>
          </p:txBody>
        </p:sp>
        <p:sp>
          <p:nvSpPr>
            <p:cNvPr id="60444" name="Freeform 27">
              <a:extLst>
                <a:ext uri="{FF2B5EF4-FFF2-40B4-BE49-F238E27FC236}">
                  <a16:creationId xmlns:a16="http://schemas.microsoft.com/office/drawing/2014/main" id="{41D3C525-F9E2-7C68-8DBC-18EA6665EDF0}"/>
                </a:ext>
              </a:extLst>
            </p:cNvPr>
            <p:cNvSpPr>
              <a:spLocks noChangeAspect="1" noEditPoints="1"/>
            </p:cNvSpPr>
            <p:nvPr/>
          </p:nvSpPr>
          <p:spPr bwMode="auto">
            <a:xfrm>
              <a:off x="3138" y="1987"/>
              <a:ext cx="57" cy="90"/>
            </a:xfrm>
            <a:custGeom>
              <a:avLst/>
              <a:gdLst>
                <a:gd name="T0" fmla="*/ 0 w 172"/>
                <a:gd name="T1" fmla="*/ 0 h 271"/>
                <a:gd name="T2" fmla="*/ 0 w 172"/>
                <a:gd name="T3" fmla="*/ 0 h 271"/>
                <a:gd name="T4" fmla="*/ 0 w 172"/>
                <a:gd name="T5" fmla="*/ 0 h 271"/>
                <a:gd name="T6" fmla="*/ 0 w 172"/>
                <a:gd name="T7" fmla="*/ 0 h 271"/>
                <a:gd name="T8" fmla="*/ 0 w 172"/>
                <a:gd name="T9" fmla="*/ 0 h 271"/>
                <a:gd name="T10" fmla="*/ 0 w 172"/>
                <a:gd name="T11" fmla="*/ 0 h 271"/>
                <a:gd name="T12" fmla="*/ 0 w 172"/>
                <a:gd name="T13" fmla="*/ 0 h 271"/>
                <a:gd name="T14" fmla="*/ 0 w 172"/>
                <a:gd name="T15" fmla="*/ 0 h 271"/>
                <a:gd name="T16" fmla="*/ 0 w 172"/>
                <a:gd name="T17" fmla="*/ 0 h 271"/>
                <a:gd name="T18" fmla="*/ 0 w 172"/>
                <a:gd name="T19" fmla="*/ 0 h 271"/>
                <a:gd name="T20" fmla="*/ 0 w 172"/>
                <a:gd name="T21" fmla="*/ 0 h 271"/>
                <a:gd name="T22" fmla="*/ 0 w 172"/>
                <a:gd name="T23" fmla="*/ 0 h 271"/>
                <a:gd name="T24" fmla="*/ 0 w 172"/>
                <a:gd name="T25" fmla="*/ 0 h 271"/>
                <a:gd name="T26" fmla="*/ 0 w 172"/>
                <a:gd name="T27" fmla="*/ 0 h 271"/>
                <a:gd name="T28" fmla="*/ 0 w 172"/>
                <a:gd name="T29" fmla="*/ 0 h 271"/>
                <a:gd name="T30" fmla="*/ 0 w 172"/>
                <a:gd name="T31" fmla="*/ 0 h 271"/>
                <a:gd name="T32" fmla="*/ 0 w 172"/>
                <a:gd name="T33" fmla="*/ 0 h 271"/>
                <a:gd name="T34" fmla="*/ 0 w 172"/>
                <a:gd name="T35" fmla="*/ 0 h 271"/>
                <a:gd name="T36" fmla="*/ 0 w 172"/>
                <a:gd name="T37" fmla="*/ 0 h 271"/>
                <a:gd name="T38" fmla="*/ 0 w 172"/>
                <a:gd name="T39" fmla="*/ 0 h 271"/>
                <a:gd name="T40" fmla="*/ 0 w 172"/>
                <a:gd name="T41" fmla="*/ 0 h 271"/>
                <a:gd name="T42" fmla="*/ 0 w 172"/>
                <a:gd name="T43" fmla="*/ 0 h 271"/>
                <a:gd name="T44" fmla="*/ 0 w 172"/>
                <a:gd name="T45" fmla="*/ 0 h 271"/>
                <a:gd name="T46" fmla="*/ 0 w 172"/>
                <a:gd name="T47" fmla="*/ 0 h 271"/>
                <a:gd name="T48" fmla="*/ 0 w 172"/>
                <a:gd name="T49" fmla="*/ 0 h 271"/>
                <a:gd name="T50" fmla="*/ 0 w 172"/>
                <a:gd name="T51" fmla="*/ 0 h 271"/>
                <a:gd name="T52" fmla="*/ 0 w 172"/>
                <a:gd name="T53" fmla="*/ 0 h 271"/>
                <a:gd name="T54" fmla="*/ 0 w 172"/>
                <a:gd name="T55" fmla="*/ 0 h 271"/>
                <a:gd name="T56" fmla="*/ 0 w 172"/>
                <a:gd name="T57" fmla="*/ 0 h 271"/>
                <a:gd name="T58" fmla="*/ 0 w 172"/>
                <a:gd name="T59" fmla="*/ 0 h 271"/>
                <a:gd name="T60" fmla="*/ 0 w 172"/>
                <a:gd name="T61" fmla="*/ 0 h 271"/>
                <a:gd name="T62" fmla="*/ 0 w 172"/>
                <a:gd name="T63" fmla="*/ 0 h 271"/>
                <a:gd name="T64" fmla="*/ 0 w 172"/>
                <a:gd name="T65" fmla="*/ 0 h 271"/>
                <a:gd name="T66" fmla="*/ 0 w 172"/>
                <a:gd name="T67" fmla="*/ 0 h 271"/>
                <a:gd name="T68" fmla="*/ 0 w 172"/>
                <a:gd name="T69" fmla="*/ 0 h 271"/>
                <a:gd name="T70" fmla="*/ 0 w 172"/>
                <a:gd name="T71" fmla="*/ 0 h 271"/>
                <a:gd name="T72" fmla="*/ 0 w 172"/>
                <a:gd name="T73" fmla="*/ 0 h 271"/>
                <a:gd name="T74" fmla="*/ 0 w 172"/>
                <a:gd name="T75" fmla="*/ 0 h 271"/>
                <a:gd name="T76" fmla="*/ 0 w 172"/>
                <a:gd name="T77" fmla="*/ 0 h 271"/>
                <a:gd name="T78" fmla="*/ 0 w 172"/>
                <a:gd name="T79" fmla="*/ 0 h 271"/>
                <a:gd name="T80" fmla="*/ 0 w 172"/>
                <a:gd name="T81" fmla="*/ 0 h 271"/>
                <a:gd name="T82" fmla="*/ 0 w 172"/>
                <a:gd name="T83" fmla="*/ 0 h 271"/>
                <a:gd name="T84" fmla="*/ 0 w 172"/>
                <a:gd name="T85" fmla="*/ 0 h 271"/>
                <a:gd name="T86" fmla="*/ 0 w 172"/>
                <a:gd name="T87" fmla="*/ 0 h 271"/>
                <a:gd name="T88" fmla="*/ 0 w 172"/>
                <a:gd name="T89" fmla="*/ 0 h 271"/>
                <a:gd name="T90" fmla="*/ 0 w 172"/>
                <a:gd name="T91" fmla="*/ 0 h 271"/>
                <a:gd name="T92" fmla="*/ 0 w 172"/>
                <a:gd name="T93" fmla="*/ 0 h 271"/>
                <a:gd name="T94" fmla="*/ 0 w 172"/>
                <a:gd name="T95" fmla="*/ 0 h 271"/>
                <a:gd name="T96" fmla="*/ 0 w 172"/>
                <a:gd name="T97" fmla="*/ 0 h 271"/>
                <a:gd name="T98" fmla="*/ 0 w 172"/>
                <a:gd name="T99" fmla="*/ 0 h 271"/>
                <a:gd name="T100" fmla="*/ 0 w 172"/>
                <a:gd name="T101" fmla="*/ 0 h 271"/>
                <a:gd name="T102" fmla="*/ 0 w 172"/>
                <a:gd name="T103" fmla="*/ 0 h 271"/>
                <a:gd name="T104" fmla="*/ 0 w 172"/>
                <a:gd name="T105" fmla="*/ 0 h 271"/>
                <a:gd name="T106" fmla="*/ 0 w 172"/>
                <a:gd name="T107" fmla="*/ 0 h 271"/>
                <a:gd name="T108" fmla="*/ 0 w 172"/>
                <a:gd name="T109" fmla="*/ 0 h 271"/>
                <a:gd name="T110" fmla="*/ 0 w 172"/>
                <a:gd name="T111" fmla="*/ 0 h 271"/>
                <a:gd name="T112" fmla="*/ 0 w 172"/>
                <a:gd name="T113" fmla="*/ 0 h 2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2"/>
                <a:gd name="T172" fmla="*/ 0 h 271"/>
                <a:gd name="T173" fmla="*/ 172 w 172"/>
                <a:gd name="T174" fmla="*/ 271 h 27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2" h="271">
                  <a:moveTo>
                    <a:pt x="0" y="128"/>
                  </a:moveTo>
                  <a:lnTo>
                    <a:pt x="0" y="115"/>
                  </a:lnTo>
                  <a:lnTo>
                    <a:pt x="1" y="102"/>
                  </a:lnTo>
                  <a:lnTo>
                    <a:pt x="3" y="90"/>
                  </a:lnTo>
                  <a:lnTo>
                    <a:pt x="5" y="78"/>
                  </a:lnTo>
                  <a:lnTo>
                    <a:pt x="9" y="67"/>
                  </a:lnTo>
                  <a:lnTo>
                    <a:pt x="13" y="56"/>
                  </a:lnTo>
                  <a:lnTo>
                    <a:pt x="17" y="46"/>
                  </a:lnTo>
                  <a:lnTo>
                    <a:pt x="23" y="37"/>
                  </a:lnTo>
                  <a:lnTo>
                    <a:pt x="30" y="28"/>
                  </a:lnTo>
                  <a:lnTo>
                    <a:pt x="37" y="20"/>
                  </a:lnTo>
                  <a:lnTo>
                    <a:pt x="44" y="14"/>
                  </a:lnTo>
                  <a:lnTo>
                    <a:pt x="52" y="9"/>
                  </a:lnTo>
                  <a:lnTo>
                    <a:pt x="60" y="4"/>
                  </a:lnTo>
                  <a:lnTo>
                    <a:pt x="69" y="2"/>
                  </a:lnTo>
                  <a:lnTo>
                    <a:pt x="78" y="0"/>
                  </a:lnTo>
                  <a:lnTo>
                    <a:pt x="88" y="0"/>
                  </a:lnTo>
                  <a:lnTo>
                    <a:pt x="98" y="0"/>
                  </a:lnTo>
                  <a:lnTo>
                    <a:pt x="108" y="1"/>
                  </a:lnTo>
                  <a:lnTo>
                    <a:pt x="117" y="4"/>
                  </a:lnTo>
                  <a:lnTo>
                    <a:pt x="125" y="8"/>
                  </a:lnTo>
                  <a:lnTo>
                    <a:pt x="133" y="12"/>
                  </a:lnTo>
                  <a:lnTo>
                    <a:pt x="140" y="18"/>
                  </a:lnTo>
                  <a:lnTo>
                    <a:pt x="147" y="26"/>
                  </a:lnTo>
                  <a:lnTo>
                    <a:pt x="152" y="33"/>
                  </a:lnTo>
                  <a:lnTo>
                    <a:pt x="157" y="42"/>
                  </a:lnTo>
                  <a:lnTo>
                    <a:pt x="161" y="51"/>
                  </a:lnTo>
                  <a:lnTo>
                    <a:pt x="164" y="63"/>
                  </a:lnTo>
                  <a:lnTo>
                    <a:pt x="168" y="75"/>
                  </a:lnTo>
                  <a:lnTo>
                    <a:pt x="170" y="88"/>
                  </a:lnTo>
                  <a:lnTo>
                    <a:pt x="171" y="102"/>
                  </a:lnTo>
                  <a:lnTo>
                    <a:pt x="172" y="118"/>
                  </a:lnTo>
                  <a:lnTo>
                    <a:pt x="172" y="133"/>
                  </a:lnTo>
                  <a:lnTo>
                    <a:pt x="172" y="149"/>
                  </a:lnTo>
                  <a:lnTo>
                    <a:pt x="171" y="164"/>
                  </a:lnTo>
                  <a:lnTo>
                    <a:pt x="170" y="177"/>
                  </a:lnTo>
                  <a:lnTo>
                    <a:pt x="167" y="191"/>
                  </a:lnTo>
                  <a:lnTo>
                    <a:pt x="164" y="203"/>
                  </a:lnTo>
                  <a:lnTo>
                    <a:pt x="160" y="214"/>
                  </a:lnTo>
                  <a:lnTo>
                    <a:pt x="155" y="224"/>
                  </a:lnTo>
                  <a:lnTo>
                    <a:pt x="150" y="234"/>
                  </a:lnTo>
                  <a:lnTo>
                    <a:pt x="144" y="243"/>
                  </a:lnTo>
                  <a:lnTo>
                    <a:pt x="138" y="251"/>
                  </a:lnTo>
                  <a:lnTo>
                    <a:pt x="131" y="257"/>
                  </a:lnTo>
                  <a:lnTo>
                    <a:pt x="123" y="262"/>
                  </a:lnTo>
                  <a:lnTo>
                    <a:pt x="114" y="267"/>
                  </a:lnTo>
                  <a:lnTo>
                    <a:pt x="105" y="269"/>
                  </a:lnTo>
                  <a:lnTo>
                    <a:pt x="96" y="271"/>
                  </a:lnTo>
                  <a:lnTo>
                    <a:pt x="86" y="271"/>
                  </a:lnTo>
                  <a:lnTo>
                    <a:pt x="76" y="271"/>
                  </a:lnTo>
                  <a:lnTo>
                    <a:pt x="66" y="270"/>
                  </a:lnTo>
                  <a:lnTo>
                    <a:pt x="56" y="267"/>
                  </a:lnTo>
                  <a:lnTo>
                    <a:pt x="48" y="264"/>
                  </a:lnTo>
                  <a:lnTo>
                    <a:pt x="40" y="258"/>
                  </a:lnTo>
                  <a:lnTo>
                    <a:pt x="32" y="252"/>
                  </a:lnTo>
                  <a:lnTo>
                    <a:pt x="26" y="246"/>
                  </a:lnTo>
                  <a:lnTo>
                    <a:pt x="21" y="238"/>
                  </a:lnTo>
                  <a:lnTo>
                    <a:pt x="15" y="228"/>
                  </a:lnTo>
                  <a:lnTo>
                    <a:pt x="12" y="218"/>
                  </a:lnTo>
                  <a:lnTo>
                    <a:pt x="7" y="205"/>
                  </a:lnTo>
                  <a:lnTo>
                    <a:pt x="5" y="193"/>
                  </a:lnTo>
                  <a:lnTo>
                    <a:pt x="3" y="178"/>
                  </a:lnTo>
                  <a:lnTo>
                    <a:pt x="1" y="163"/>
                  </a:lnTo>
                  <a:lnTo>
                    <a:pt x="0" y="146"/>
                  </a:lnTo>
                  <a:lnTo>
                    <a:pt x="0" y="128"/>
                  </a:lnTo>
                  <a:close/>
                  <a:moveTo>
                    <a:pt x="44" y="131"/>
                  </a:moveTo>
                  <a:lnTo>
                    <a:pt x="44" y="156"/>
                  </a:lnTo>
                  <a:lnTo>
                    <a:pt x="47" y="177"/>
                  </a:lnTo>
                  <a:lnTo>
                    <a:pt x="49" y="195"/>
                  </a:lnTo>
                  <a:lnTo>
                    <a:pt x="53" y="210"/>
                  </a:lnTo>
                  <a:lnTo>
                    <a:pt x="56" y="215"/>
                  </a:lnTo>
                  <a:lnTo>
                    <a:pt x="59" y="220"/>
                  </a:lnTo>
                  <a:lnTo>
                    <a:pt x="62" y="224"/>
                  </a:lnTo>
                  <a:lnTo>
                    <a:pt x="66" y="228"/>
                  </a:lnTo>
                  <a:lnTo>
                    <a:pt x="70" y="231"/>
                  </a:lnTo>
                  <a:lnTo>
                    <a:pt x="75" y="232"/>
                  </a:lnTo>
                  <a:lnTo>
                    <a:pt x="79" y="233"/>
                  </a:lnTo>
                  <a:lnTo>
                    <a:pt x="85" y="234"/>
                  </a:lnTo>
                  <a:lnTo>
                    <a:pt x="90" y="233"/>
                  </a:lnTo>
                  <a:lnTo>
                    <a:pt x="96" y="232"/>
                  </a:lnTo>
                  <a:lnTo>
                    <a:pt x="101" y="231"/>
                  </a:lnTo>
                  <a:lnTo>
                    <a:pt x="105" y="229"/>
                  </a:lnTo>
                  <a:lnTo>
                    <a:pt x="108" y="225"/>
                  </a:lnTo>
                  <a:lnTo>
                    <a:pt x="113" y="221"/>
                  </a:lnTo>
                  <a:lnTo>
                    <a:pt x="115" y="216"/>
                  </a:lnTo>
                  <a:lnTo>
                    <a:pt x="118" y="212"/>
                  </a:lnTo>
                  <a:lnTo>
                    <a:pt x="123" y="198"/>
                  </a:lnTo>
                  <a:lnTo>
                    <a:pt x="125" y="180"/>
                  </a:lnTo>
                  <a:lnTo>
                    <a:pt x="127" y="158"/>
                  </a:lnTo>
                  <a:lnTo>
                    <a:pt x="129" y="131"/>
                  </a:lnTo>
                  <a:lnTo>
                    <a:pt x="127" y="106"/>
                  </a:lnTo>
                  <a:lnTo>
                    <a:pt x="126" y="86"/>
                  </a:lnTo>
                  <a:lnTo>
                    <a:pt x="123" y="69"/>
                  </a:lnTo>
                  <a:lnTo>
                    <a:pt x="118" y="57"/>
                  </a:lnTo>
                  <a:lnTo>
                    <a:pt x="116" y="53"/>
                  </a:lnTo>
                  <a:lnTo>
                    <a:pt x="113" y="49"/>
                  </a:lnTo>
                  <a:lnTo>
                    <a:pt x="109" y="45"/>
                  </a:lnTo>
                  <a:lnTo>
                    <a:pt x="106" y="42"/>
                  </a:lnTo>
                  <a:lnTo>
                    <a:pt x="102" y="40"/>
                  </a:lnTo>
                  <a:lnTo>
                    <a:pt x="97" y="38"/>
                  </a:lnTo>
                  <a:lnTo>
                    <a:pt x="93" y="38"/>
                  </a:lnTo>
                  <a:lnTo>
                    <a:pt x="87" y="37"/>
                  </a:lnTo>
                  <a:lnTo>
                    <a:pt x="83" y="38"/>
                  </a:lnTo>
                  <a:lnTo>
                    <a:pt x="77" y="39"/>
                  </a:lnTo>
                  <a:lnTo>
                    <a:pt x="72" y="40"/>
                  </a:lnTo>
                  <a:lnTo>
                    <a:pt x="68" y="44"/>
                  </a:lnTo>
                  <a:lnTo>
                    <a:pt x="65" y="47"/>
                  </a:lnTo>
                  <a:lnTo>
                    <a:pt x="61" y="50"/>
                  </a:lnTo>
                  <a:lnTo>
                    <a:pt x="58" y="55"/>
                  </a:lnTo>
                  <a:lnTo>
                    <a:pt x="55" y="60"/>
                  </a:lnTo>
                  <a:lnTo>
                    <a:pt x="50" y="74"/>
                  </a:lnTo>
                  <a:lnTo>
                    <a:pt x="47" y="91"/>
                  </a:lnTo>
                  <a:lnTo>
                    <a:pt x="44" y="110"/>
                  </a:lnTo>
                  <a:lnTo>
                    <a:pt x="44" y="131"/>
                  </a:lnTo>
                  <a:close/>
                </a:path>
              </a:pathLst>
            </a:custGeom>
            <a:solidFill>
              <a:srgbClr val="666666"/>
            </a:solidFill>
            <a:ln w="9525">
              <a:noFill/>
              <a:round/>
              <a:headEnd/>
              <a:tailEnd/>
            </a:ln>
          </p:spPr>
          <p:txBody>
            <a:bodyPr/>
            <a:lstStyle/>
            <a:p>
              <a:pPr>
                <a:defRPr/>
              </a:pPr>
              <a:endParaRPr lang="de-DE">
                <a:latin typeface="+mn-lt"/>
              </a:endParaRPr>
            </a:p>
          </p:txBody>
        </p:sp>
        <p:sp>
          <p:nvSpPr>
            <p:cNvPr id="60445" name="Freeform 28">
              <a:extLst>
                <a:ext uri="{FF2B5EF4-FFF2-40B4-BE49-F238E27FC236}">
                  <a16:creationId xmlns:a16="http://schemas.microsoft.com/office/drawing/2014/main" id="{EAB9358B-D48E-0317-BE53-7FC7B4C32CC6}"/>
                </a:ext>
              </a:extLst>
            </p:cNvPr>
            <p:cNvSpPr>
              <a:spLocks noChangeAspect="1" noEditPoints="1"/>
            </p:cNvSpPr>
            <p:nvPr/>
          </p:nvSpPr>
          <p:spPr bwMode="auto">
            <a:xfrm>
              <a:off x="3201" y="1987"/>
              <a:ext cx="73" cy="90"/>
            </a:xfrm>
            <a:custGeom>
              <a:avLst/>
              <a:gdLst>
                <a:gd name="T0" fmla="*/ 0 w 218"/>
                <a:gd name="T1" fmla="*/ 0 h 271"/>
                <a:gd name="T2" fmla="*/ 0 w 218"/>
                <a:gd name="T3" fmla="*/ 0 h 271"/>
                <a:gd name="T4" fmla="*/ 0 w 218"/>
                <a:gd name="T5" fmla="*/ 0 h 271"/>
                <a:gd name="T6" fmla="*/ 0 w 218"/>
                <a:gd name="T7" fmla="*/ 0 h 271"/>
                <a:gd name="T8" fmla="*/ 0 w 218"/>
                <a:gd name="T9" fmla="*/ 0 h 271"/>
                <a:gd name="T10" fmla="*/ 0 w 218"/>
                <a:gd name="T11" fmla="*/ 0 h 271"/>
                <a:gd name="T12" fmla="*/ 0 w 218"/>
                <a:gd name="T13" fmla="*/ 0 h 271"/>
                <a:gd name="T14" fmla="*/ 0 w 218"/>
                <a:gd name="T15" fmla="*/ 0 h 271"/>
                <a:gd name="T16" fmla="*/ 0 w 218"/>
                <a:gd name="T17" fmla="*/ 0 h 271"/>
                <a:gd name="T18" fmla="*/ 0 w 218"/>
                <a:gd name="T19" fmla="*/ 0 h 271"/>
                <a:gd name="T20" fmla="*/ 0 w 218"/>
                <a:gd name="T21" fmla="*/ 0 h 271"/>
                <a:gd name="T22" fmla="*/ 0 w 218"/>
                <a:gd name="T23" fmla="*/ 0 h 271"/>
                <a:gd name="T24" fmla="*/ 0 w 218"/>
                <a:gd name="T25" fmla="*/ 0 h 271"/>
                <a:gd name="T26" fmla="*/ 0 w 218"/>
                <a:gd name="T27" fmla="*/ 0 h 271"/>
                <a:gd name="T28" fmla="*/ 0 w 218"/>
                <a:gd name="T29" fmla="*/ 0 h 271"/>
                <a:gd name="T30" fmla="*/ 0 w 218"/>
                <a:gd name="T31" fmla="*/ 0 h 271"/>
                <a:gd name="T32" fmla="*/ 0 w 218"/>
                <a:gd name="T33" fmla="*/ 0 h 271"/>
                <a:gd name="T34" fmla="*/ 0 w 218"/>
                <a:gd name="T35" fmla="*/ 0 h 271"/>
                <a:gd name="T36" fmla="*/ 0 w 218"/>
                <a:gd name="T37" fmla="*/ 0 h 271"/>
                <a:gd name="T38" fmla="*/ 0 w 218"/>
                <a:gd name="T39" fmla="*/ 0 h 271"/>
                <a:gd name="T40" fmla="*/ 0 w 218"/>
                <a:gd name="T41" fmla="*/ 0 h 271"/>
                <a:gd name="T42" fmla="*/ 0 w 218"/>
                <a:gd name="T43" fmla="*/ 0 h 271"/>
                <a:gd name="T44" fmla="*/ 0 w 218"/>
                <a:gd name="T45" fmla="*/ 0 h 271"/>
                <a:gd name="T46" fmla="*/ 0 w 218"/>
                <a:gd name="T47" fmla="*/ 0 h 271"/>
                <a:gd name="T48" fmla="*/ 0 w 218"/>
                <a:gd name="T49" fmla="*/ 0 h 271"/>
                <a:gd name="T50" fmla="*/ 0 w 218"/>
                <a:gd name="T51" fmla="*/ 0 h 271"/>
                <a:gd name="T52" fmla="*/ 0 w 218"/>
                <a:gd name="T53" fmla="*/ 0 h 271"/>
                <a:gd name="T54" fmla="*/ 0 w 218"/>
                <a:gd name="T55" fmla="*/ 0 h 271"/>
                <a:gd name="T56" fmla="*/ 0 w 218"/>
                <a:gd name="T57" fmla="*/ 0 h 271"/>
                <a:gd name="T58" fmla="*/ 0 w 218"/>
                <a:gd name="T59" fmla="*/ 0 h 271"/>
                <a:gd name="T60" fmla="*/ 0 w 218"/>
                <a:gd name="T61" fmla="*/ 0 h 271"/>
                <a:gd name="T62" fmla="*/ 0 w 218"/>
                <a:gd name="T63" fmla="*/ 0 h 271"/>
                <a:gd name="T64" fmla="*/ 0 w 218"/>
                <a:gd name="T65" fmla="*/ 0 h 271"/>
                <a:gd name="T66" fmla="*/ 0 w 218"/>
                <a:gd name="T67" fmla="*/ 0 h 271"/>
                <a:gd name="T68" fmla="*/ 0 w 218"/>
                <a:gd name="T69" fmla="*/ 0 h 271"/>
                <a:gd name="T70" fmla="*/ 0 w 218"/>
                <a:gd name="T71" fmla="*/ 0 h 271"/>
                <a:gd name="T72" fmla="*/ 0 w 218"/>
                <a:gd name="T73" fmla="*/ 0 h 271"/>
                <a:gd name="T74" fmla="*/ 0 w 218"/>
                <a:gd name="T75" fmla="*/ 0 h 271"/>
                <a:gd name="T76" fmla="*/ 0 w 218"/>
                <a:gd name="T77" fmla="*/ 0 h 271"/>
                <a:gd name="T78" fmla="*/ 0 w 218"/>
                <a:gd name="T79" fmla="*/ 0 h 271"/>
                <a:gd name="T80" fmla="*/ 0 w 218"/>
                <a:gd name="T81" fmla="*/ 0 h 271"/>
                <a:gd name="T82" fmla="*/ 0 w 218"/>
                <a:gd name="T83" fmla="*/ 0 h 271"/>
                <a:gd name="T84" fmla="*/ 0 w 218"/>
                <a:gd name="T85" fmla="*/ 0 h 271"/>
                <a:gd name="T86" fmla="*/ 0 w 218"/>
                <a:gd name="T87" fmla="*/ 0 h 271"/>
                <a:gd name="T88" fmla="*/ 0 w 218"/>
                <a:gd name="T89" fmla="*/ 0 h 271"/>
                <a:gd name="T90" fmla="*/ 0 w 218"/>
                <a:gd name="T91" fmla="*/ 0 h 271"/>
                <a:gd name="T92" fmla="*/ 0 w 218"/>
                <a:gd name="T93" fmla="*/ 0 h 271"/>
                <a:gd name="T94" fmla="*/ 0 w 218"/>
                <a:gd name="T95" fmla="*/ 0 h 271"/>
                <a:gd name="T96" fmla="*/ 0 w 218"/>
                <a:gd name="T97" fmla="*/ 0 h 271"/>
                <a:gd name="T98" fmla="*/ 0 w 218"/>
                <a:gd name="T99" fmla="*/ 0 h 271"/>
                <a:gd name="T100" fmla="*/ 0 w 218"/>
                <a:gd name="T101" fmla="*/ 0 h 271"/>
                <a:gd name="T102" fmla="*/ 0 w 218"/>
                <a:gd name="T103" fmla="*/ 0 h 271"/>
                <a:gd name="T104" fmla="*/ 0 w 218"/>
                <a:gd name="T105" fmla="*/ 0 h 271"/>
                <a:gd name="T106" fmla="*/ 0 w 218"/>
                <a:gd name="T107" fmla="*/ 0 h 271"/>
                <a:gd name="T108" fmla="*/ 0 w 218"/>
                <a:gd name="T109" fmla="*/ 0 h 271"/>
                <a:gd name="T110" fmla="*/ 0 w 218"/>
                <a:gd name="T111" fmla="*/ 0 h 271"/>
                <a:gd name="T112" fmla="*/ 0 w 218"/>
                <a:gd name="T113" fmla="*/ 0 h 271"/>
                <a:gd name="T114" fmla="*/ 0 w 218"/>
                <a:gd name="T115" fmla="*/ 0 h 27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8"/>
                <a:gd name="T175" fmla="*/ 0 h 271"/>
                <a:gd name="T176" fmla="*/ 218 w 218"/>
                <a:gd name="T177" fmla="*/ 271 h 27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8" h="271">
                  <a:moveTo>
                    <a:pt x="0" y="62"/>
                  </a:moveTo>
                  <a:lnTo>
                    <a:pt x="1" y="48"/>
                  </a:lnTo>
                  <a:lnTo>
                    <a:pt x="5" y="37"/>
                  </a:lnTo>
                  <a:lnTo>
                    <a:pt x="9" y="26"/>
                  </a:lnTo>
                  <a:lnTo>
                    <a:pt x="15" y="17"/>
                  </a:lnTo>
                  <a:lnTo>
                    <a:pt x="19" y="12"/>
                  </a:lnTo>
                  <a:lnTo>
                    <a:pt x="23" y="9"/>
                  </a:lnTo>
                  <a:lnTo>
                    <a:pt x="27" y="7"/>
                  </a:lnTo>
                  <a:lnTo>
                    <a:pt x="32" y="3"/>
                  </a:lnTo>
                  <a:lnTo>
                    <a:pt x="37" y="2"/>
                  </a:lnTo>
                  <a:lnTo>
                    <a:pt x="42" y="1"/>
                  </a:lnTo>
                  <a:lnTo>
                    <a:pt x="47" y="0"/>
                  </a:lnTo>
                  <a:lnTo>
                    <a:pt x="53" y="0"/>
                  </a:lnTo>
                  <a:lnTo>
                    <a:pt x="59" y="0"/>
                  </a:lnTo>
                  <a:lnTo>
                    <a:pt x="64" y="1"/>
                  </a:lnTo>
                  <a:lnTo>
                    <a:pt x="69" y="2"/>
                  </a:lnTo>
                  <a:lnTo>
                    <a:pt x="73" y="3"/>
                  </a:lnTo>
                  <a:lnTo>
                    <a:pt x="78" y="7"/>
                  </a:lnTo>
                  <a:lnTo>
                    <a:pt x="82" y="9"/>
                  </a:lnTo>
                  <a:lnTo>
                    <a:pt x="86" y="12"/>
                  </a:lnTo>
                  <a:lnTo>
                    <a:pt x="89" y="17"/>
                  </a:lnTo>
                  <a:lnTo>
                    <a:pt x="95" y="26"/>
                  </a:lnTo>
                  <a:lnTo>
                    <a:pt x="99" y="37"/>
                  </a:lnTo>
                  <a:lnTo>
                    <a:pt x="101" y="50"/>
                  </a:lnTo>
                  <a:lnTo>
                    <a:pt x="102" y="65"/>
                  </a:lnTo>
                  <a:lnTo>
                    <a:pt x="101" y="78"/>
                  </a:lnTo>
                  <a:lnTo>
                    <a:pt x="99" y="91"/>
                  </a:lnTo>
                  <a:lnTo>
                    <a:pt x="95" y="102"/>
                  </a:lnTo>
                  <a:lnTo>
                    <a:pt x="88" y="111"/>
                  </a:lnTo>
                  <a:lnTo>
                    <a:pt x="84" y="115"/>
                  </a:lnTo>
                  <a:lnTo>
                    <a:pt x="81" y="119"/>
                  </a:lnTo>
                  <a:lnTo>
                    <a:pt x="77" y="122"/>
                  </a:lnTo>
                  <a:lnTo>
                    <a:pt x="72" y="124"/>
                  </a:lnTo>
                  <a:lnTo>
                    <a:pt x="68" y="127"/>
                  </a:lnTo>
                  <a:lnTo>
                    <a:pt x="62" y="128"/>
                  </a:lnTo>
                  <a:lnTo>
                    <a:pt x="57" y="129"/>
                  </a:lnTo>
                  <a:lnTo>
                    <a:pt x="52" y="129"/>
                  </a:lnTo>
                  <a:lnTo>
                    <a:pt x="45" y="129"/>
                  </a:lnTo>
                  <a:lnTo>
                    <a:pt x="40" y="128"/>
                  </a:lnTo>
                  <a:lnTo>
                    <a:pt x="34" y="127"/>
                  </a:lnTo>
                  <a:lnTo>
                    <a:pt x="29" y="124"/>
                  </a:lnTo>
                  <a:lnTo>
                    <a:pt x="25" y="122"/>
                  </a:lnTo>
                  <a:lnTo>
                    <a:pt x="20" y="120"/>
                  </a:lnTo>
                  <a:lnTo>
                    <a:pt x="17" y="117"/>
                  </a:lnTo>
                  <a:lnTo>
                    <a:pt x="14" y="112"/>
                  </a:lnTo>
                  <a:lnTo>
                    <a:pt x="10" y="108"/>
                  </a:lnTo>
                  <a:lnTo>
                    <a:pt x="8" y="103"/>
                  </a:lnTo>
                  <a:lnTo>
                    <a:pt x="6" y="97"/>
                  </a:lnTo>
                  <a:lnTo>
                    <a:pt x="4" y="91"/>
                  </a:lnTo>
                  <a:lnTo>
                    <a:pt x="1" y="77"/>
                  </a:lnTo>
                  <a:lnTo>
                    <a:pt x="0" y="62"/>
                  </a:lnTo>
                  <a:close/>
                  <a:moveTo>
                    <a:pt x="32" y="64"/>
                  </a:moveTo>
                  <a:lnTo>
                    <a:pt x="32" y="72"/>
                  </a:lnTo>
                  <a:lnTo>
                    <a:pt x="33" y="79"/>
                  </a:lnTo>
                  <a:lnTo>
                    <a:pt x="34" y="86"/>
                  </a:lnTo>
                  <a:lnTo>
                    <a:pt x="36" y="91"/>
                  </a:lnTo>
                  <a:lnTo>
                    <a:pt x="40" y="95"/>
                  </a:lnTo>
                  <a:lnTo>
                    <a:pt x="43" y="99"/>
                  </a:lnTo>
                  <a:lnTo>
                    <a:pt x="46" y="101"/>
                  </a:lnTo>
                  <a:lnTo>
                    <a:pt x="50" y="101"/>
                  </a:lnTo>
                  <a:lnTo>
                    <a:pt x="55" y="101"/>
                  </a:lnTo>
                  <a:lnTo>
                    <a:pt x="60" y="99"/>
                  </a:lnTo>
                  <a:lnTo>
                    <a:pt x="63" y="95"/>
                  </a:lnTo>
                  <a:lnTo>
                    <a:pt x="66" y="92"/>
                  </a:lnTo>
                  <a:lnTo>
                    <a:pt x="69" y="86"/>
                  </a:lnTo>
                  <a:lnTo>
                    <a:pt x="71" y="79"/>
                  </a:lnTo>
                  <a:lnTo>
                    <a:pt x="71" y="73"/>
                  </a:lnTo>
                  <a:lnTo>
                    <a:pt x="72" y="64"/>
                  </a:lnTo>
                  <a:lnTo>
                    <a:pt x="72" y="55"/>
                  </a:lnTo>
                  <a:lnTo>
                    <a:pt x="71" y="48"/>
                  </a:lnTo>
                  <a:lnTo>
                    <a:pt x="69" y="41"/>
                  </a:lnTo>
                  <a:lnTo>
                    <a:pt x="66" y="37"/>
                  </a:lnTo>
                  <a:lnTo>
                    <a:pt x="64" y="32"/>
                  </a:lnTo>
                  <a:lnTo>
                    <a:pt x="61" y="30"/>
                  </a:lnTo>
                  <a:lnTo>
                    <a:pt x="57" y="28"/>
                  </a:lnTo>
                  <a:lnTo>
                    <a:pt x="53" y="28"/>
                  </a:lnTo>
                  <a:lnTo>
                    <a:pt x="47" y="28"/>
                  </a:lnTo>
                  <a:lnTo>
                    <a:pt x="43" y="30"/>
                  </a:lnTo>
                  <a:lnTo>
                    <a:pt x="40" y="32"/>
                  </a:lnTo>
                  <a:lnTo>
                    <a:pt x="36" y="37"/>
                  </a:lnTo>
                  <a:lnTo>
                    <a:pt x="34" y="41"/>
                  </a:lnTo>
                  <a:lnTo>
                    <a:pt x="33" y="48"/>
                  </a:lnTo>
                  <a:lnTo>
                    <a:pt x="32" y="55"/>
                  </a:lnTo>
                  <a:lnTo>
                    <a:pt x="32" y="64"/>
                  </a:lnTo>
                  <a:close/>
                  <a:moveTo>
                    <a:pt x="51" y="271"/>
                  </a:moveTo>
                  <a:lnTo>
                    <a:pt x="18" y="271"/>
                  </a:lnTo>
                  <a:lnTo>
                    <a:pt x="170" y="0"/>
                  </a:lnTo>
                  <a:lnTo>
                    <a:pt x="202" y="0"/>
                  </a:lnTo>
                  <a:lnTo>
                    <a:pt x="51" y="271"/>
                  </a:lnTo>
                  <a:close/>
                  <a:moveTo>
                    <a:pt x="116" y="204"/>
                  </a:moveTo>
                  <a:lnTo>
                    <a:pt x="117" y="192"/>
                  </a:lnTo>
                  <a:lnTo>
                    <a:pt x="120" y="179"/>
                  </a:lnTo>
                  <a:lnTo>
                    <a:pt x="125" y="169"/>
                  </a:lnTo>
                  <a:lnTo>
                    <a:pt x="130" y="160"/>
                  </a:lnTo>
                  <a:lnTo>
                    <a:pt x="135" y="156"/>
                  </a:lnTo>
                  <a:lnTo>
                    <a:pt x="139" y="152"/>
                  </a:lnTo>
                  <a:lnTo>
                    <a:pt x="143" y="149"/>
                  </a:lnTo>
                  <a:lnTo>
                    <a:pt x="147" y="147"/>
                  </a:lnTo>
                  <a:lnTo>
                    <a:pt x="153" y="145"/>
                  </a:lnTo>
                  <a:lnTo>
                    <a:pt x="157" y="143"/>
                  </a:lnTo>
                  <a:lnTo>
                    <a:pt x="163" y="142"/>
                  </a:lnTo>
                  <a:lnTo>
                    <a:pt x="169" y="142"/>
                  </a:lnTo>
                  <a:lnTo>
                    <a:pt x="174" y="142"/>
                  </a:lnTo>
                  <a:lnTo>
                    <a:pt x="180" y="143"/>
                  </a:lnTo>
                  <a:lnTo>
                    <a:pt x="184" y="145"/>
                  </a:lnTo>
                  <a:lnTo>
                    <a:pt x="189" y="147"/>
                  </a:lnTo>
                  <a:lnTo>
                    <a:pt x="193" y="149"/>
                  </a:lnTo>
                  <a:lnTo>
                    <a:pt x="198" y="152"/>
                  </a:lnTo>
                  <a:lnTo>
                    <a:pt x="201" y="156"/>
                  </a:lnTo>
                  <a:lnTo>
                    <a:pt x="204" y="159"/>
                  </a:lnTo>
                  <a:lnTo>
                    <a:pt x="208" y="165"/>
                  </a:lnTo>
                  <a:lnTo>
                    <a:pt x="211" y="169"/>
                  </a:lnTo>
                  <a:lnTo>
                    <a:pt x="213" y="175"/>
                  </a:lnTo>
                  <a:lnTo>
                    <a:pt x="215" y="180"/>
                  </a:lnTo>
                  <a:lnTo>
                    <a:pt x="218" y="193"/>
                  </a:lnTo>
                  <a:lnTo>
                    <a:pt x="218" y="207"/>
                  </a:lnTo>
                  <a:lnTo>
                    <a:pt x="218" y="222"/>
                  </a:lnTo>
                  <a:lnTo>
                    <a:pt x="215" y="234"/>
                  </a:lnTo>
                  <a:lnTo>
                    <a:pt x="210" y="244"/>
                  </a:lnTo>
                  <a:lnTo>
                    <a:pt x="204" y="255"/>
                  </a:lnTo>
                  <a:lnTo>
                    <a:pt x="200" y="258"/>
                  </a:lnTo>
                  <a:lnTo>
                    <a:pt x="197" y="262"/>
                  </a:lnTo>
                  <a:lnTo>
                    <a:pt x="192" y="265"/>
                  </a:lnTo>
                  <a:lnTo>
                    <a:pt x="188" y="268"/>
                  </a:lnTo>
                  <a:lnTo>
                    <a:pt x="183" y="269"/>
                  </a:lnTo>
                  <a:lnTo>
                    <a:pt x="178" y="270"/>
                  </a:lnTo>
                  <a:lnTo>
                    <a:pt x="173" y="271"/>
                  </a:lnTo>
                  <a:lnTo>
                    <a:pt x="167" y="271"/>
                  </a:lnTo>
                  <a:lnTo>
                    <a:pt x="161" y="271"/>
                  </a:lnTo>
                  <a:lnTo>
                    <a:pt x="155" y="271"/>
                  </a:lnTo>
                  <a:lnTo>
                    <a:pt x="149" y="269"/>
                  </a:lnTo>
                  <a:lnTo>
                    <a:pt x="145" y="268"/>
                  </a:lnTo>
                  <a:lnTo>
                    <a:pt x="141" y="266"/>
                  </a:lnTo>
                  <a:lnTo>
                    <a:pt x="136" y="262"/>
                  </a:lnTo>
                  <a:lnTo>
                    <a:pt x="133" y="259"/>
                  </a:lnTo>
                  <a:lnTo>
                    <a:pt x="129" y="255"/>
                  </a:lnTo>
                  <a:lnTo>
                    <a:pt x="126" y="250"/>
                  </a:lnTo>
                  <a:lnTo>
                    <a:pt x="124" y="246"/>
                  </a:lnTo>
                  <a:lnTo>
                    <a:pt x="121" y="240"/>
                  </a:lnTo>
                  <a:lnTo>
                    <a:pt x="119" y="234"/>
                  </a:lnTo>
                  <a:lnTo>
                    <a:pt x="117" y="221"/>
                  </a:lnTo>
                  <a:lnTo>
                    <a:pt x="116" y="204"/>
                  </a:lnTo>
                  <a:close/>
                  <a:moveTo>
                    <a:pt x="147" y="206"/>
                  </a:moveTo>
                  <a:lnTo>
                    <a:pt x="147" y="215"/>
                  </a:lnTo>
                  <a:lnTo>
                    <a:pt x="148" y="222"/>
                  </a:lnTo>
                  <a:lnTo>
                    <a:pt x="149" y="229"/>
                  </a:lnTo>
                  <a:lnTo>
                    <a:pt x="152" y="234"/>
                  </a:lnTo>
                  <a:lnTo>
                    <a:pt x="155" y="238"/>
                  </a:lnTo>
                  <a:lnTo>
                    <a:pt x="158" y="241"/>
                  </a:lnTo>
                  <a:lnTo>
                    <a:pt x="162" y="243"/>
                  </a:lnTo>
                  <a:lnTo>
                    <a:pt x="165" y="243"/>
                  </a:lnTo>
                  <a:lnTo>
                    <a:pt x="171" y="243"/>
                  </a:lnTo>
                  <a:lnTo>
                    <a:pt x="175" y="241"/>
                  </a:lnTo>
                  <a:lnTo>
                    <a:pt x="179" y="239"/>
                  </a:lnTo>
                  <a:lnTo>
                    <a:pt x="182" y="234"/>
                  </a:lnTo>
                  <a:lnTo>
                    <a:pt x="184" y="229"/>
                  </a:lnTo>
                  <a:lnTo>
                    <a:pt x="186" y="223"/>
                  </a:lnTo>
                  <a:lnTo>
                    <a:pt x="188" y="215"/>
                  </a:lnTo>
                  <a:lnTo>
                    <a:pt x="188" y="206"/>
                  </a:lnTo>
                  <a:lnTo>
                    <a:pt x="188" y="198"/>
                  </a:lnTo>
                  <a:lnTo>
                    <a:pt x="186" y="191"/>
                  </a:lnTo>
                  <a:lnTo>
                    <a:pt x="184" y="184"/>
                  </a:lnTo>
                  <a:lnTo>
                    <a:pt x="183" y="179"/>
                  </a:lnTo>
                  <a:lnTo>
                    <a:pt x="180" y="175"/>
                  </a:lnTo>
                  <a:lnTo>
                    <a:pt x="176" y="173"/>
                  </a:lnTo>
                  <a:lnTo>
                    <a:pt x="173" y="170"/>
                  </a:lnTo>
                  <a:lnTo>
                    <a:pt x="169" y="170"/>
                  </a:lnTo>
                  <a:lnTo>
                    <a:pt x="163" y="170"/>
                  </a:lnTo>
                  <a:lnTo>
                    <a:pt x="158" y="173"/>
                  </a:lnTo>
                  <a:lnTo>
                    <a:pt x="155" y="175"/>
                  </a:lnTo>
                  <a:lnTo>
                    <a:pt x="153" y="179"/>
                  </a:lnTo>
                  <a:lnTo>
                    <a:pt x="149" y="184"/>
                  </a:lnTo>
                  <a:lnTo>
                    <a:pt x="148" y="191"/>
                  </a:lnTo>
                  <a:lnTo>
                    <a:pt x="147" y="197"/>
                  </a:lnTo>
                  <a:lnTo>
                    <a:pt x="147" y="206"/>
                  </a:lnTo>
                  <a:close/>
                </a:path>
              </a:pathLst>
            </a:custGeom>
            <a:solidFill>
              <a:srgbClr val="666666"/>
            </a:solidFill>
            <a:ln w="9525">
              <a:noFill/>
              <a:round/>
              <a:headEnd/>
              <a:tailEnd/>
            </a:ln>
          </p:spPr>
          <p:txBody>
            <a:bodyPr/>
            <a:lstStyle/>
            <a:p>
              <a:pPr>
                <a:defRPr/>
              </a:pPr>
              <a:endParaRPr lang="de-DE">
                <a:latin typeface="+mn-lt"/>
              </a:endParaRPr>
            </a:p>
          </p:txBody>
        </p:sp>
        <p:sp>
          <p:nvSpPr>
            <p:cNvPr id="60446" name="Freeform 29">
              <a:extLst>
                <a:ext uri="{FF2B5EF4-FFF2-40B4-BE49-F238E27FC236}">
                  <a16:creationId xmlns:a16="http://schemas.microsoft.com/office/drawing/2014/main" id="{F8A4CAAD-FFB8-F925-FA98-2463110C3AE4}"/>
                </a:ext>
              </a:extLst>
            </p:cNvPr>
            <p:cNvSpPr>
              <a:spLocks noChangeAspect="1"/>
            </p:cNvSpPr>
            <p:nvPr/>
          </p:nvSpPr>
          <p:spPr bwMode="auto">
            <a:xfrm>
              <a:off x="3028" y="2463"/>
              <a:ext cx="61" cy="85"/>
            </a:xfrm>
            <a:custGeom>
              <a:avLst/>
              <a:gdLst>
                <a:gd name="T0" fmla="*/ 0 w 182"/>
                <a:gd name="T1" fmla="*/ 0 h 254"/>
                <a:gd name="T2" fmla="*/ 0 w 182"/>
                <a:gd name="T3" fmla="*/ 0 h 254"/>
                <a:gd name="T4" fmla="*/ 0 w 182"/>
                <a:gd name="T5" fmla="*/ 0 h 254"/>
                <a:gd name="T6" fmla="*/ 0 w 182"/>
                <a:gd name="T7" fmla="*/ 0 h 254"/>
                <a:gd name="T8" fmla="*/ 0 w 182"/>
                <a:gd name="T9" fmla="*/ 0 h 254"/>
                <a:gd name="T10" fmla="*/ 0 w 182"/>
                <a:gd name="T11" fmla="*/ 0 h 254"/>
                <a:gd name="T12" fmla="*/ 0 w 182"/>
                <a:gd name="T13" fmla="*/ 0 h 254"/>
                <a:gd name="T14" fmla="*/ 0 w 182"/>
                <a:gd name="T15" fmla="*/ 0 h 254"/>
                <a:gd name="T16" fmla="*/ 0 w 182"/>
                <a:gd name="T17" fmla="*/ 0 h 254"/>
                <a:gd name="T18" fmla="*/ 0 w 182"/>
                <a:gd name="T19" fmla="*/ 0 h 254"/>
                <a:gd name="T20" fmla="*/ 0 w 182"/>
                <a:gd name="T21" fmla="*/ 0 h 254"/>
                <a:gd name="T22" fmla="*/ 0 w 182"/>
                <a:gd name="T23" fmla="*/ 0 h 254"/>
                <a:gd name="T24" fmla="*/ 0 w 182"/>
                <a:gd name="T25" fmla="*/ 0 h 2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2"/>
                <a:gd name="T40" fmla="*/ 0 h 254"/>
                <a:gd name="T41" fmla="*/ 182 w 182"/>
                <a:gd name="T42" fmla="*/ 254 h 2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2" h="254">
                  <a:moveTo>
                    <a:pt x="50" y="41"/>
                  </a:moveTo>
                  <a:lnTo>
                    <a:pt x="50" y="100"/>
                  </a:lnTo>
                  <a:lnTo>
                    <a:pt x="145" y="100"/>
                  </a:lnTo>
                  <a:lnTo>
                    <a:pt x="145" y="138"/>
                  </a:lnTo>
                  <a:lnTo>
                    <a:pt x="50" y="138"/>
                  </a:lnTo>
                  <a:lnTo>
                    <a:pt x="50" y="215"/>
                  </a:lnTo>
                  <a:lnTo>
                    <a:pt x="179" y="215"/>
                  </a:lnTo>
                  <a:lnTo>
                    <a:pt x="179" y="254"/>
                  </a:lnTo>
                  <a:lnTo>
                    <a:pt x="0" y="254"/>
                  </a:lnTo>
                  <a:lnTo>
                    <a:pt x="0" y="0"/>
                  </a:lnTo>
                  <a:lnTo>
                    <a:pt x="182" y="0"/>
                  </a:lnTo>
                  <a:lnTo>
                    <a:pt x="182" y="41"/>
                  </a:lnTo>
                  <a:lnTo>
                    <a:pt x="50" y="41"/>
                  </a:lnTo>
                  <a:close/>
                </a:path>
              </a:pathLst>
            </a:custGeom>
            <a:solidFill>
              <a:srgbClr val="666666"/>
            </a:solidFill>
            <a:ln w="9525">
              <a:noFill/>
              <a:round/>
              <a:headEnd/>
              <a:tailEnd/>
            </a:ln>
          </p:spPr>
          <p:txBody>
            <a:bodyPr/>
            <a:lstStyle/>
            <a:p>
              <a:pPr>
                <a:defRPr/>
              </a:pPr>
              <a:endParaRPr lang="de-DE">
                <a:latin typeface="+mn-lt"/>
              </a:endParaRPr>
            </a:p>
          </p:txBody>
        </p:sp>
        <p:sp>
          <p:nvSpPr>
            <p:cNvPr id="60447" name="Freeform 30">
              <a:extLst>
                <a:ext uri="{FF2B5EF4-FFF2-40B4-BE49-F238E27FC236}">
                  <a16:creationId xmlns:a16="http://schemas.microsoft.com/office/drawing/2014/main" id="{4861D619-D913-AF64-DE87-F8AD014378EF}"/>
                </a:ext>
              </a:extLst>
            </p:cNvPr>
            <p:cNvSpPr>
              <a:spLocks noChangeAspect="1"/>
            </p:cNvSpPr>
            <p:nvPr/>
          </p:nvSpPr>
          <p:spPr bwMode="auto">
            <a:xfrm>
              <a:off x="3103" y="2485"/>
              <a:ext cx="60" cy="63"/>
            </a:xfrm>
            <a:custGeom>
              <a:avLst/>
              <a:gdLst>
                <a:gd name="T0" fmla="*/ 0 w 182"/>
                <a:gd name="T1" fmla="*/ 0 h 189"/>
                <a:gd name="T2" fmla="*/ 0 w 182"/>
                <a:gd name="T3" fmla="*/ 0 h 189"/>
                <a:gd name="T4" fmla="*/ 0 w 182"/>
                <a:gd name="T5" fmla="*/ 0 h 189"/>
                <a:gd name="T6" fmla="*/ 0 w 182"/>
                <a:gd name="T7" fmla="*/ 0 h 189"/>
                <a:gd name="T8" fmla="*/ 0 w 182"/>
                <a:gd name="T9" fmla="*/ 0 h 189"/>
                <a:gd name="T10" fmla="*/ 0 w 182"/>
                <a:gd name="T11" fmla="*/ 0 h 189"/>
                <a:gd name="T12" fmla="*/ 0 w 182"/>
                <a:gd name="T13" fmla="*/ 0 h 189"/>
                <a:gd name="T14" fmla="*/ 0 w 182"/>
                <a:gd name="T15" fmla="*/ 0 h 189"/>
                <a:gd name="T16" fmla="*/ 0 w 182"/>
                <a:gd name="T17" fmla="*/ 0 h 189"/>
                <a:gd name="T18" fmla="*/ 0 w 182"/>
                <a:gd name="T19" fmla="*/ 0 h 189"/>
                <a:gd name="T20" fmla="*/ 0 w 182"/>
                <a:gd name="T21" fmla="*/ 0 h 189"/>
                <a:gd name="T22" fmla="*/ 0 w 182"/>
                <a:gd name="T23" fmla="*/ 0 h 189"/>
                <a:gd name="T24" fmla="*/ 0 w 182"/>
                <a:gd name="T25" fmla="*/ 0 h 189"/>
                <a:gd name="T26" fmla="*/ 0 w 182"/>
                <a:gd name="T27" fmla="*/ 0 h 189"/>
                <a:gd name="T28" fmla="*/ 0 w 182"/>
                <a:gd name="T29" fmla="*/ 0 h 189"/>
                <a:gd name="T30" fmla="*/ 0 w 182"/>
                <a:gd name="T31" fmla="*/ 0 h 189"/>
                <a:gd name="T32" fmla="*/ 0 w 182"/>
                <a:gd name="T33" fmla="*/ 0 h 189"/>
                <a:gd name="T34" fmla="*/ 0 w 182"/>
                <a:gd name="T35" fmla="*/ 0 h 189"/>
                <a:gd name="T36" fmla="*/ 0 w 182"/>
                <a:gd name="T37" fmla="*/ 0 h 189"/>
                <a:gd name="T38" fmla="*/ 0 w 182"/>
                <a:gd name="T39" fmla="*/ 0 h 189"/>
                <a:gd name="T40" fmla="*/ 0 w 182"/>
                <a:gd name="T41" fmla="*/ 0 h 189"/>
                <a:gd name="T42" fmla="*/ 0 w 182"/>
                <a:gd name="T43" fmla="*/ 0 h 189"/>
                <a:gd name="T44" fmla="*/ 0 w 182"/>
                <a:gd name="T45" fmla="*/ 0 h 189"/>
                <a:gd name="T46" fmla="*/ 0 w 182"/>
                <a:gd name="T47" fmla="*/ 0 h 189"/>
                <a:gd name="T48" fmla="*/ 0 w 182"/>
                <a:gd name="T49" fmla="*/ 0 h 189"/>
                <a:gd name="T50" fmla="*/ 0 w 182"/>
                <a:gd name="T51" fmla="*/ 0 h 189"/>
                <a:gd name="T52" fmla="*/ 0 w 182"/>
                <a:gd name="T53" fmla="*/ 0 h 189"/>
                <a:gd name="T54" fmla="*/ 0 w 182"/>
                <a:gd name="T55" fmla="*/ 0 h 189"/>
                <a:gd name="T56" fmla="*/ 0 w 182"/>
                <a:gd name="T57" fmla="*/ 0 h 189"/>
                <a:gd name="T58" fmla="*/ 0 w 182"/>
                <a:gd name="T59" fmla="*/ 0 h 189"/>
                <a:gd name="T60" fmla="*/ 0 w 182"/>
                <a:gd name="T61" fmla="*/ 0 h 189"/>
                <a:gd name="T62" fmla="*/ 0 w 182"/>
                <a:gd name="T63" fmla="*/ 0 h 189"/>
                <a:gd name="T64" fmla="*/ 0 w 182"/>
                <a:gd name="T65" fmla="*/ 0 h 189"/>
                <a:gd name="T66" fmla="*/ 0 w 182"/>
                <a:gd name="T67" fmla="*/ 0 h 189"/>
                <a:gd name="T68" fmla="*/ 0 w 182"/>
                <a:gd name="T69" fmla="*/ 0 h 189"/>
                <a:gd name="T70" fmla="*/ 0 w 182"/>
                <a:gd name="T71" fmla="*/ 0 h 189"/>
                <a:gd name="T72" fmla="*/ 0 w 182"/>
                <a:gd name="T73" fmla="*/ 0 h 189"/>
                <a:gd name="T74" fmla="*/ 0 w 182"/>
                <a:gd name="T75" fmla="*/ 0 h 189"/>
                <a:gd name="T76" fmla="*/ 0 w 182"/>
                <a:gd name="T77" fmla="*/ 0 h 189"/>
                <a:gd name="T78" fmla="*/ 0 w 182"/>
                <a:gd name="T79" fmla="*/ 0 h 189"/>
                <a:gd name="T80" fmla="*/ 0 w 182"/>
                <a:gd name="T81" fmla="*/ 0 h 189"/>
                <a:gd name="T82" fmla="*/ 0 w 182"/>
                <a:gd name="T83" fmla="*/ 0 h 189"/>
                <a:gd name="T84" fmla="*/ 0 w 182"/>
                <a:gd name="T85" fmla="*/ 0 h 189"/>
                <a:gd name="T86" fmla="*/ 0 w 182"/>
                <a:gd name="T87" fmla="*/ 0 h 189"/>
                <a:gd name="T88" fmla="*/ 0 w 182"/>
                <a:gd name="T89" fmla="*/ 0 h 189"/>
                <a:gd name="T90" fmla="*/ 0 w 182"/>
                <a:gd name="T91" fmla="*/ 0 h 189"/>
                <a:gd name="T92" fmla="*/ 0 w 182"/>
                <a:gd name="T93" fmla="*/ 0 h 189"/>
                <a:gd name="T94" fmla="*/ 0 w 182"/>
                <a:gd name="T95" fmla="*/ 0 h 189"/>
                <a:gd name="T96" fmla="*/ 0 w 182"/>
                <a:gd name="T97" fmla="*/ 0 h 1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2"/>
                <a:gd name="T148" fmla="*/ 0 h 189"/>
                <a:gd name="T149" fmla="*/ 182 w 182"/>
                <a:gd name="T150" fmla="*/ 189 h 18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2" h="189">
                  <a:moveTo>
                    <a:pt x="134" y="189"/>
                  </a:moveTo>
                  <a:lnTo>
                    <a:pt x="134" y="82"/>
                  </a:lnTo>
                  <a:lnTo>
                    <a:pt x="132" y="71"/>
                  </a:lnTo>
                  <a:lnTo>
                    <a:pt x="131" y="61"/>
                  </a:lnTo>
                  <a:lnTo>
                    <a:pt x="128" y="53"/>
                  </a:lnTo>
                  <a:lnTo>
                    <a:pt x="123" y="48"/>
                  </a:lnTo>
                  <a:lnTo>
                    <a:pt x="118" y="43"/>
                  </a:lnTo>
                  <a:lnTo>
                    <a:pt x="110" y="40"/>
                  </a:lnTo>
                  <a:lnTo>
                    <a:pt x="101" y="37"/>
                  </a:lnTo>
                  <a:lnTo>
                    <a:pt x="90" y="36"/>
                  </a:lnTo>
                  <a:lnTo>
                    <a:pt x="84" y="36"/>
                  </a:lnTo>
                  <a:lnTo>
                    <a:pt x="79" y="37"/>
                  </a:lnTo>
                  <a:lnTo>
                    <a:pt x="73" y="40"/>
                  </a:lnTo>
                  <a:lnTo>
                    <a:pt x="67" y="42"/>
                  </a:lnTo>
                  <a:lnTo>
                    <a:pt x="62" y="44"/>
                  </a:lnTo>
                  <a:lnTo>
                    <a:pt x="56" y="48"/>
                  </a:lnTo>
                  <a:lnTo>
                    <a:pt x="52" y="51"/>
                  </a:lnTo>
                  <a:lnTo>
                    <a:pt x="48" y="55"/>
                  </a:lnTo>
                  <a:lnTo>
                    <a:pt x="48" y="189"/>
                  </a:lnTo>
                  <a:lnTo>
                    <a:pt x="0" y="189"/>
                  </a:lnTo>
                  <a:lnTo>
                    <a:pt x="0" y="4"/>
                  </a:lnTo>
                  <a:lnTo>
                    <a:pt x="35" y="4"/>
                  </a:lnTo>
                  <a:lnTo>
                    <a:pt x="44" y="21"/>
                  </a:lnTo>
                  <a:lnTo>
                    <a:pt x="49" y="16"/>
                  </a:lnTo>
                  <a:lnTo>
                    <a:pt x="55" y="12"/>
                  </a:lnTo>
                  <a:lnTo>
                    <a:pt x="62" y="8"/>
                  </a:lnTo>
                  <a:lnTo>
                    <a:pt x="69" y="5"/>
                  </a:lnTo>
                  <a:lnTo>
                    <a:pt x="76" y="3"/>
                  </a:lnTo>
                  <a:lnTo>
                    <a:pt x="84" y="2"/>
                  </a:lnTo>
                  <a:lnTo>
                    <a:pt x="93" y="0"/>
                  </a:lnTo>
                  <a:lnTo>
                    <a:pt x="102" y="0"/>
                  </a:lnTo>
                  <a:lnTo>
                    <a:pt x="111" y="0"/>
                  </a:lnTo>
                  <a:lnTo>
                    <a:pt x="120" y="2"/>
                  </a:lnTo>
                  <a:lnTo>
                    <a:pt x="128" y="3"/>
                  </a:lnTo>
                  <a:lnTo>
                    <a:pt x="136" y="5"/>
                  </a:lnTo>
                  <a:lnTo>
                    <a:pt x="143" y="8"/>
                  </a:lnTo>
                  <a:lnTo>
                    <a:pt x="149" y="12"/>
                  </a:lnTo>
                  <a:lnTo>
                    <a:pt x="155" y="15"/>
                  </a:lnTo>
                  <a:lnTo>
                    <a:pt x="161" y="20"/>
                  </a:lnTo>
                  <a:lnTo>
                    <a:pt x="166" y="25"/>
                  </a:lnTo>
                  <a:lnTo>
                    <a:pt x="169" y="31"/>
                  </a:lnTo>
                  <a:lnTo>
                    <a:pt x="174" y="37"/>
                  </a:lnTo>
                  <a:lnTo>
                    <a:pt x="176" y="44"/>
                  </a:lnTo>
                  <a:lnTo>
                    <a:pt x="178" y="51"/>
                  </a:lnTo>
                  <a:lnTo>
                    <a:pt x="181" y="59"/>
                  </a:lnTo>
                  <a:lnTo>
                    <a:pt x="182" y="67"/>
                  </a:lnTo>
                  <a:lnTo>
                    <a:pt x="182" y="76"/>
                  </a:lnTo>
                  <a:lnTo>
                    <a:pt x="182" y="189"/>
                  </a:lnTo>
                  <a:lnTo>
                    <a:pt x="134" y="189"/>
                  </a:lnTo>
                  <a:close/>
                </a:path>
              </a:pathLst>
            </a:custGeom>
            <a:solidFill>
              <a:srgbClr val="666666"/>
            </a:solidFill>
            <a:ln w="9525">
              <a:noFill/>
              <a:round/>
              <a:headEnd/>
              <a:tailEnd/>
            </a:ln>
          </p:spPr>
          <p:txBody>
            <a:bodyPr/>
            <a:lstStyle/>
            <a:p>
              <a:pPr>
                <a:defRPr/>
              </a:pPr>
              <a:endParaRPr lang="de-DE">
                <a:latin typeface="+mn-lt"/>
              </a:endParaRPr>
            </a:p>
          </p:txBody>
        </p:sp>
        <p:sp>
          <p:nvSpPr>
            <p:cNvPr id="60448" name="Freeform 31">
              <a:extLst>
                <a:ext uri="{FF2B5EF4-FFF2-40B4-BE49-F238E27FC236}">
                  <a16:creationId xmlns:a16="http://schemas.microsoft.com/office/drawing/2014/main" id="{D1F254DA-87FB-7063-B48D-70860DE16534}"/>
                </a:ext>
              </a:extLst>
            </p:cNvPr>
            <p:cNvSpPr>
              <a:spLocks noChangeAspect="1" noEditPoints="1"/>
            </p:cNvSpPr>
            <p:nvPr/>
          </p:nvSpPr>
          <p:spPr bwMode="auto">
            <a:xfrm>
              <a:off x="3176" y="2485"/>
              <a:ext cx="68" cy="64"/>
            </a:xfrm>
            <a:custGeom>
              <a:avLst/>
              <a:gdLst>
                <a:gd name="T0" fmla="*/ 0 w 203"/>
                <a:gd name="T1" fmla="*/ 0 h 192"/>
                <a:gd name="T2" fmla="*/ 0 w 203"/>
                <a:gd name="T3" fmla="*/ 0 h 192"/>
                <a:gd name="T4" fmla="*/ 0 w 203"/>
                <a:gd name="T5" fmla="*/ 0 h 192"/>
                <a:gd name="T6" fmla="*/ 0 w 203"/>
                <a:gd name="T7" fmla="*/ 0 h 192"/>
                <a:gd name="T8" fmla="*/ 0 w 203"/>
                <a:gd name="T9" fmla="*/ 0 h 192"/>
                <a:gd name="T10" fmla="*/ 0 w 203"/>
                <a:gd name="T11" fmla="*/ 0 h 192"/>
                <a:gd name="T12" fmla="*/ 0 w 203"/>
                <a:gd name="T13" fmla="*/ 0 h 192"/>
                <a:gd name="T14" fmla="*/ 0 w 203"/>
                <a:gd name="T15" fmla="*/ 0 h 192"/>
                <a:gd name="T16" fmla="*/ 0 w 203"/>
                <a:gd name="T17" fmla="*/ 0 h 192"/>
                <a:gd name="T18" fmla="*/ 0 w 203"/>
                <a:gd name="T19" fmla="*/ 0 h 192"/>
                <a:gd name="T20" fmla="*/ 0 w 203"/>
                <a:gd name="T21" fmla="*/ 0 h 192"/>
                <a:gd name="T22" fmla="*/ 0 w 203"/>
                <a:gd name="T23" fmla="*/ 0 h 192"/>
                <a:gd name="T24" fmla="*/ 0 w 203"/>
                <a:gd name="T25" fmla="*/ 0 h 192"/>
                <a:gd name="T26" fmla="*/ 0 w 203"/>
                <a:gd name="T27" fmla="*/ 0 h 192"/>
                <a:gd name="T28" fmla="*/ 0 w 203"/>
                <a:gd name="T29" fmla="*/ 0 h 192"/>
                <a:gd name="T30" fmla="*/ 0 w 203"/>
                <a:gd name="T31" fmla="*/ 0 h 192"/>
                <a:gd name="T32" fmla="*/ 0 w 203"/>
                <a:gd name="T33" fmla="*/ 0 h 192"/>
                <a:gd name="T34" fmla="*/ 0 w 203"/>
                <a:gd name="T35" fmla="*/ 0 h 192"/>
                <a:gd name="T36" fmla="*/ 0 w 203"/>
                <a:gd name="T37" fmla="*/ 0 h 192"/>
                <a:gd name="T38" fmla="*/ 0 w 203"/>
                <a:gd name="T39" fmla="*/ 0 h 192"/>
                <a:gd name="T40" fmla="*/ 0 w 203"/>
                <a:gd name="T41" fmla="*/ 0 h 192"/>
                <a:gd name="T42" fmla="*/ 0 w 203"/>
                <a:gd name="T43" fmla="*/ 0 h 192"/>
                <a:gd name="T44" fmla="*/ 0 w 203"/>
                <a:gd name="T45" fmla="*/ 0 h 192"/>
                <a:gd name="T46" fmla="*/ 0 w 203"/>
                <a:gd name="T47" fmla="*/ 0 h 192"/>
                <a:gd name="T48" fmla="*/ 0 w 203"/>
                <a:gd name="T49" fmla="*/ 0 h 192"/>
                <a:gd name="T50" fmla="*/ 0 w 203"/>
                <a:gd name="T51" fmla="*/ 0 h 192"/>
                <a:gd name="T52" fmla="*/ 0 w 203"/>
                <a:gd name="T53" fmla="*/ 0 h 192"/>
                <a:gd name="T54" fmla="*/ 0 w 203"/>
                <a:gd name="T55" fmla="*/ 0 h 192"/>
                <a:gd name="T56" fmla="*/ 0 w 203"/>
                <a:gd name="T57" fmla="*/ 0 h 192"/>
                <a:gd name="T58" fmla="*/ 0 w 203"/>
                <a:gd name="T59" fmla="*/ 0 h 192"/>
                <a:gd name="T60" fmla="*/ 0 w 203"/>
                <a:gd name="T61" fmla="*/ 0 h 192"/>
                <a:gd name="T62" fmla="*/ 0 w 203"/>
                <a:gd name="T63" fmla="*/ 0 h 192"/>
                <a:gd name="T64" fmla="*/ 0 w 203"/>
                <a:gd name="T65" fmla="*/ 0 h 192"/>
                <a:gd name="T66" fmla="*/ 0 w 203"/>
                <a:gd name="T67" fmla="*/ 0 h 192"/>
                <a:gd name="T68" fmla="*/ 0 w 203"/>
                <a:gd name="T69" fmla="*/ 0 h 192"/>
                <a:gd name="T70" fmla="*/ 0 w 203"/>
                <a:gd name="T71" fmla="*/ 0 h 192"/>
                <a:gd name="T72" fmla="*/ 0 w 203"/>
                <a:gd name="T73" fmla="*/ 0 h 192"/>
                <a:gd name="T74" fmla="*/ 0 w 203"/>
                <a:gd name="T75" fmla="*/ 0 h 192"/>
                <a:gd name="T76" fmla="*/ 0 w 203"/>
                <a:gd name="T77" fmla="*/ 0 h 192"/>
                <a:gd name="T78" fmla="*/ 0 w 203"/>
                <a:gd name="T79" fmla="*/ 0 h 192"/>
                <a:gd name="T80" fmla="*/ 0 w 203"/>
                <a:gd name="T81" fmla="*/ 0 h 192"/>
                <a:gd name="T82" fmla="*/ 0 w 203"/>
                <a:gd name="T83" fmla="*/ 0 h 192"/>
                <a:gd name="T84" fmla="*/ 0 w 203"/>
                <a:gd name="T85" fmla="*/ 0 h 192"/>
                <a:gd name="T86" fmla="*/ 0 w 203"/>
                <a:gd name="T87" fmla="*/ 0 h 192"/>
                <a:gd name="T88" fmla="*/ 0 w 203"/>
                <a:gd name="T89" fmla="*/ 0 h 192"/>
                <a:gd name="T90" fmla="*/ 0 w 203"/>
                <a:gd name="T91" fmla="*/ 0 h 1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3"/>
                <a:gd name="T139" fmla="*/ 0 h 192"/>
                <a:gd name="T140" fmla="*/ 203 w 203"/>
                <a:gd name="T141" fmla="*/ 192 h 19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3" h="192">
                  <a:moveTo>
                    <a:pt x="199" y="109"/>
                  </a:moveTo>
                  <a:lnTo>
                    <a:pt x="51" y="109"/>
                  </a:lnTo>
                  <a:lnTo>
                    <a:pt x="52" y="121"/>
                  </a:lnTo>
                  <a:lnTo>
                    <a:pt x="55" y="129"/>
                  </a:lnTo>
                  <a:lnTo>
                    <a:pt x="61" y="137"/>
                  </a:lnTo>
                  <a:lnTo>
                    <a:pt x="67" y="144"/>
                  </a:lnTo>
                  <a:lnTo>
                    <a:pt x="76" y="150"/>
                  </a:lnTo>
                  <a:lnTo>
                    <a:pt x="85" y="153"/>
                  </a:lnTo>
                  <a:lnTo>
                    <a:pt x="97" y="155"/>
                  </a:lnTo>
                  <a:lnTo>
                    <a:pt x="110" y="156"/>
                  </a:lnTo>
                  <a:lnTo>
                    <a:pt x="126" y="155"/>
                  </a:lnTo>
                  <a:lnTo>
                    <a:pt x="139" y="153"/>
                  </a:lnTo>
                  <a:lnTo>
                    <a:pt x="145" y="151"/>
                  </a:lnTo>
                  <a:lnTo>
                    <a:pt x="150" y="147"/>
                  </a:lnTo>
                  <a:lnTo>
                    <a:pt x="155" y="145"/>
                  </a:lnTo>
                  <a:lnTo>
                    <a:pt x="161" y="141"/>
                  </a:lnTo>
                  <a:lnTo>
                    <a:pt x="178" y="174"/>
                  </a:lnTo>
                  <a:lnTo>
                    <a:pt x="172" y="179"/>
                  </a:lnTo>
                  <a:lnTo>
                    <a:pt x="165" y="182"/>
                  </a:lnTo>
                  <a:lnTo>
                    <a:pt x="156" y="186"/>
                  </a:lnTo>
                  <a:lnTo>
                    <a:pt x="147" y="188"/>
                  </a:lnTo>
                  <a:lnTo>
                    <a:pt x="137" y="190"/>
                  </a:lnTo>
                  <a:lnTo>
                    <a:pt x="126" y="191"/>
                  </a:lnTo>
                  <a:lnTo>
                    <a:pt x="115" y="192"/>
                  </a:lnTo>
                  <a:lnTo>
                    <a:pt x="102" y="192"/>
                  </a:lnTo>
                  <a:lnTo>
                    <a:pt x="91" y="192"/>
                  </a:lnTo>
                  <a:lnTo>
                    <a:pt x="80" y="191"/>
                  </a:lnTo>
                  <a:lnTo>
                    <a:pt x="70" y="189"/>
                  </a:lnTo>
                  <a:lnTo>
                    <a:pt x="60" y="187"/>
                  </a:lnTo>
                  <a:lnTo>
                    <a:pt x="51" y="183"/>
                  </a:lnTo>
                  <a:lnTo>
                    <a:pt x="43" y="179"/>
                  </a:lnTo>
                  <a:lnTo>
                    <a:pt x="35" y="173"/>
                  </a:lnTo>
                  <a:lnTo>
                    <a:pt x="27" y="168"/>
                  </a:lnTo>
                  <a:lnTo>
                    <a:pt x="21" y="161"/>
                  </a:lnTo>
                  <a:lnTo>
                    <a:pt x="16" y="154"/>
                  </a:lnTo>
                  <a:lnTo>
                    <a:pt x="10" y="146"/>
                  </a:lnTo>
                  <a:lnTo>
                    <a:pt x="7" y="138"/>
                  </a:lnTo>
                  <a:lnTo>
                    <a:pt x="3" y="129"/>
                  </a:lnTo>
                  <a:lnTo>
                    <a:pt x="1" y="119"/>
                  </a:lnTo>
                  <a:lnTo>
                    <a:pt x="0" y="109"/>
                  </a:lnTo>
                  <a:lnTo>
                    <a:pt x="0" y="98"/>
                  </a:lnTo>
                  <a:lnTo>
                    <a:pt x="0" y="88"/>
                  </a:lnTo>
                  <a:lnTo>
                    <a:pt x="1" y="78"/>
                  </a:lnTo>
                  <a:lnTo>
                    <a:pt x="3" y="68"/>
                  </a:lnTo>
                  <a:lnTo>
                    <a:pt x="7" y="59"/>
                  </a:lnTo>
                  <a:lnTo>
                    <a:pt x="11" y="50"/>
                  </a:lnTo>
                  <a:lnTo>
                    <a:pt x="17" y="42"/>
                  </a:lnTo>
                  <a:lnTo>
                    <a:pt x="23" y="34"/>
                  </a:lnTo>
                  <a:lnTo>
                    <a:pt x="30" y="27"/>
                  </a:lnTo>
                  <a:lnTo>
                    <a:pt x="38" y="21"/>
                  </a:lnTo>
                  <a:lnTo>
                    <a:pt x="46" y="15"/>
                  </a:lnTo>
                  <a:lnTo>
                    <a:pt x="55" y="11"/>
                  </a:lnTo>
                  <a:lnTo>
                    <a:pt x="63" y="7"/>
                  </a:lnTo>
                  <a:lnTo>
                    <a:pt x="73" y="4"/>
                  </a:lnTo>
                  <a:lnTo>
                    <a:pt x="82" y="2"/>
                  </a:lnTo>
                  <a:lnTo>
                    <a:pt x="92" y="0"/>
                  </a:lnTo>
                  <a:lnTo>
                    <a:pt x="103" y="0"/>
                  </a:lnTo>
                  <a:lnTo>
                    <a:pt x="113" y="0"/>
                  </a:lnTo>
                  <a:lnTo>
                    <a:pt x="125" y="2"/>
                  </a:lnTo>
                  <a:lnTo>
                    <a:pt x="135" y="4"/>
                  </a:lnTo>
                  <a:lnTo>
                    <a:pt x="144" y="6"/>
                  </a:lnTo>
                  <a:lnTo>
                    <a:pt x="153" y="9"/>
                  </a:lnTo>
                  <a:lnTo>
                    <a:pt x="161" y="14"/>
                  </a:lnTo>
                  <a:lnTo>
                    <a:pt x="168" y="18"/>
                  </a:lnTo>
                  <a:lnTo>
                    <a:pt x="175" y="24"/>
                  </a:lnTo>
                  <a:lnTo>
                    <a:pt x="182" y="31"/>
                  </a:lnTo>
                  <a:lnTo>
                    <a:pt x="187" y="37"/>
                  </a:lnTo>
                  <a:lnTo>
                    <a:pt x="192" y="44"/>
                  </a:lnTo>
                  <a:lnTo>
                    <a:pt x="195" y="52"/>
                  </a:lnTo>
                  <a:lnTo>
                    <a:pt x="199" y="60"/>
                  </a:lnTo>
                  <a:lnTo>
                    <a:pt x="201" y="68"/>
                  </a:lnTo>
                  <a:lnTo>
                    <a:pt x="202" y="77"/>
                  </a:lnTo>
                  <a:lnTo>
                    <a:pt x="203" y="86"/>
                  </a:lnTo>
                  <a:lnTo>
                    <a:pt x="202" y="96"/>
                  </a:lnTo>
                  <a:lnTo>
                    <a:pt x="199" y="109"/>
                  </a:lnTo>
                  <a:close/>
                  <a:moveTo>
                    <a:pt x="52" y="77"/>
                  </a:moveTo>
                  <a:lnTo>
                    <a:pt x="154" y="77"/>
                  </a:lnTo>
                  <a:lnTo>
                    <a:pt x="153" y="68"/>
                  </a:lnTo>
                  <a:lnTo>
                    <a:pt x="149" y="60"/>
                  </a:lnTo>
                  <a:lnTo>
                    <a:pt x="145" y="52"/>
                  </a:lnTo>
                  <a:lnTo>
                    <a:pt x="139" y="46"/>
                  </a:lnTo>
                  <a:lnTo>
                    <a:pt x="132" y="42"/>
                  </a:lnTo>
                  <a:lnTo>
                    <a:pt x="124" y="39"/>
                  </a:lnTo>
                  <a:lnTo>
                    <a:pt x="115" y="37"/>
                  </a:lnTo>
                  <a:lnTo>
                    <a:pt x="103" y="36"/>
                  </a:lnTo>
                  <a:lnTo>
                    <a:pt x="94" y="37"/>
                  </a:lnTo>
                  <a:lnTo>
                    <a:pt x="85" y="39"/>
                  </a:lnTo>
                  <a:lnTo>
                    <a:pt x="78" y="42"/>
                  </a:lnTo>
                  <a:lnTo>
                    <a:pt x="70" y="46"/>
                  </a:lnTo>
                  <a:lnTo>
                    <a:pt x="64" y="52"/>
                  </a:lnTo>
                  <a:lnTo>
                    <a:pt x="60" y="60"/>
                  </a:lnTo>
                  <a:lnTo>
                    <a:pt x="55" y="68"/>
                  </a:lnTo>
                  <a:lnTo>
                    <a:pt x="52" y="77"/>
                  </a:lnTo>
                  <a:close/>
                </a:path>
              </a:pathLst>
            </a:custGeom>
            <a:solidFill>
              <a:srgbClr val="666666"/>
            </a:solidFill>
            <a:ln w="9525">
              <a:noFill/>
              <a:round/>
              <a:headEnd/>
              <a:tailEnd/>
            </a:ln>
          </p:spPr>
          <p:txBody>
            <a:bodyPr/>
            <a:lstStyle/>
            <a:p>
              <a:pPr>
                <a:defRPr/>
              </a:pPr>
              <a:endParaRPr lang="de-DE">
                <a:latin typeface="+mn-lt"/>
              </a:endParaRPr>
            </a:p>
          </p:txBody>
        </p:sp>
        <p:sp>
          <p:nvSpPr>
            <p:cNvPr id="60449" name="Freeform 32">
              <a:extLst>
                <a:ext uri="{FF2B5EF4-FFF2-40B4-BE49-F238E27FC236}">
                  <a16:creationId xmlns:a16="http://schemas.microsoft.com/office/drawing/2014/main" id="{5C99225A-9BA3-BD8A-CEBC-4CDF3075A3AD}"/>
                </a:ext>
              </a:extLst>
            </p:cNvPr>
            <p:cNvSpPr>
              <a:spLocks noChangeAspect="1"/>
            </p:cNvSpPr>
            <p:nvPr/>
          </p:nvSpPr>
          <p:spPr bwMode="auto">
            <a:xfrm>
              <a:off x="3257" y="2485"/>
              <a:ext cx="47" cy="63"/>
            </a:xfrm>
            <a:custGeom>
              <a:avLst/>
              <a:gdLst>
                <a:gd name="T0" fmla="*/ 0 w 141"/>
                <a:gd name="T1" fmla="*/ 0 h 189"/>
                <a:gd name="T2" fmla="*/ 0 w 141"/>
                <a:gd name="T3" fmla="*/ 0 h 189"/>
                <a:gd name="T4" fmla="*/ 0 w 141"/>
                <a:gd name="T5" fmla="*/ 0 h 189"/>
                <a:gd name="T6" fmla="*/ 0 w 141"/>
                <a:gd name="T7" fmla="*/ 0 h 189"/>
                <a:gd name="T8" fmla="*/ 0 w 141"/>
                <a:gd name="T9" fmla="*/ 0 h 189"/>
                <a:gd name="T10" fmla="*/ 0 w 141"/>
                <a:gd name="T11" fmla="*/ 0 h 189"/>
                <a:gd name="T12" fmla="*/ 0 w 141"/>
                <a:gd name="T13" fmla="*/ 0 h 189"/>
                <a:gd name="T14" fmla="*/ 0 w 141"/>
                <a:gd name="T15" fmla="*/ 0 h 189"/>
                <a:gd name="T16" fmla="*/ 0 w 141"/>
                <a:gd name="T17" fmla="*/ 0 h 189"/>
                <a:gd name="T18" fmla="*/ 0 w 141"/>
                <a:gd name="T19" fmla="*/ 0 h 189"/>
                <a:gd name="T20" fmla="*/ 0 w 141"/>
                <a:gd name="T21" fmla="*/ 0 h 189"/>
                <a:gd name="T22" fmla="*/ 0 w 141"/>
                <a:gd name="T23" fmla="*/ 0 h 189"/>
                <a:gd name="T24" fmla="*/ 0 w 141"/>
                <a:gd name="T25" fmla="*/ 0 h 189"/>
                <a:gd name="T26" fmla="*/ 0 w 141"/>
                <a:gd name="T27" fmla="*/ 0 h 189"/>
                <a:gd name="T28" fmla="*/ 0 w 141"/>
                <a:gd name="T29" fmla="*/ 0 h 189"/>
                <a:gd name="T30" fmla="*/ 0 w 141"/>
                <a:gd name="T31" fmla="*/ 0 h 189"/>
                <a:gd name="T32" fmla="*/ 0 w 141"/>
                <a:gd name="T33" fmla="*/ 0 h 189"/>
                <a:gd name="T34" fmla="*/ 0 w 141"/>
                <a:gd name="T35" fmla="*/ 0 h 189"/>
                <a:gd name="T36" fmla="*/ 0 w 141"/>
                <a:gd name="T37" fmla="*/ 0 h 189"/>
                <a:gd name="T38" fmla="*/ 0 w 141"/>
                <a:gd name="T39" fmla="*/ 0 h 189"/>
                <a:gd name="T40" fmla="*/ 0 w 141"/>
                <a:gd name="T41" fmla="*/ 0 h 189"/>
                <a:gd name="T42" fmla="*/ 0 w 141"/>
                <a:gd name="T43" fmla="*/ 0 h 189"/>
                <a:gd name="T44" fmla="*/ 0 w 141"/>
                <a:gd name="T45" fmla="*/ 0 h 189"/>
                <a:gd name="T46" fmla="*/ 0 w 141"/>
                <a:gd name="T47" fmla="*/ 0 h 189"/>
                <a:gd name="T48" fmla="*/ 0 w 141"/>
                <a:gd name="T49" fmla="*/ 0 h 189"/>
                <a:gd name="T50" fmla="*/ 0 w 141"/>
                <a:gd name="T51" fmla="*/ 0 h 189"/>
                <a:gd name="T52" fmla="*/ 0 w 141"/>
                <a:gd name="T53" fmla="*/ 0 h 189"/>
                <a:gd name="T54" fmla="*/ 0 w 141"/>
                <a:gd name="T55" fmla="*/ 0 h 189"/>
                <a:gd name="T56" fmla="*/ 0 w 141"/>
                <a:gd name="T57" fmla="*/ 0 h 189"/>
                <a:gd name="T58" fmla="*/ 0 w 141"/>
                <a:gd name="T59" fmla="*/ 0 h 189"/>
                <a:gd name="T60" fmla="*/ 0 w 141"/>
                <a:gd name="T61" fmla="*/ 0 h 1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41"/>
                <a:gd name="T94" fmla="*/ 0 h 189"/>
                <a:gd name="T95" fmla="*/ 141 w 141"/>
                <a:gd name="T96" fmla="*/ 189 h 18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41" h="189">
                  <a:moveTo>
                    <a:pt x="120" y="44"/>
                  </a:moveTo>
                  <a:lnTo>
                    <a:pt x="114" y="41"/>
                  </a:lnTo>
                  <a:lnTo>
                    <a:pt x="107" y="39"/>
                  </a:lnTo>
                  <a:lnTo>
                    <a:pt x="99" y="37"/>
                  </a:lnTo>
                  <a:lnTo>
                    <a:pt x="92" y="36"/>
                  </a:lnTo>
                  <a:lnTo>
                    <a:pt x="83" y="37"/>
                  </a:lnTo>
                  <a:lnTo>
                    <a:pt x="75" y="40"/>
                  </a:lnTo>
                  <a:lnTo>
                    <a:pt x="69" y="44"/>
                  </a:lnTo>
                  <a:lnTo>
                    <a:pt x="62" y="50"/>
                  </a:lnTo>
                  <a:lnTo>
                    <a:pt x="56" y="58"/>
                  </a:lnTo>
                  <a:lnTo>
                    <a:pt x="52" y="66"/>
                  </a:lnTo>
                  <a:lnTo>
                    <a:pt x="50" y="75"/>
                  </a:lnTo>
                  <a:lnTo>
                    <a:pt x="49" y="83"/>
                  </a:lnTo>
                  <a:lnTo>
                    <a:pt x="49" y="189"/>
                  </a:lnTo>
                  <a:lnTo>
                    <a:pt x="0" y="189"/>
                  </a:lnTo>
                  <a:lnTo>
                    <a:pt x="0" y="4"/>
                  </a:lnTo>
                  <a:lnTo>
                    <a:pt x="49" y="4"/>
                  </a:lnTo>
                  <a:lnTo>
                    <a:pt x="49" y="21"/>
                  </a:lnTo>
                  <a:lnTo>
                    <a:pt x="54" y="16"/>
                  </a:lnTo>
                  <a:lnTo>
                    <a:pt x="60" y="12"/>
                  </a:lnTo>
                  <a:lnTo>
                    <a:pt x="66" y="8"/>
                  </a:lnTo>
                  <a:lnTo>
                    <a:pt x="72" y="5"/>
                  </a:lnTo>
                  <a:lnTo>
                    <a:pt x="80" y="3"/>
                  </a:lnTo>
                  <a:lnTo>
                    <a:pt x="87" y="2"/>
                  </a:lnTo>
                  <a:lnTo>
                    <a:pt x="95" y="0"/>
                  </a:lnTo>
                  <a:lnTo>
                    <a:pt x="102" y="0"/>
                  </a:lnTo>
                  <a:lnTo>
                    <a:pt x="115" y="0"/>
                  </a:lnTo>
                  <a:lnTo>
                    <a:pt x="125" y="2"/>
                  </a:lnTo>
                  <a:lnTo>
                    <a:pt x="134" y="4"/>
                  </a:lnTo>
                  <a:lnTo>
                    <a:pt x="141" y="7"/>
                  </a:lnTo>
                  <a:lnTo>
                    <a:pt x="120" y="44"/>
                  </a:lnTo>
                  <a:close/>
                </a:path>
              </a:pathLst>
            </a:custGeom>
            <a:solidFill>
              <a:srgbClr val="666666"/>
            </a:solidFill>
            <a:ln w="9525">
              <a:noFill/>
              <a:round/>
              <a:headEnd/>
              <a:tailEnd/>
            </a:ln>
          </p:spPr>
          <p:txBody>
            <a:bodyPr/>
            <a:lstStyle/>
            <a:p>
              <a:pPr>
                <a:defRPr/>
              </a:pPr>
              <a:endParaRPr lang="de-DE">
                <a:latin typeface="+mn-lt"/>
              </a:endParaRPr>
            </a:p>
          </p:txBody>
        </p:sp>
        <p:sp>
          <p:nvSpPr>
            <p:cNvPr id="60450" name="Freeform 33">
              <a:extLst>
                <a:ext uri="{FF2B5EF4-FFF2-40B4-BE49-F238E27FC236}">
                  <a16:creationId xmlns:a16="http://schemas.microsoft.com/office/drawing/2014/main" id="{C4BCCBD6-C126-130F-EBFA-C517094E1CA2}"/>
                </a:ext>
              </a:extLst>
            </p:cNvPr>
            <p:cNvSpPr>
              <a:spLocks noChangeAspect="1" noEditPoints="1"/>
            </p:cNvSpPr>
            <p:nvPr/>
          </p:nvSpPr>
          <p:spPr bwMode="auto">
            <a:xfrm>
              <a:off x="3308" y="2481"/>
              <a:ext cx="61" cy="91"/>
            </a:xfrm>
            <a:custGeom>
              <a:avLst/>
              <a:gdLst>
                <a:gd name="T0" fmla="*/ 0 w 184"/>
                <a:gd name="T1" fmla="*/ 0 h 273"/>
                <a:gd name="T2" fmla="*/ 0 w 184"/>
                <a:gd name="T3" fmla="*/ 0 h 273"/>
                <a:gd name="T4" fmla="*/ 0 w 184"/>
                <a:gd name="T5" fmla="*/ 0 h 273"/>
                <a:gd name="T6" fmla="*/ 0 w 184"/>
                <a:gd name="T7" fmla="*/ 0 h 273"/>
                <a:gd name="T8" fmla="*/ 0 w 184"/>
                <a:gd name="T9" fmla="*/ 0 h 273"/>
                <a:gd name="T10" fmla="*/ 0 w 184"/>
                <a:gd name="T11" fmla="*/ 0 h 273"/>
                <a:gd name="T12" fmla="*/ 0 w 184"/>
                <a:gd name="T13" fmla="*/ 0 h 273"/>
                <a:gd name="T14" fmla="*/ 0 w 184"/>
                <a:gd name="T15" fmla="*/ 0 h 273"/>
                <a:gd name="T16" fmla="*/ 0 w 184"/>
                <a:gd name="T17" fmla="*/ 0 h 273"/>
                <a:gd name="T18" fmla="*/ 0 w 184"/>
                <a:gd name="T19" fmla="*/ 0 h 273"/>
                <a:gd name="T20" fmla="*/ 0 w 184"/>
                <a:gd name="T21" fmla="*/ 0 h 273"/>
                <a:gd name="T22" fmla="*/ 0 w 184"/>
                <a:gd name="T23" fmla="*/ 0 h 273"/>
                <a:gd name="T24" fmla="*/ 0 w 184"/>
                <a:gd name="T25" fmla="*/ 0 h 273"/>
                <a:gd name="T26" fmla="*/ 0 w 184"/>
                <a:gd name="T27" fmla="*/ 0 h 273"/>
                <a:gd name="T28" fmla="*/ 0 w 184"/>
                <a:gd name="T29" fmla="*/ 0 h 273"/>
                <a:gd name="T30" fmla="*/ 0 w 184"/>
                <a:gd name="T31" fmla="*/ 0 h 273"/>
                <a:gd name="T32" fmla="*/ 0 w 184"/>
                <a:gd name="T33" fmla="*/ 0 h 273"/>
                <a:gd name="T34" fmla="*/ 0 w 184"/>
                <a:gd name="T35" fmla="*/ 0 h 273"/>
                <a:gd name="T36" fmla="*/ 0 w 184"/>
                <a:gd name="T37" fmla="*/ 0 h 273"/>
                <a:gd name="T38" fmla="*/ 0 w 184"/>
                <a:gd name="T39" fmla="*/ 0 h 273"/>
                <a:gd name="T40" fmla="*/ 0 w 184"/>
                <a:gd name="T41" fmla="*/ 0 h 273"/>
                <a:gd name="T42" fmla="*/ 0 w 184"/>
                <a:gd name="T43" fmla="*/ 0 h 273"/>
                <a:gd name="T44" fmla="*/ 0 w 184"/>
                <a:gd name="T45" fmla="*/ 0 h 273"/>
                <a:gd name="T46" fmla="*/ 0 w 184"/>
                <a:gd name="T47" fmla="*/ 0 h 273"/>
                <a:gd name="T48" fmla="*/ 0 w 184"/>
                <a:gd name="T49" fmla="*/ 0 h 273"/>
                <a:gd name="T50" fmla="*/ 0 w 184"/>
                <a:gd name="T51" fmla="*/ 0 h 273"/>
                <a:gd name="T52" fmla="*/ 0 w 184"/>
                <a:gd name="T53" fmla="*/ 0 h 273"/>
                <a:gd name="T54" fmla="*/ 0 w 184"/>
                <a:gd name="T55" fmla="*/ 0 h 273"/>
                <a:gd name="T56" fmla="*/ 0 w 184"/>
                <a:gd name="T57" fmla="*/ 0 h 273"/>
                <a:gd name="T58" fmla="*/ 0 w 184"/>
                <a:gd name="T59" fmla="*/ 0 h 273"/>
                <a:gd name="T60" fmla="*/ 0 w 184"/>
                <a:gd name="T61" fmla="*/ 0 h 273"/>
                <a:gd name="T62" fmla="*/ 0 w 184"/>
                <a:gd name="T63" fmla="*/ 0 h 273"/>
                <a:gd name="T64" fmla="*/ 0 w 184"/>
                <a:gd name="T65" fmla="*/ 0 h 273"/>
                <a:gd name="T66" fmla="*/ 0 w 184"/>
                <a:gd name="T67" fmla="*/ 0 h 273"/>
                <a:gd name="T68" fmla="*/ 0 w 184"/>
                <a:gd name="T69" fmla="*/ 0 h 273"/>
                <a:gd name="T70" fmla="*/ 0 w 184"/>
                <a:gd name="T71" fmla="*/ 0 h 273"/>
                <a:gd name="T72" fmla="*/ 0 w 184"/>
                <a:gd name="T73" fmla="*/ 0 h 273"/>
                <a:gd name="T74" fmla="*/ 0 w 184"/>
                <a:gd name="T75" fmla="*/ 0 h 273"/>
                <a:gd name="T76" fmla="*/ 0 w 184"/>
                <a:gd name="T77" fmla="*/ 0 h 273"/>
                <a:gd name="T78" fmla="*/ 0 w 184"/>
                <a:gd name="T79" fmla="*/ 0 h 273"/>
                <a:gd name="T80" fmla="*/ 0 w 184"/>
                <a:gd name="T81" fmla="*/ 0 h 273"/>
                <a:gd name="T82" fmla="*/ 0 w 184"/>
                <a:gd name="T83" fmla="*/ 0 h 273"/>
                <a:gd name="T84" fmla="*/ 0 w 184"/>
                <a:gd name="T85" fmla="*/ 0 h 273"/>
                <a:gd name="T86" fmla="*/ 0 w 184"/>
                <a:gd name="T87" fmla="*/ 0 h 273"/>
                <a:gd name="T88" fmla="*/ 0 w 184"/>
                <a:gd name="T89" fmla="*/ 0 h 273"/>
                <a:gd name="T90" fmla="*/ 0 w 184"/>
                <a:gd name="T91" fmla="*/ 0 h 273"/>
                <a:gd name="T92" fmla="*/ 0 w 184"/>
                <a:gd name="T93" fmla="*/ 0 h 273"/>
                <a:gd name="T94" fmla="*/ 0 w 184"/>
                <a:gd name="T95" fmla="*/ 0 h 273"/>
                <a:gd name="T96" fmla="*/ 0 w 184"/>
                <a:gd name="T97" fmla="*/ 0 h 273"/>
                <a:gd name="T98" fmla="*/ 0 w 184"/>
                <a:gd name="T99" fmla="*/ 0 h 273"/>
                <a:gd name="T100" fmla="*/ 0 w 184"/>
                <a:gd name="T101" fmla="*/ 0 h 273"/>
                <a:gd name="T102" fmla="*/ 0 w 184"/>
                <a:gd name="T103" fmla="*/ 0 h 273"/>
                <a:gd name="T104" fmla="*/ 0 w 184"/>
                <a:gd name="T105" fmla="*/ 0 h 273"/>
                <a:gd name="T106" fmla="*/ 0 w 184"/>
                <a:gd name="T107" fmla="*/ 0 h 273"/>
                <a:gd name="T108" fmla="*/ 0 w 184"/>
                <a:gd name="T109" fmla="*/ 0 h 273"/>
                <a:gd name="T110" fmla="*/ 0 w 184"/>
                <a:gd name="T111" fmla="*/ 0 h 273"/>
                <a:gd name="T112" fmla="*/ 0 w 184"/>
                <a:gd name="T113" fmla="*/ 0 h 273"/>
                <a:gd name="T114" fmla="*/ 0 w 184"/>
                <a:gd name="T115" fmla="*/ 0 h 273"/>
                <a:gd name="T116" fmla="*/ 0 w 184"/>
                <a:gd name="T117" fmla="*/ 0 h 273"/>
                <a:gd name="T118" fmla="*/ 0 w 184"/>
                <a:gd name="T119" fmla="*/ 0 h 273"/>
                <a:gd name="T120" fmla="*/ 0 w 184"/>
                <a:gd name="T121" fmla="*/ 0 h 2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4"/>
                <a:gd name="T184" fmla="*/ 0 h 273"/>
                <a:gd name="T185" fmla="*/ 184 w 184"/>
                <a:gd name="T186" fmla="*/ 273 h 27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4" h="273">
                  <a:moveTo>
                    <a:pt x="1" y="248"/>
                  </a:moveTo>
                  <a:lnTo>
                    <a:pt x="32" y="215"/>
                  </a:lnTo>
                  <a:lnTo>
                    <a:pt x="38" y="219"/>
                  </a:lnTo>
                  <a:lnTo>
                    <a:pt x="45" y="224"/>
                  </a:lnTo>
                  <a:lnTo>
                    <a:pt x="51" y="227"/>
                  </a:lnTo>
                  <a:lnTo>
                    <a:pt x="59" y="230"/>
                  </a:lnTo>
                  <a:lnTo>
                    <a:pt x="66" y="233"/>
                  </a:lnTo>
                  <a:lnTo>
                    <a:pt x="74" y="234"/>
                  </a:lnTo>
                  <a:lnTo>
                    <a:pt x="81" y="235"/>
                  </a:lnTo>
                  <a:lnTo>
                    <a:pt x="89" y="235"/>
                  </a:lnTo>
                  <a:lnTo>
                    <a:pt x="99" y="235"/>
                  </a:lnTo>
                  <a:lnTo>
                    <a:pt x="108" y="234"/>
                  </a:lnTo>
                  <a:lnTo>
                    <a:pt x="115" y="231"/>
                  </a:lnTo>
                  <a:lnTo>
                    <a:pt x="123" y="229"/>
                  </a:lnTo>
                  <a:lnTo>
                    <a:pt x="129" y="227"/>
                  </a:lnTo>
                  <a:lnTo>
                    <a:pt x="133" y="222"/>
                  </a:lnTo>
                  <a:lnTo>
                    <a:pt x="136" y="219"/>
                  </a:lnTo>
                  <a:lnTo>
                    <a:pt x="137" y="215"/>
                  </a:lnTo>
                  <a:lnTo>
                    <a:pt x="137" y="210"/>
                  </a:lnTo>
                  <a:lnTo>
                    <a:pt x="135" y="207"/>
                  </a:lnTo>
                  <a:lnTo>
                    <a:pt x="132" y="204"/>
                  </a:lnTo>
                  <a:lnTo>
                    <a:pt x="129" y="202"/>
                  </a:lnTo>
                  <a:lnTo>
                    <a:pt x="124" y="200"/>
                  </a:lnTo>
                  <a:lnTo>
                    <a:pt x="120" y="199"/>
                  </a:lnTo>
                  <a:lnTo>
                    <a:pt x="113" y="198"/>
                  </a:lnTo>
                  <a:lnTo>
                    <a:pt x="106" y="198"/>
                  </a:lnTo>
                  <a:lnTo>
                    <a:pt x="96" y="198"/>
                  </a:lnTo>
                  <a:lnTo>
                    <a:pt x="83" y="199"/>
                  </a:lnTo>
                  <a:lnTo>
                    <a:pt x="68" y="201"/>
                  </a:lnTo>
                  <a:lnTo>
                    <a:pt x="58" y="201"/>
                  </a:lnTo>
                  <a:lnTo>
                    <a:pt x="47" y="201"/>
                  </a:lnTo>
                  <a:lnTo>
                    <a:pt x="37" y="199"/>
                  </a:lnTo>
                  <a:lnTo>
                    <a:pt x="28" y="197"/>
                  </a:lnTo>
                  <a:lnTo>
                    <a:pt x="21" y="193"/>
                  </a:lnTo>
                  <a:lnTo>
                    <a:pt x="16" y="189"/>
                  </a:lnTo>
                  <a:lnTo>
                    <a:pt x="11" y="183"/>
                  </a:lnTo>
                  <a:lnTo>
                    <a:pt x="9" y="176"/>
                  </a:lnTo>
                  <a:lnTo>
                    <a:pt x="8" y="169"/>
                  </a:lnTo>
                  <a:lnTo>
                    <a:pt x="9" y="164"/>
                  </a:lnTo>
                  <a:lnTo>
                    <a:pt x="10" y="160"/>
                  </a:lnTo>
                  <a:lnTo>
                    <a:pt x="13" y="155"/>
                  </a:lnTo>
                  <a:lnTo>
                    <a:pt x="17" y="151"/>
                  </a:lnTo>
                  <a:lnTo>
                    <a:pt x="21" y="147"/>
                  </a:lnTo>
                  <a:lnTo>
                    <a:pt x="26" y="144"/>
                  </a:lnTo>
                  <a:lnTo>
                    <a:pt x="30" y="140"/>
                  </a:lnTo>
                  <a:lnTo>
                    <a:pt x="36" y="138"/>
                  </a:lnTo>
                  <a:lnTo>
                    <a:pt x="28" y="133"/>
                  </a:lnTo>
                  <a:lnTo>
                    <a:pt x="20" y="127"/>
                  </a:lnTo>
                  <a:lnTo>
                    <a:pt x="14" y="120"/>
                  </a:lnTo>
                  <a:lnTo>
                    <a:pt x="9" y="114"/>
                  </a:lnTo>
                  <a:lnTo>
                    <a:pt x="5" y="106"/>
                  </a:lnTo>
                  <a:lnTo>
                    <a:pt x="2" y="98"/>
                  </a:lnTo>
                  <a:lnTo>
                    <a:pt x="1" y="89"/>
                  </a:lnTo>
                  <a:lnTo>
                    <a:pt x="0" y="80"/>
                  </a:lnTo>
                  <a:lnTo>
                    <a:pt x="1" y="72"/>
                  </a:lnTo>
                  <a:lnTo>
                    <a:pt x="2" y="65"/>
                  </a:lnTo>
                  <a:lnTo>
                    <a:pt x="4" y="59"/>
                  </a:lnTo>
                  <a:lnTo>
                    <a:pt x="7" y="53"/>
                  </a:lnTo>
                  <a:lnTo>
                    <a:pt x="10" y="46"/>
                  </a:lnTo>
                  <a:lnTo>
                    <a:pt x="14" y="41"/>
                  </a:lnTo>
                  <a:lnTo>
                    <a:pt x="19" y="35"/>
                  </a:lnTo>
                  <a:lnTo>
                    <a:pt x="25" y="31"/>
                  </a:lnTo>
                  <a:lnTo>
                    <a:pt x="31" y="26"/>
                  </a:lnTo>
                  <a:lnTo>
                    <a:pt x="38" y="22"/>
                  </a:lnTo>
                  <a:lnTo>
                    <a:pt x="45" y="18"/>
                  </a:lnTo>
                  <a:lnTo>
                    <a:pt x="53" y="16"/>
                  </a:lnTo>
                  <a:lnTo>
                    <a:pt x="59" y="14"/>
                  </a:lnTo>
                  <a:lnTo>
                    <a:pt x="68" y="13"/>
                  </a:lnTo>
                  <a:lnTo>
                    <a:pt x="76" y="11"/>
                  </a:lnTo>
                  <a:lnTo>
                    <a:pt x="85" y="11"/>
                  </a:lnTo>
                  <a:lnTo>
                    <a:pt x="99" y="11"/>
                  </a:lnTo>
                  <a:lnTo>
                    <a:pt x="111" y="14"/>
                  </a:lnTo>
                  <a:lnTo>
                    <a:pt x="122" y="16"/>
                  </a:lnTo>
                  <a:lnTo>
                    <a:pt x="131" y="20"/>
                  </a:lnTo>
                  <a:lnTo>
                    <a:pt x="150" y="0"/>
                  </a:lnTo>
                  <a:lnTo>
                    <a:pt x="184" y="27"/>
                  </a:lnTo>
                  <a:lnTo>
                    <a:pt x="161" y="43"/>
                  </a:lnTo>
                  <a:lnTo>
                    <a:pt x="166" y="51"/>
                  </a:lnTo>
                  <a:lnTo>
                    <a:pt x="170" y="61"/>
                  </a:lnTo>
                  <a:lnTo>
                    <a:pt x="173" y="71"/>
                  </a:lnTo>
                  <a:lnTo>
                    <a:pt x="173" y="81"/>
                  </a:lnTo>
                  <a:lnTo>
                    <a:pt x="173" y="89"/>
                  </a:lnTo>
                  <a:lnTo>
                    <a:pt x="172" y="97"/>
                  </a:lnTo>
                  <a:lnTo>
                    <a:pt x="170" y="103"/>
                  </a:lnTo>
                  <a:lnTo>
                    <a:pt x="168" y="110"/>
                  </a:lnTo>
                  <a:lnTo>
                    <a:pt x="165" y="116"/>
                  </a:lnTo>
                  <a:lnTo>
                    <a:pt x="161" y="121"/>
                  </a:lnTo>
                  <a:lnTo>
                    <a:pt x="157" y="127"/>
                  </a:lnTo>
                  <a:lnTo>
                    <a:pt x="151" y="132"/>
                  </a:lnTo>
                  <a:lnTo>
                    <a:pt x="146" y="136"/>
                  </a:lnTo>
                  <a:lnTo>
                    <a:pt x="140" y="140"/>
                  </a:lnTo>
                  <a:lnTo>
                    <a:pt x="133" y="144"/>
                  </a:lnTo>
                  <a:lnTo>
                    <a:pt x="127" y="146"/>
                  </a:lnTo>
                  <a:lnTo>
                    <a:pt x="120" y="148"/>
                  </a:lnTo>
                  <a:lnTo>
                    <a:pt x="113" y="149"/>
                  </a:lnTo>
                  <a:lnTo>
                    <a:pt x="105" y="151"/>
                  </a:lnTo>
                  <a:lnTo>
                    <a:pt x="97" y="151"/>
                  </a:lnTo>
                  <a:lnTo>
                    <a:pt x="91" y="151"/>
                  </a:lnTo>
                  <a:lnTo>
                    <a:pt x="83" y="149"/>
                  </a:lnTo>
                  <a:lnTo>
                    <a:pt x="75" y="149"/>
                  </a:lnTo>
                  <a:lnTo>
                    <a:pt x="72" y="149"/>
                  </a:lnTo>
                  <a:lnTo>
                    <a:pt x="65" y="153"/>
                  </a:lnTo>
                  <a:lnTo>
                    <a:pt x="60" y="155"/>
                  </a:lnTo>
                  <a:lnTo>
                    <a:pt x="58" y="156"/>
                  </a:lnTo>
                  <a:lnTo>
                    <a:pt x="56" y="158"/>
                  </a:lnTo>
                  <a:lnTo>
                    <a:pt x="56" y="161"/>
                  </a:lnTo>
                  <a:lnTo>
                    <a:pt x="56" y="163"/>
                  </a:lnTo>
                  <a:lnTo>
                    <a:pt x="59" y="165"/>
                  </a:lnTo>
                  <a:lnTo>
                    <a:pt x="63" y="167"/>
                  </a:lnTo>
                  <a:lnTo>
                    <a:pt x="69" y="167"/>
                  </a:lnTo>
                  <a:lnTo>
                    <a:pt x="77" y="166"/>
                  </a:lnTo>
                  <a:lnTo>
                    <a:pt x="90" y="165"/>
                  </a:lnTo>
                  <a:lnTo>
                    <a:pt x="102" y="163"/>
                  </a:lnTo>
                  <a:lnTo>
                    <a:pt x="113" y="162"/>
                  </a:lnTo>
                  <a:lnTo>
                    <a:pt x="130" y="163"/>
                  </a:lnTo>
                  <a:lnTo>
                    <a:pt x="145" y="165"/>
                  </a:lnTo>
                  <a:lnTo>
                    <a:pt x="150" y="167"/>
                  </a:lnTo>
                  <a:lnTo>
                    <a:pt x="157" y="170"/>
                  </a:lnTo>
                  <a:lnTo>
                    <a:pt x="161" y="172"/>
                  </a:lnTo>
                  <a:lnTo>
                    <a:pt x="166" y="175"/>
                  </a:lnTo>
                  <a:lnTo>
                    <a:pt x="170" y="179"/>
                  </a:lnTo>
                  <a:lnTo>
                    <a:pt x="174" y="182"/>
                  </a:lnTo>
                  <a:lnTo>
                    <a:pt x="177" y="186"/>
                  </a:lnTo>
                  <a:lnTo>
                    <a:pt x="179" y="191"/>
                  </a:lnTo>
                  <a:lnTo>
                    <a:pt x="182" y="195"/>
                  </a:lnTo>
                  <a:lnTo>
                    <a:pt x="183" y="201"/>
                  </a:lnTo>
                  <a:lnTo>
                    <a:pt x="184" y="207"/>
                  </a:lnTo>
                  <a:lnTo>
                    <a:pt x="184" y="213"/>
                  </a:lnTo>
                  <a:lnTo>
                    <a:pt x="184" y="220"/>
                  </a:lnTo>
                  <a:lnTo>
                    <a:pt x="183" y="226"/>
                  </a:lnTo>
                  <a:lnTo>
                    <a:pt x="181" y="233"/>
                  </a:lnTo>
                  <a:lnTo>
                    <a:pt x="177" y="238"/>
                  </a:lnTo>
                  <a:lnTo>
                    <a:pt x="173" y="244"/>
                  </a:lnTo>
                  <a:lnTo>
                    <a:pt x="168" y="248"/>
                  </a:lnTo>
                  <a:lnTo>
                    <a:pt x="163" y="253"/>
                  </a:lnTo>
                  <a:lnTo>
                    <a:pt x="156" y="257"/>
                  </a:lnTo>
                  <a:lnTo>
                    <a:pt x="149" y="261"/>
                  </a:lnTo>
                  <a:lnTo>
                    <a:pt x="141" y="264"/>
                  </a:lnTo>
                  <a:lnTo>
                    <a:pt x="133" y="267"/>
                  </a:lnTo>
                  <a:lnTo>
                    <a:pt x="124" y="270"/>
                  </a:lnTo>
                  <a:lnTo>
                    <a:pt x="106" y="272"/>
                  </a:lnTo>
                  <a:lnTo>
                    <a:pt x="87" y="273"/>
                  </a:lnTo>
                  <a:lnTo>
                    <a:pt x="76" y="273"/>
                  </a:lnTo>
                  <a:lnTo>
                    <a:pt x="64" y="272"/>
                  </a:lnTo>
                  <a:lnTo>
                    <a:pt x="54" y="270"/>
                  </a:lnTo>
                  <a:lnTo>
                    <a:pt x="43" y="267"/>
                  </a:lnTo>
                  <a:lnTo>
                    <a:pt x="31" y="263"/>
                  </a:lnTo>
                  <a:lnTo>
                    <a:pt x="21" y="259"/>
                  </a:lnTo>
                  <a:lnTo>
                    <a:pt x="11" y="254"/>
                  </a:lnTo>
                  <a:lnTo>
                    <a:pt x="1" y="248"/>
                  </a:lnTo>
                  <a:close/>
                  <a:moveTo>
                    <a:pt x="50" y="80"/>
                  </a:moveTo>
                  <a:lnTo>
                    <a:pt x="50" y="88"/>
                  </a:lnTo>
                  <a:lnTo>
                    <a:pt x="53" y="94"/>
                  </a:lnTo>
                  <a:lnTo>
                    <a:pt x="56" y="101"/>
                  </a:lnTo>
                  <a:lnTo>
                    <a:pt x="60" y="107"/>
                  </a:lnTo>
                  <a:lnTo>
                    <a:pt x="66" y="110"/>
                  </a:lnTo>
                  <a:lnTo>
                    <a:pt x="72" y="114"/>
                  </a:lnTo>
                  <a:lnTo>
                    <a:pt x="80" y="116"/>
                  </a:lnTo>
                  <a:lnTo>
                    <a:pt x="87" y="116"/>
                  </a:lnTo>
                  <a:lnTo>
                    <a:pt x="95" y="116"/>
                  </a:lnTo>
                  <a:lnTo>
                    <a:pt x="103" y="114"/>
                  </a:lnTo>
                  <a:lnTo>
                    <a:pt x="109" y="111"/>
                  </a:lnTo>
                  <a:lnTo>
                    <a:pt x="114" y="107"/>
                  </a:lnTo>
                  <a:lnTo>
                    <a:pt x="118" y="101"/>
                  </a:lnTo>
                  <a:lnTo>
                    <a:pt x="121" y="94"/>
                  </a:lnTo>
                  <a:lnTo>
                    <a:pt x="123" y="88"/>
                  </a:lnTo>
                  <a:lnTo>
                    <a:pt x="123" y="80"/>
                  </a:lnTo>
                  <a:lnTo>
                    <a:pt x="122" y="73"/>
                  </a:lnTo>
                  <a:lnTo>
                    <a:pt x="121" y="66"/>
                  </a:lnTo>
                  <a:lnTo>
                    <a:pt x="118" y="61"/>
                  </a:lnTo>
                  <a:lnTo>
                    <a:pt x="113" y="56"/>
                  </a:lnTo>
                  <a:lnTo>
                    <a:pt x="108" y="52"/>
                  </a:lnTo>
                  <a:lnTo>
                    <a:pt x="102" y="48"/>
                  </a:lnTo>
                  <a:lnTo>
                    <a:pt x="95" y="47"/>
                  </a:lnTo>
                  <a:lnTo>
                    <a:pt x="87" y="46"/>
                  </a:lnTo>
                  <a:lnTo>
                    <a:pt x="80" y="47"/>
                  </a:lnTo>
                  <a:lnTo>
                    <a:pt x="73" y="48"/>
                  </a:lnTo>
                  <a:lnTo>
                    <a:pt x="66" y="52"/>
                  </a:lnTo>
                  <a:lnTo>
                    <a:pt x="60" y="56"/>
                  </a:lnTo>
                  <a:lnTo>
                    <a:pt x="56" y="61"/>
                  </a:lnTo>
                  <a:lnTo>
                    <a:pt x="53" y="66"/>
                  </a:lnTo>
                  <a:lnTo>
                    <a:pt x="50" y="73"/>
                  </a:lnTo>
                  <a:lnTo>
                    <a:pt x="50" y="80"/>
                  </a:lnTo>
                  <a:close/>
                </a:path>
              </a:pathLst>
            </a:custGeom>
            <a:solidFill>
              <a:srgbClr val="666666"/>
            </a:solidFill>
            <a:ln w="9525">
              <a:noFill/>
              <a:round/>
              <a:headEnd/>
              <a:tailEnd/>
            </a:ln>
          </p:spPr>
          <p:txBody>
            <a:bodyPr/>
            <a:lstStyle/>
            <a:p>
              <a:pPr>
                <a:defRPr/>
              </a:pPr>
              <a:endParaRPr lang="de-DE">
                <a:latin typeface="+mn-lt"/>
              </a:endParaRPr>
            </a:p>
          </p:txBody>
        </p:sp>
        <p:sp>
          <p:nvSpPr>
            <p:cNvPr id="60451" name="Freeform 34">
              <a:extLst>
                <a:ext uri="{FF2B5EF4-FFF2-40B4-BE49-F238E27FC236}">
                  <a16:creationId xmlns:a16="http://schemas.microsoft.com/office/drawing/2014/main" id="{61ECA8F7-2347-501E-3F1B-7156C19DAC2B}"/>
                </a:ext>
              </a:extLst>
            </p:cNvPr>
            <p:cNvSpPr>
              <a:spLocks noChangeAspect="1" noEditPoints="1"/>
            </p:cNvSpPr>
            <p:nvPr/>
          </p:nvSpPr>
          <p:spPr bwMode="auto">
            <a:xfrm>
              <a:off x="3375" y="2462"/>
              <a:ext cx="27" cy="86"/>
            </a:xfrm>
            <a:custGeom>
              <a:avLst/>
              <a:gdLst>
                <a:gd name="T0" fmla="*/ 0 w 80"/>
                <a:gd name="T1" fmla="*/ 0 h 257"/>
                <a:gd name="T2" fmla="*/ 0 w 80"/>
                <a:gd name="T3" fmla="*/ 0 h 257"/>
                <a:gd name="T4" fmla="*/ 0 w 80"/>
                <a:gd name="T5" fmla="*/ 0 h 257"/>
                <a:gd name="T6" fmla="*/ 0 w 80"/>
                <a:gd name="T7" fmla="*/ 0 h 257"/>
                <a:gd name="T8" fmla="*/ 0 w 80"/>
                <a:gd name="T9" fmla="*/ 0 h 257"/>
                <a:gd name="T10" fmla="*/ 0 w 80"/>
                <a:gd name="T11" fmla="*/ 0 h 257"/>
                <a:gd name="T12" fmla="*/ 0 w 80"/>
                <a:gd name="T13" fmla="*/ 0 h 257"/>
                <a:gd name="T14" fmla="*/ 0 w 80"/>
                <a:gd name="T15" fmla="*/ 0 h 257"/>
                <a:gd name="T16" fmla="*/ 0 w 80"/>
                <a:gd name="T17" fmla="*/ 0 h 257"/>
                <a:gd name="T18" fmla="*/ 0 w 80"/>
                <a:gd name="T19" fmla="*/ 0 h 257"/>
                <a:gd name="T20" fmla="*/ 0 w 80"/>
                <a:gd name="T21" fmla="*/ 0 h 257"/>
                <a:gd name="T22" fmla="*/ 0 w 80"/>
                <a:gd name="T23" fmla="*/ 0 h 257"/>
                <a:gd name="T24" fmla="*/ 0 w 80"/>
                <a:gd name="T25" fmla="*/ 0 h 257"/>
                <a:gd name="T26" fmla="*/ 0 w 80"/>
                <a:gd name="T27" fmla="*/ 0 h 257"/>
                <a:gd name="T28" fmla="*/ 0 w 80"/>
                <a:gd name="T29" fmla="*/ 0 h 257"/>
                <a:gd name="T30" fmla="*/ 0 w 80"/>
                <a:gd name="T31" fmla="*/ 0 h 257"/>
                <a:gd name="T32" fmla="*/ 0 w 80"/>
                <a:gd name="T33" fmla="*/ 0 h 257"/>
                <a:gd name="T34" fmla="*/ 0 w 80"/>
                <a:gd name="T35" fmla="*/ 0 h 257"/>
                <a:gd name="T36" fmla="*/ 0 w 80"/>
                <a:gd name="T37" fmla="*/ 0 h 257"/>
                <a:gd name="T38" fmla="*/ 0 w 80"/>
                <a:gd name="T39" fmla="*/ 0 h 257"/>
                <a:gd name="T40" fmla="*/ 0 w 80"/>
                <a:gd name="T41" fmla="*/ 0 h 257"/>
                <a:gd name="T42" fmla="*/ 0 w 80"/>
                <a:gd name="T43" fmla="*/ 0 h 257"/>
                <a:gd name="T44" fmla="*/ 0 w 80"/>
                <a:gd name="T45" fmla="*/ 0 h 257"/>
                <a:gd name="T46" fmla="*/ 0 w 80"/>
                <a:gd name="T47" fmla="*/ 0 h 257"/>
                <a:gd name="T48" fmla="*/ 0 w 80"/>
                <a:gd name="T49" fmla="*/ 0 h 257"/>
                <a:gd name="T50" fmla="*/ 0 w 80"/>
                <a:gd name="T51" fmla="*/ 0 h 257"/>
                <a:gd name="T52" fmla="*/ 0 w 80"/>
                <a:gd name="T53" fmla="*/ 0 h 257"/>
                <a:gd name="T54" fmla="*/ 0 w 80"/>
                <a:gd name="T55" fmla="*/ 0 h 257"/>
                <a:gd name="T56" fmla="*/ 0 w 80"/>
                <a:gd name="T57" fmla="*/ 0 h 257"/>
                <a:gd name="T58" fmla="*/ 0 w 80"/>
                <a:gd name="T59" fmla="*/ 0 h 257"/>
                <a:gd name="T60" fmla="*/ 0 w 80"/>
                <a:gd name="T61" fmla="*/ 0 h 257"/>
                <a:gd name="T62" fmla="*/ 0 w 80"/>
                <a:gd name="T63" fmla="*/ 0 h 257"/>
                <a:gd name="T64" fmla="*/ 0 w 80"/>
                <a:gd name="T65" fmla="*/ 0 h 257"/>
                <a:gd name="T66" fmla="*/ 0 w 80"/>
                <a:gd name="T67" fmla="*/ 0 h 257"/>
                <a:gd name="T68" fmla="*/ 0 w 80"/>
                <a:gd name="T69" fmla="*/ 0 h 257"/>
                <a:gd name="T70" fmla="*/ 0 w 80"/>
                <a:gd name="T71" fmla="*/ 0 h 257"/>
                <a:gd name="T72" fmla="*/ 0 w 80"/>
                <a:gd name="T73" fmla="*/ 0 h 257"/>
                <a:gd name="T74" fmla="*/ 0 w 80"/>
                <a:gd name="T75" fmla="*/ 0 h 257"/>
                <a:gd name="T76" fmla="*/ 0 w 80"/>
                <a:gd name="T77" fmla="*/ 0 h 257"/>
                <a:gd name="T78" fmla="*/ 0 w 80"/>
                <a:gd name="T79" fmla="*/ 0 h 2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0"/>
                <a:gd name="T121" fmla="*/ 0 h 257"/>
                <a:gd name="T122" fmla="*/ 80 w 80"/>
                <a:gd name="T123" fmla="*/ 257 h 25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0" h="257">
                  <a:moveTo>
                    <a:pt x="52" y="0"/>
                  </a:moveTo>
                  <a:lnTo>
                    <a:pt x="57" y="0"/>
                  </a:lnTo>
                  <a:lnTo>
                    <a:pt x="62" y="1"/>
                  </a:lnTo>
                  <a:lnTo>
                    <a:pt x="66" y="4"/>
                  </a:lnTo>
                  <a:lnTo>
                    <a:pt x="71" y="7"/>
                  </a:lnTo>
                  <a:lnTo>
                    <a:pt x="75" y="11"/>
                  </a:lnTo>
                  <a:lnTo>
                    <a:pt x="77" y="16"/>
                  </a:lnTo>
                  <a:lnTo>
                    <a:pt x="78" y="20"/>
                  </a:lnTo>
                  <a:lnTo>
                    <a:pt x="80" y="25"/>
                  </a:lnTo>
                  <a:lnTo>
                    <a:pt x="78" y="30"/>
                  </a:lnTo>
                  <a:lnTo>
                    <a:pt x="77" y="35"/>
                  </a:lnTo>
                  <a:lnTo>
                    <a:pt x="75" y="39"/>
                  </a:lnTo>
                  <a:lnTo>
                    <a:pt x="71" y="43"/>
                  </a:lnTo>
                  <a:lnTo>
                    <a:pt x="66" y="46"/>
                  </a:lnTo>
                  <a:lnTo>
                    <a:pt x="62" y="48"/>
                  </a:lnTo>
                  <a:lnTo>
                    <a:pt x="57" y="49"/>
                  </a:lnTo>
                  <a:lnTo>
                    <a:pt x="52" y="50"/>
                  </a:lnTo>
                  <a:lnTo>
                    <a:pt x="46" y="49"/>
                  </a:lnTo>
                  <a:lnTo>
                    <a:pt x="40" y="48"/>
                  </a:lnTo>
                  <a:lnTo>
                    <a:pt x="36" y="46"/>
                  </a:lnTo>
                  <a:lnTo>
                    <a:pt x="31" y="43"/>
                  </a:lnTo>
                  <a:lnTo>
                    <a:pt x="28" y="39"/>
                  </a:lnTo>
                  <a:lnTo>
                    <a:pt x="25" y="35"/>
                  </a:lnTo>
                  <a:lnTo>
                    <a:pt x="24" y="30"/>
                  </a:lnTo>
                  <a:lnTo>
                    <a:pt x="24" y="25"/>
                  </a:lnTo>
                  <a:lnTo>
                    <a:pt x="24" y="20"/>
                  </a:lnTo>
                  <a:lnTo>
                    <a:pt x="25" y="16"/>
                  </a:lnTo>
                  <a:lnTo>
                    <a:pt x="28" y="11"/>
                  </a:lnTo>
                  <a:lnTo>
                    <a:pt x="31" y="7"/>
                  </a:lnTo>
                  <a:lnTo>
                    <a:pt x="36" y="4"/>
                  </a:lnTo>
                  <a:lnTo>
                    <a:pt x="40" y="1"/>
                  </a:lnTo>
                  <a:lnTo>
                    <a:pt x="46" y="0"/>
                  </a:lnTo>
                  <a:lnTo>
                    <a:pt x="52" y="0"/>
                  </a:lnTo>
                  <a:close/>
                  <a:moveTo>
                    <a:pt x="26" y="257"/>
                  </a:moveTo>
                  <a:lnTo>
                    <a:pt x="26" y="108"/>
                  </a:lnTo>
                  <a:lnTo>
                    <a:pt x="0" y="108"/>
                  </a:lnTo>
                  <a:lnTo>
                    <a:pt x="0" y="72"/>
                  </a:lnTo>
                  <a:lnTo>
                    <a:pt x="75" y="72"/>
                  </a:lnTo>
                  <a:lnTo>
                    <a:pt x="75" y="257"/>
                  </a:lnTo>
                  <a:lnTo>
                    <a:pt x="26" y="257"/>
                  </a:lnTo>
                  <a:close/>
                </a:path>
              </a:pathLst>
            </a:custGeom>
            <a:solidFill>
              <a:srgbClr val="666666"/>
            </a:solidFill>
            <a:ln w="9525">
              <a:noFill/>
              <a:round/>
              <a:headEnd/>
              <a:tailEnd/>
            </a:ln>
          </p:spPr>
          <p:txBody>
            <a:bodyPr/>
            <a:lstStyle/>
            <a:p>
              <a:pPr>
                <a:defRPr/>
              </a:pPr>
              <a:endParaRPr lang="de-DE">
                <a:latin typeface="+mn-lt"/>
              </a:endParaRPr>
            </a:p>
          </p:txBody>
        </p:sp>
        <p:sp>
          <p:nvSpPr>
            <p:cNvPr id="60452" name="Freeform 35">
              <a:extLst>
                <a:ext uri="{FF2B5EF4-FFF2-40B4-BE49-F238E27FC236}">
                  <a16:creationId xmlns:a16="http://schemas.microsoft.com/office/drawing/2014/main" id="{E0DE4ABA-32AC-38A2-9A0F-B778726FDF70}"/>
                </a:ext>
              </a:extLst>
            </p:cNvPr>
            <p:cNvSpPr>
              <a:spLocks noChangeAspect="1" noEditPoints="1"/>
            </p:cNvSpPr>
            <p:nvPr/>
          </p:nvSpPr>
          <p:spPr bwMode="auto">
            <a:xfrm>
              <a:off x="3415" y="2485"/>
              <a:ext cx="67" cy="64"/>
            </a:xfrm>
            <a:custGeom>
              <a:avLst/>
              <a:gdLst>
                <a:gd name="T0" fmla="*/ 0 w 203"/>
                <a:gd name="T1" fmla="*/ 0 h 192"/>
                <a:gd name="T2" fmla="*/ 0 w 203"/>
                <a:gd name="T3" fmla="*/ 0 h 192"/>
                <a:gd name="T4" fmla="*/ 0 w 203"/>
                <a:gd name="T5" fmla="*/ 0 h 192"/>
                <a:gd name="T6" fmla="*/ 0 w 203"/>
                <a:gd name="T7" fmla="*/ 0 h 192"/>
                <a:gd name="T8" fmla="*/ 0 w 203"/>
                <a:gd name="T9" fmla="*/ 0 h 192"/>
                <a:gd name="T10" fmla="*/ 0 w 203"/>
                <a:gd name="T11" fmla="*/ 0 h 192"/>
                <a:gd name="T12" fmla="*/ 0 w 203"/>
                <a:gd name="T13" fmla="*/ 0 h 192"/>
                <a:gd name="T14" fmla="*/ 0 w 203"/>
                <a:gd name="T15" fmla="*/ 0 h 192"/>
                <a:gd name="T16" fmla="*/ 0 w 203"/>
                <a:gd name="T17" fmla="*/ 0 h 192"/>
                <a:gd name="T18" fmla="*/ 0 w 203"/>
                <a:gd name="T19" fmla="*/ 0 h 192"/>
                <a:gd name="T20" fmla="*/ 0 w 203"/>
                <a:gd name="T21" fmla="*/ 0 h 192"/>
                <a:gd name="T22" fmla="*/ 0 w 203"/>
                <a:gd name="T23" fmla="*/ 0 h 192"/>
                <a:gd name="T24" fmla="*/ 0 w 203"/>
                <a:gd name="T25" fmla="*/ 0 h 192"/>
                <a:gd name="T26" fmla="*/ 0 w 203"/>
                <a:gd name="T27" fmla="*/ 0 h 192"/>
                <a:gd name="T28" fmla="*/ 0 w 203"/>
                <a:gd name="T29" fmla="*/ 0 h 192"/>
                <a:gd name="T30" fmla="*/ 0 w 203"/>
                <a:gd name="T31" fmla="*/ 0 h 192"/>
                <a:gd name="T32" fmla="*/ 0 w 203"/>
                <a:gd name="T33" fmla="*/ 0 h 192"/>
                <a:gd name="T34" fmla="*/ 0 w 203"/>
                <a:gd name="T35" fmla="*/ 0 h 192"/>
                <a:gd name="T36" fmla="*/ 0 w 203"/>
                <a:gd name="T37" fmla="*/ 0 h 192"/>
                <a:gd name="T38" fmla="*/ 0 w 203"/>
                <a:gd name="T39" fmla="*/ 0 h 192"/>
                <a:gd name="T40" fmla="*/ 0 w 203"/>
                <a:gd name="T41" fmla="*/ 0 h 192"/>
                <a:gd name="T42" fmla="*/ 0 w 203"/>
                <a:gd name="T43" fmla="*/ 0 h 192"/>
                <a:gd name="T44" fmla="*/ 0 w 203"/>
                <a:gd name="T45" fmla="*/ 0 h 192"/>
                <a:gd name="T46" fmla="*/ 0 w 203"/>
                <a:gd name="T47" fmla="*/ 0 h 192"/>
                <a:gd name="T48" fmla="*/ 0 w 203"/>
                <a:gd name="T49" fmla="*/ 0 h 192"/>
                <a:gd name="T50" fmla="*/ 0 w 203"/>
                <a:gd name="T51" fmla="*/ 0 h 192"/>
                <a:gd name="T52" fmla="*/ 0 w 203"/>
                <a:gd name="T53" fmla="*/ 0 h 192"/>
                <a:gd name="T54" fmla="*/ 0 w 203"/>
                <a:gd name="T55" fmla="*/ 0 h 192"/>
                <a:gd name="T56" fmla="*/ 0 w 203"/>
                <a:gd name="T57" fmla="*/ 0 h 192"/>
                <a:gd name="T58" fmla="*/ 0 w 203"/>
                <a:gd name="T59" fmla="*/ 0 h 192"/>
                <a:gd name="T60" fmla="*/ 0 w 203"/>
                <a:gd name="T61" fmla="*/ 0 h 192"/>
                <a:gd name="T62" fmla="*/ 0 w 203"/>
                <a:gd name="T63" fmla="*/ 0 h 192"/>
                <a:gd name="T64" fmla="*/ 0 w 203"/>
                <a:gd name="T65" fmla="*/ 0 h 192"/>
                <a:gd name="T66" fmla="*/ 0 w 203"/>
                <a:gd name="T67" fmla="*/ 0 h 192"/>
                <a:gd name="T68" fmla="*/ 0 w 203"/>
                <a:gd name="T69" fmla="*/ 0 h 192"/>
                <a:gd name="T70" fmla="*/ 0 w 203"/>
                <a:gd name="T71" fmla="*/ 0 h 192"/>
                <a:gd name="T72" fmla="*/ 0 w 203"/>
                <a:gd name="T73" fmla="*/ 0 h 192"/>
                <a:gd name="T74" fmla="*/ 0 w 203"/>
                <a:gd name="T75" fmla="*/ 0 h 192"/>
                <a:gd name="T76" fmla="*/ 0 w 203"/>
                <a:gd name="T77" fmla="*/ 0 h 192"/>
                <a:gd name="T78" fmla="*/ 0 w 203"/>
                <a:gd name="T79" fmla="*/ 0 h 192"/>
                <a:gd name="T80" fmla="*/ 0 w 203"/>
                <a:gd name="T81" fmla="*/ 0 h 192"/>
                <a:gd name="T82" fmla="*/ 0 w 203"/>
                <a:gd name="T83" fmla="*/ 0 h 192"/>
                <a:gd name="T84" fmla="*/ 0 w 203"/>
                <a:gd name="T85" fmla="*/ 0 h 192"/>
                <a:gd name="T86" fmla="*/ 0 w 203"/>
                <a:gd name="T87" fmla="*/ 0 h 192"/>
                <a:gd name="T88" fmla="*/ 0 w 203"/>
                <a:gd name="T89" fmla="*/ 0 h 192"/>
                <a:gd name="T90" fmla="*/ 0 w 203"/>
                <a:gd name="T91" fmla="*/ 0 h 1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3"/>
                <a:gd name="T139" fmla="*/ 0 h 192"/>
                <a:gd name="T140" fmla="*/ 203 w 203"/>
                <a:gd name="T141" fmla="*/ 192 h 19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3" h="192">
                  <a:moveTo>
                    <a:pt x="198" y="109"/>
                  </a:moveTo>
                  <a:lnTo>
                    <a:pt x="50" y="109"/>
                  </a:lnTo>
                  <a:lnTo>
                    <a:pt x="52" y="121"/>
                  </a:lnTo>
                  <a:lnTo>
                    <a:pt x="56" y="129"/>
                  </a:lnTo>
                  <a:lnTo>
                    <a:pt x="60" y="137"/>
                  </a:lnTo>
                  <a:lnTo>
                    <a:pt x="68" y="144"/>
                  </a:lnTo>
                  <a:lnTo>
                    <a:pt x="76" y="150"/>
                  </a:lnTo>
                  <a:lnTo>
                    <a:pt x="86" y="153"/>
                  </a:lnTo>
                  <a:lnTo>
                    <a:pt x="97" y="155"/>
                  </a:lnTo>
                  <a:lnTo>
                    <a:pt x="110" y="156"/>
                  </a:lnTo>
                  <a:lnTo>
                    <a:pt x="125" y="155"/>
                  </a:lnTo>
                  <a:lnTo>
                    <a:pt x="139" y="153"/>
                  </a:lnTo>
                  <a:lnTo>
                    <a:pt x="146" y="151"/>
                  </a:lnTo>
                  <a:lnTo>
                    <a:pt x="150" y="147"/>
                  </a:lnTo>
                  <a:lnTo>
                    <a:pt x="156" y="145"/>
                  </a:lnTo>
                  <a:lnTo>
                    <a:pt x="160" y="141"/>
                  </a:lnTo>
                  <a:lnTo>
                    <a:pt x="179" y="174"/>
                  </a:lnTo>
                  <a:lnTo>
                    <a:pt x="173" y="179"/>
                  </a:lnTo>
                  <a:lnTo>
                    <a:pt x="165" y="182"/>
                  </a:lnTo>
                  <a:lnTo>
                    <a:pt x="157" y="186"/>
                  </a:lnTo>
                  <a:lnTo>
                    <a:pt x="147" y="188"/>
                  </a:lnTo>
                  <a:lnTo>
                    <a:pt x="138" y="190"/>
                  </a:lnTo>
                  <a:lnTo>
                    <a:pt x="127" y="191"/>
                  </a:lnTo>
                  <a:lnTo>
                    <a:pt x="115" y="192"/>
                  </a:lnTo>
                  <a:lnTo>
                    <a:pt x="103" y="192"/>
                  </a:lnTo>
                  <a:lnTo>
                    <a:pt x="91" y="192"/>
                  </a:lnTo>
                  <a:lnTo>
                    <a:pt x="81" y="191"/>
                  </a:lnTo>
                  <a:lnTo>
                    <a:pt x="70" y="189"/>
                  </a:lnTo>
                  <a:lnTo>
                    <a:pt x="60" y="187"/>
                  </a:lnTo>
                  <a:lnTo>
                    <a:pt x="51" y="183"/>
                  </a:lnTo>
                  <a:lnTo>
                    <a:pt x="42" y="179"/>
                  </a:lnTo>
                  <a:lnTo>
                    <a:pt x="35" y="173"/>
                  </a:lnTo>
                  <a:lnTo>
                    <a:pt x="28" y="168"/>
                  </a:lnTo>
                  <a:lnTo>
                    <a:pt x="21" y="161"/>
                  </a:lnTo>
                  <a:lnTo>
                    <a:pt x="15" y="154"/>
                  </a:lnTo>
                  <a:lnTo>
                    <a:pt x="11" y="146"/>
                  </a:lnTo>
                  <a:lnTo>
                    <a:pt x="6" y="138"/>
                  </a:lnTo>
                  <a:lnTo>
                    <a:pt x="4" y="129"/>
                  </a:lnTo>
                  <a:lnTo>
                    <a:pt x="2" y="119"/>
                  </a:lnTo>
                  <a:lnTo>
                    <a:pt x="1" y="109"/>
                  </a:lnTo>
                  <a:lnTo>
                    <a:pt x="0" y="98"/>
                  </a:lnTo>
                  <a:lnTo>
                    <a:pt x="1" y="88"/>
                  </a:lnTo>
                  <a:lnTo>
                    <a:pt x="2" y="78"/>
                  </a:lnTo>
                  <a:lnTo>
                    <a:pt x="4" y="68"/>
                  </a:lnTo>
                  <a:lnTo>
                    <a:pt x="8" y="59"/>
                  </a:lnTo>
                  <a:lnTo>
                    <a:pt x="12" y="50"/>
                  </a:lnTo>
                  <a:lnTo>
                    <a:pt x="17" y="42"/>
                  </a:lnTo>
                  <a:lnTo>
                    <a:pt x="23" y="34"/>
                  </a:lnTo>
                  <a:lnTo>
                    <a:pt x="30" y="27"/>
                  </a:lnTo>
                  <a:lnTo>
                    <a:pt x="38" y="21"/>
                  </a:lnTo>
                  <a:lnTo>
                    <a:pt x="46" y="15"/>
                  </a:lnTo>
                  <a:lnTo>
                    <a:pt x="55" y="11"/>
                  </a:lnTo>
                  <a:lnTo>
                    <a:pt x="64" y="7"/>
                  </a:lnTo>
                  <a:lnTo>
                    <a:pt x="73" y="4"/>
                  </a:lnTo>
                  <a:lnTo>
                    <a:pt x="83" y="2"/>
                  </a:lnTo>
                  <a:lnTo>
                    <a:pt x="93" y="0"/>
                  </a:lnTo>
                  <a:lnTo>
                    <a:pt x="103" y="0"/>
                  </a:lnTo>
                  <a:lnTo>
                    <a:pt x="114" y="0"/>
                  </a:lnTo>
                  <a:lnTo>
                    <a:pt x="124" y="2"/>
                  </a:lnTo>
                  <a:lnTo>
                    <a:pt x="134" y="4"/>
                  </a:lnTo>
                  <a:lnTo>
                    <a:pt x="143" y="6"/>
                  </a:lnTo>
                  <a:lnTo>
                    <a:pt x="152" y="9"/>
                  </a:lnTo>
                  <a:lnTo>
                    <a:pt x="161" y="14"/>
                  </a:lnTo>
                  <a:lnTo>
                    <a:pt x="168" y="18"/>
                  </a:lnTo>
                  <a:lnTo>
                    <a:pt x="176" y="24"/>
                  </a:lnTo>
                  <a:lnTo>
                    <a:pt x="181" y="31"/>
                  </a:lnTo>
                  <a:lnTo>
                    <a:pt x="187" y="37"/>
                  </a:lnTo>
                  <a:lnTo>
                    <a:pt x="193" y="44"/>
                  </a:lnTo>
                  <a:lnTo>
                    <a:pt x="196" y="52"/>
                  </a:lnTo>
                  <a:lnTo>
                    <a:pt x="199" y="60"/>
                  </a:lnTo>
                  <a:lnTo>
                    <a:pt x="202" y="68"/>
                  </a:lnTo>
                  <a:lnTo>
                    <a:pt x="203" y="77"/>
                  </a:lnTo>
                  <a:lnTo>
                    <a:pt x="203" y="86"/>
                  </a:lnTo>
                  <a:lnTo>
                    <a:pt x="202" y="96"/>
                  </a:lnTo>
                  <a:lnTo>
                    <a:pt x="198" y="109"/>
                  </a:lnTo>
                  <a:close/>
                  <a:moveTo>
                    <a:pt x="52" y="77"/>
                  </a:moveTo>
                  <a:lnTo>
                    <a:pt x="155" y="77"/>
                  </a:lnTo>
                  <a:lnTo>
                    <a:pt x="152" y="68"/>
                  </a:lnTo>
                  <a:lnTo>
                    <a:pt x="149" y="60"/>
                  </a:lnTo>
                  <a:lnTo>
                    <a:pt x="144" y="52"/>
                  </a:lnTo>
                  <a:lnTo>
                    <a:pt x="139" y="46"/>
                  </a:lnTo>
                  <a:lnTo>
                    <a:pt x="132" y="42"/>
                  </a:lnTo>
                  <a:lnTo>
                    <a:pt x="124" y="39"/>
                  </a:lnTo>
                  <a:lnTo>
                    <a:pt x="114" y="37"/>
                  </a:lnTo>
                  <a:lnTo>
                    <a:pt x="104" y="36"/>
                  </a:lnTo>
                  <a:lnTo>
                    <a:pt x="94" y="37"/>
                  </a:lnTo>
                  <a:lnTo>
                    <a:pt x="85" y="39"/>
                  </a:lnTo>
                  <a:lnTo>
                    <a:pt x="77" y="42"/>
                  </a:lnTo>
                  <a:lnTo>
                    <a:pt x="70" y="46"/>
                  </a:lnTo>
                  <a:lnTo>
                    <a:pt x="65" y="52"/>
                  </a:lnTo>
                  <a:lnTo>
                    <a:pt x="59" y="60"/>
                  </a:lnTo>
                  <a:lnTo>
                    <a:pt x="56" y="68"/>
                  </a:lnTo>
                  <a:lnTo>
                    <a:pt x="52" y="77"/>
                  </a:lnTo>
                  <a:close/>
                </a:path>
              </a:pathLst>
            </a:custGeom>
            <a:solidFill>
              <a:srgbClr val="666666"/>
            </a:solidFill>
            <a:ln w="9525">
              <a:noFill/>
              <a:round/>
              <a:headEnd/>
              <a:tailEnd/>
            </a:ln>
          </p:spPr>
          <p:txBody>
            <a:bodyPr/>
            <a:lstStyle/>
            <a:p>
              <a:pPr>
                <a:defRPr/>
              </a:pPr>
              <a:endParaRPr lang="de-DE">
                <a:latin typeface="+mn-lt"/>
              </a:endParaRPr>
            </a:p>
          </p:txBody>
        </p:sp>
        <p:sp>
          <p:nvSpPr>
            <p:cNvPr id="60453" name="Freeform 36">
              <a:extLst>
                <a:ext uri="{FF2B5EF4-FFF2-40B4-BE49-F238E27FC236}">
                  <a16:creationId xmlns:a16="http://schemas.microsoft.com/office/drawing/2014/main" id="{1982B912-435B-4209-69EA-334EECE8A9F2}"/>
                </a:ext>
              </a:extLst>
            </p:cNvPr>
            <p:cNvSpPr>
              <a:spLocks noChangeAspect="1"/>
            </p:cNvSpPr>
            <p:nvPr/>
          </p:nvSpPr>
          <p:spPr bwMode="auto">
            <a:xfrm>
              <a:off x="3495" y="2485"/>
              <a:ext cx="61" cy="63"/>
            </a:xfrm>
            <a:custGeom>
              <a:avLst/>
              <a:gdLst>
                <a:gd name="T0" fmla="*/ 0 w 182"/>
                <a:gd name="T1" fmla="*/ 0 h 189"/>
                <a:gd name="T2" fmla="*/ 0 w 182"/>
                <a:gd name="T3" fmla="*/ 0 h 189"/>
                <a:gd name="T4" fmla="*/ 0 w 182"/>
                <a:gd name="T5" fmla="*/ 0 h 189"/>
                <a:gd name="T6" fmla="*/ 0 w 182"/>
                <a:gd name="T7" fmla="*/ 0 h 189"/>
                <a:gd name="T8" fmla="*/ 0 w 182"/>
                <a:gd name="T9" fmla="*/ 0 h 189"/>
                <a:gd name="T10" fmla="*/ 0 w 182"/>
                <a:gd name="T11" fmla="*/ 0 h 189"/>
                <a:gd name="T12" fmla="*/ 0 w 182"/>
                <a:gd name="T13" fmla="*/ 0 h 189"/>
                <a:gd name="T14" fmla="*/ 0 w 182"/>
                <a:gd name="T15" fmla="*/ 0 h 189"/>
                <a:gd name="T16" fmla="*/ 0 w 182"/>
                <a:gd name="T17" fmla="*/ 0 h 189"/>
                <a:gd name="T18" fmla="*/ 0 w 182"/>
                <a:gd name="T19" fmla="*/ 0 h 189"/>
                <a:gd name="T20" fmla="*/ 0 w 182"/>
                <a:gd name="T21" fmla="*/ 0 h 189"/>
                <a:gd name="T22" fmla="*/ 0 w 182"/>
                <a:gd name="T23" fmla="*/ 0 h 189"/>
                <a:gd name="T24" fmla="*/ 0 w 182"/>
                <a:gd name="T25" fmla="*/ 0 h 189"/>
                <a:gd name="T26" fmla="*/ 0 w 182"/>
                <a:gd name="T27" fmla="*/ 0 h 189"/>
                <a:gd name="T28" fmla="*/ 0 w 182"/>
                <a:gd name="T29" fmla="*/ 0 h 189"/>
                <a:gd name="T30" fmla="*/ 0 w 182"/>
                <a:gd name="T31" fmla="*/ 0 h 189"/>
                <a:gd name="T32" fmla="*/ 0 w 182"/>
                <a:gd name="T33" fmla="*/ 0 h 189"/>
                <a:gd name="T34" fmla="*/ 0 w 182"/>
                <a:gd name="T35" fmla="*/ 0 h 189"/>
                <a:gd name="T36" fmla="*/ 0 w 182"/>
                <a:gd name="T37" fmla="*/ 0 h 189"/>
                <a:gd name="T38" fmla="*/ 0 w 182"/>
                <a:gd name="T39" fmla="*/ 0 h 189"/>
                <a:gd name="T40" fmla="*/ 0 w 182"/>
                <a:gd name="T41" fmla="*/ 0 h 189"/>
                <a:gd name="T42" fmla="*/ 0 w 182"/>
                <a:gd name="T43" fmla="*/ 0 h 189"/>
                <a:gd name="T44" fmla="*/ 0 w 182"/>
                <a:gd name="T45" fmla="*/ 0 h 189"/>
                <a:gd name="T46" fmla="*/ 0 w 182"/>
                <a:gd name="T47" fmla="*/ 0 h 189"/>
                <a:gd name="T48" fmla="*/ 0 w 182"/>
                <a:gd name="T49" fmla="*/ 0 h 189"/>
                <a:gd name="T50" fmla="*/ 0 w 182"/>
                <a:gd name="T51" fmla="*/ 0 h 189"/>
                <a:gd name="T52" fmla="*/ 0 w 182"/>
                <a:gd name="T53" fmla="*/ 0 h 189"/>
                <a:gd name="T54" fmla="*/ 0 w 182"/>
                <a:gd name="T55" fmla="*/ 0 h 189"/>
                <a:gd name="T56" fmla="*/ 0 w 182"/>
                <a:gd name="T57" fmla="*/ 0 h 189"/>
                <a:gd name="T58" fmla="*/ 0 w 182"/>
                <a:gd name="T59" fmla="*/ 0 h 189"/>
                <a:gd name="T60" fmla="*/ 0 w 182"/>
                <a:gd name="T61" fmla="*/ 0 h 189"/>
                <a:gd name="T62" fmla="*/ 0 w 182"/>
                <a:gd name="T63" fmla="*/ 0 h 189"/>
                <a:gd name="T64" fmla="*/ 0 w 182"/>
                <a:gd name="T65" fmla="*/ 0 h 189"/>
                <a:gd name="T66" fmla="*/ 0 w 182"/>
                <a:gd name="T67" fmla="*/ 0 h 189"/>
                <a:gd name="T68" fmla="*/ 0 w 182"/>
                <a:gd name="T69" fmla="*/ 0 h 189"/>
                <a:gd name="T70" fmla="*/ 0 w 182"/>
                <a:gd name="T71" fmla="*/ 0 h 189"/>
                <a:gd name="T72" fmla="*/ 0 w 182"/>
                <a:gd name="T73" fmla="*/ 0 h 189"/>
                <a:gd name="T74" fmla="*/ 0 w 182"/>
                <a:gd name="T75" fmla="*/ 0 h 189"/>
                <a:gd name="T76" fmla="*/ 0 w 182"/>
                <a:gd name="T77" fmla="*/ 0 h 189"/>
                <a:gd name="T78" fmla="*/ 0 w 182"/>
                <a:gd name="T79" fmla="*/ 0 h 189"/>
                <a:gd name="T80" fmla="*/ 0 w 182"/>
                <a:gd name="T81" fmla="*/ 0 h 189"/>
                <a:gd name="T82" fmla="*/ 0 w 182"/>
                <a:gd name="T83" fmla="*/ 0 h 189"/>
                <a:gd name="T84" fmla="*/ 0 w 182"/>
                <a:gd name="T85" fmla="*/ 0 h 189"/>
                <a:gd name="T86" fmla="*/ 0 w 182"/>
                <a:gd name="T87" fmla="*/ 0 h 189"/>
                <a:gd name="T88" fmla="*/ 0 w 182"/>
                <a:gd name="T89" fmla="*/ 0 h 189"/>
                <a:gd name="T90" fmla="*/ 0 w 182"/>
                <a:gd name="T91" fmla="*/ 0 h 189"/>
                <a:gd name="T92" fmla="*/ 0 w 182"/>
                <a:gd name="T93" fmla="*/ 0 h 189"/>
                <a:gd name="T94" fmla="*/ 0 w 182"/>
                <a:gd name="T95" fmla="*/ 0 h 189"/>
                <a:gd name="T96" fmla="*/ 0 w 182"/>
                <a:gd name="T97" fmla="*/ 0 h 1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2"/>
                <a:gd name="T148" fmla="*/ 0 h 189"/>
                <a:gd name="T149" fmla="*/ 182 w 182"/>
                <a:gd name="T150" fmla="*/ 189 h 18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2" h="189">
                  <a:moveTo>
                    <a:pt x="134" y="189"/>
                  </a:moveTo>
                  <a:lnTo>
                    <a:pt x="134" y="82"/>
                  </a:lnTo>
                  <a:lnTo>
                    <a:pt x="132" y="71"/>
                  </a:lnTo>
                  <a:lnTo>
                    <a:pt x="130" y="61"/>
                  </a:lnTo>
                  <a:lnTo>
                    <a:pt x="127" y="53"/>
                  </a:lnTo>
                  <a:lnTo>
                    <a:pt x="123" y="48"/>
                  </a:lnTo>
                  <a:lnTo>
                    <a:pt x="117" y="43"/>
                  </a:lnTo>
                  <a:lnTo>
                    <a:pt x="110" y="40"/>
                  </a:lnTo>
                  <a:lnTo>
                    <a:pt x="100" y="37"/>
                  </a:lnTo>
                  <a:lnTo>
                    <a:pt x="90" y="36"/>
                  </a:lnTo>
                  <a:lnTo>
                    <a:pt x="84" y="36"/>
                  </a:lnTo>
                  <a:lnTo>
                    <a:pt x="79" y="37"/>
                  </a:lnTo>
                  <a:lnTo>
                    <a:pt x="73" y="40"/>
                  </a:lnTo>
                  <a:lnTo>
                    <a:pt x="67" y="42"/>
                  </a:lnTo>
                  <a:lnTo>
                    <a:pt x="62" y="44"/>
                  </a:lnTo>
                  <a:lnTo>
                    <a:pt x="56" y="48"/>
                  </a:lnTo>
                  <a:lnTo>
                    <a:pt x="52" y="51"/>
                  </a:lnTo>
                  <a:lnTo>
                    <a:pt x="48" y="55"/>
                  </a:lnTo>
                  <a:lnTo>
                    <a:pt x="48" y="189"/>
                  </a:lnTo>
                  <a:lnTo>
                    <a:pt x="0" y="189"/>
                  </a:lnTo>
                  <a:lnTo>
                    <a:pt x="0" y="4"/>
                  </a:lnTo>
                  <a:lnTo>
                    <a:pt x="35" y="4"/>
                  </a:lnTo>
                  <a:lnTo>
                    <a:pt x="44" y="21"/>
                  </a:lnTo>
                  <a:lnTo>
                    <a:pt x="48" y="16"/>
                  </a:lnTo>
                  <a:lnTo>
                    <a:pt x="54" y="12"/>
                  </a:lnTo>
                  <a:lnTo>
                    <a:pt x="61" y="8"/>
                  </a:lnTo>
                  <a:lnTo>
                    <a:pt x="67" y="5"/>
                  </a:lnTo>
                  <a:lnTo>
                    <a:pt x="75" y="3"/>
                  </a:lnTo>
                  <a:lnTo>
                    <a:pt x="83" y="2"/>
                  </a:lnTo>
                  <a:lnTo>
                    <a:pt x="92" y="0"/>
                  </a:lnTo>
                  <a:lnTo>
                    <a:pt x="102" y="0"/>
                  </a:lnTo>
                  <a:lnTo>
                    <a:pt x="111" y="0"/>
                  </a:lnTo>
                  <a:lnTo>
                    <a:pt x="119" y="2"/>
                  </a:lnTo>
                  <a:lnTo>
                    <a:pt x="127" y="3"/>
                  </a:lnTo>
                  <a:lnTo>
                    <a:pt x="135" y="5"/>
                  </a:lnTo>
                  <a:lnTo>
                    <a:pt x="141" y="8"/>
                  </a:lnTo>
                  <a:lnTo>
                    <a:pt x="148" y="12"/>
                  </a:lnTo>
                  <a:lnTo>
                    <a:pt x="155" y="15"/>
                  </a:lnTo>
                  <a:lnTo>
                    <a:pt x="161" y="20"/>
                  </a:lnTo>
                  <a:lnTo>
                    <a:pt x="165" y="25"/>
                  </a:lnTo>
                  <a:lnTo>
                    <a:pt x="169" y="31"/>
                  </a:lnTo>
                  <a:lnTo>
                    <a:pt x="173" y="37"/>
                  </a:lnTo>
                  <a:lnTo>
                    <a:pt x="176" y="44"/>
                  </a:lnTo>
                  <a:lnTo>
                    <a:pt x="178" y="51"/>
                  </a:lnTo>
                  <a:lnTo>
                    <a:pt x="181" y="59"/>
                  </a:lnTo>
                  <a:lnTo>
                    <a:pt x="181" y="67"/>
                  </a:lnTo>
                  <a:lnTo>
                    <a:pt x="182" y="76"/>
                  </a:lnTo>
                  <a:lnTo>
                    <a:pt x="182" y="189"/>
                  </a:lnTo>
                  <a:lnTo>
                    <a:pt x="134" y="189"/>
                  </a:lnTo>
                  <a:close/>
                </a:path>
              </a:pathLst>
            </a:custGeom>
            <a:solidFill>
              <a:srgbClr val="666666"/>
            </a:solidFill>
            <a:ln w="9525">
              <a:noFill/>
              <a:round/>
              <a:headEnd/>
              <a:tailEnd/>
            </a:ln>
          </p:spPr>
          <p:txBody>
            <a:bodyPr/>
            <a:lstStyle/>
            <a:p>
              <a:pPr>
                <a:defRPr/>
              </a:pPr>
              <a:endParaRPr lang="de-DE">
                <a:latin typeface="+mn-lt"/>
              </a:endParaRPr>
            </a:p>
          </p:txBody>
        </p:sp>
        <p:sp>
          <p:nvSpPr>
            <p:cNvPr id="60454" name="Freeform 37">
              <a:extLst>
                <a:ext uri="{FF2B5EF4-FFF2-40B4-BE49-F238E27FC236}">
                  <a16:creationId xmlns:a16="http://schemas.microsoft.com/office/drawing/2014/main" id="{D6192A07-FF96-E0C3-0C62-4E3CD1709150}"/>
                </a:ext>
              </a:extLst>
            </p:cNvPr>
            <p:cNvSpPr>
              <a:spLocks noChangeAspect="1"/>
            </p:cNvSpPr>
            <p:nvPr/>
          </p:nvSpPr>
          <p:spPr bwMode="auto">
            <a:xfrm>
              <a:off x="2869" y="2091"/>
              <a:ext cx="335" cy="430"/>
            </a:xfrm>
            <a:custGeom>
              <a:avLst/>
              <a:gdLst>
                <a:gd name="T0" fmla="*/ 0 w 1005"/>
                <a:gd name="T1" fmla="*/ 0 h 1290"/>
                <a:gd name="T2" fmla="*/ 0 w 1005"/>
                <a:gd name="T3" fmla="*/ 0 h 1290"/>
                <a:gd name="T4" fmla="*/ 0 w 1005"/>
                <a:gd name="T5" fmla="*/ 0 h 1290"/>
                <a:gd name="T6" fmla="*/ 0 w 1005"/>
                <a:gd name="T7" fmla="*/ 0 h 1290"/>
                <a:gd name="T8" fmla="*/ 0 w 1005"/>
                <a:gd name="T9" fmla="*/ 0 h 1290"/>
                <a:gd name="T10" fmla="*/ 0 w 1005"/>
                <a:gd name="T11" fmla="*/ 0 h 1290"/>
                <a:gd name="T12" fmla="*/ 0 w 1005"/>
                <a:gd name="T13" fmla="*/ 0 h 1290"/>
                <a:gd name="T14" fmla="*/ 0 w 1005"/>
                <a:gd name="T15" fmla="*/ 0 h 1290"/>
                <a:gd name="T16" fmla="*/ 0 w 1005"/>
                <a:gd name="T17" fmla="*/ 0 h 1290"/>
                <a:gd name="T18" fmla="*/ 0 w 1005"/>
                <a:gd name="T19" fmla="*/ 0 h 1290"/>
                <a:gd name="T20" fmla="*/ 0 w 1005"/>
                <a:gd name="T21" fmla="*/ 0 h 1290"/>
                <a:gd name="T22" fmla="*/ 0 w 1005"/>
                <a:gd name="T23" fmla="*/ 0 h 1290"/>
                <a:gd name="T24" fmla="*/ 0 w 1005"/>
                <a:gd name="T25" fmla="*/ 0 h 1290"/>
                <a:gd name="T26" fmla="*/ 0 w 1005"/>
                <a:gd name="T27" fmla="*/ 0 h 1290"/>
                <a:gd name="T28" fmla="*/ 0 w 1005"/>
                <a:gd name="T29" fmla="*/ 0 h 1290"/>
                <a:gd name="T30" fmla="*/ 0 w 1005"/>
                <a:gd name="T31" fmla="*/ 0 h 1290"/>
                <a:gd name="T32" fmla="*/ 0 w 1005"/>
                <a:gd name="T33" fmla="*/ 0 h 1290"/>
                <a:gd name="T34" fmla="*/ 0 w 1005"/>
                <a:gd name="T35" fmla="*/ 0 h 1290"/>
                <a:gd name="T36" fmla="*/ 0 w 1005"/>
                <a:gd name="T37" fmla="*/ 0 h 1290"/>
                <a:gd name="T38" fmla="*/ 0 w 1005"/>
                <a:gd name="T39" fmla="*/ 0 h 1290"/>
                <a:gd name="T40" fmla="*/ 0 w 1005"/>
                <a:gd name="T41" fmla="*/ 0 h 1290"/>
                <a:gd name="T42" fmla="*/ 0 w 1005"/>
                <a:gd name="T43" fmla="*/ 0 h 1290"/>
                <a:gd name="T44" fmla="*/ 0 w 1005"/>
                <a:gd name="T45" fmla="*/ 0 h 1290"/>
                <a:gd name="T46" fmla="*/ 0 w 1005"/>
                <a:gd name="T47" fmla="*/ 0 h 1290"/>
                <a:gd name="T48" fmla="*/ 0 w 1005"/>
                <a:gd name="T49" fmla="*/ 0 h 1290"/>
                <a:gd name="T50" fmla="*/ 0 w 1005"/>
                <a:gd name="T51" fmla="*/ 0 h 1290"/>
                <a:gd name="T52" fmla="*/ 0 w 1005"/>
                <a:gd name="T53" fmla="*/ 0 h 1290"/>
                <a:gd name="T54" fmla="*/ 0 w 1005"/>
                <a:gd name="T55" fmla="*/ 0 h 1290"/>
                <a:gd name="T56" fmla="*/ 0 w 1005"/>
                <a:gd name="T57" fmla="*/ 0 h 1290"/>
                <a:gd name="T58" fmla="*/ 0 w 1005"/>
                <a:gd name="T59" fmla="*/ 0 h 1290"/>
                <a:gd name="T60" fmla="*/ 0 w 1005"/>
                <a:gd name="T61" fmla="*/ 0 h 1290"/>
                <a:gd name="T62" fmla="*/ 0 w 1005"/>
                <a:gd name="T63" fmla="*/ 0 h 1290"/>
                <a:gd name="T64" fmla="*/ 0 w 1005"/>
                <a:gd name="T65" fmla="*/ 0 h 1290"/>
                <a:gd name="T66" fmla="*/ 0 w 1005"/>
                <a:gd name="T67" fmla="*/ 0 h 1290"/>
                <a:gd name="T68" fmla="*/ 0 w 1005"/>
                <a:gd name="T69" fmla="*/ 0 h 1290"/>
                <a:gd name="T70" fmla="*/ 0 w 1005"/>
                <a:gd name="T71" fmla="*/ 0 h 1290"/>
                <a:gd name="T72" fmla="*/ 0 w 1005"/>
                <a:gd name="T73" fmla="*/ 0 h 1290"/>
                <a:gd name="T74" fmla="*/ 0 w 1005"/>
                <a:gd name="T75" fmla="*/ 0 h 1290"/>
                <a:gd name="T76" fmla="*/ 0 w 1005"/>
                <a:gd name="T77" fmla="*/ 0 h 1290"/>
                <a:gd name="T78" fmla="*/ 0 w 1005"/>
                <a:gd name="T79" fmla="*/ 0 h 1290"/>
                <a:gd name="T80" fmla="*/ 0 w 1005"/>
                <a:gd name="T81" fmla="*/ 0 h 1290"/>
                <a:gd name="T82" fmla="*/ 0 w 1005"/>
                <a:gd name="T83" fmla="*/ 0 h 1290"/>
                <a:gd name="T84" fmla="*/ 0 w 1005"/>
                <a:gd name="T85" fmla="*/ 0 h 1290"/>
                <a:gd name="T86" fmla="*/ 0 w 1005"/>
                <a:gd name="T87" fmla="*/ 0 h 1290"/>
                <a:gd name="T88" fmla="*/ 0 w 1005"/>
                <a:gd name="T89" fmla="*/ 0 h 1290"/>
                <a:gd name="T90" fmla="*/ 0 w 1005"/>
                <a:gd name="T91" fmla="*/ 0 h 1290"/>
                <a:gd name="T92" fmla="*/ 0 w 1005"/>
                <a:gd name="T93" fmla="*/ 0 h 1290"/>
                <a:gd name="T94" fmla="*/ 0 w 1005"/>
                <a:gd name="T95" fmla="*/ 0 h 1290"/>
                <a:gd name="T96" fmla="*/ 0 w 1005"/>
                <a:gd name="T97" fmla="*/ 0 h 1290"/>
                <a:gd name="T98" fmla="*/ 0 w 1005"/>
                <a:gd name="T99" fmla="*/ 0 h 1290"/>
                <a:gd name="T100" fmla="*/ 0 w 1005"/>
                <a:gd name="T101" fmla="*/ 0 h 1290"/>
                <a:gd name="T102" fmla="*/ 0 w 1005"/>
                <a:gd name="T103" fmla="*/ 0 h 1290"/>
                <a:gd name="T104" fmla="*/ 0 w 1005"/>
                <a:gd name="T105" fmla="*/ 0 h 1290"/>
                <a:gd name="T106" fmla="*/ 0 w 1005"/>
                <a:gd name="T107" fmla="*/ 0 h 1290"/>
                <a:gd name="T108" fmla="*/ 0 w 1005"/>
                <a:gd name="T109" fmla="*/ 0 h 1290"/>
                <a:gd name="T110" fmla="*/ 0 w 1005"/>
                <a:gd name="T111" fmla="*/ 0 h 1290"/>
                <a:gd name="T112" fmla="*/ 0 w 1005"/>
                <a:gd name="T113" fmla="*/ 0 h 1290"/>
                <a:gd name="T114" fmla="*/ 0 w 1005"/>
                <a:gd name="T115" fmla="*/ 0 h 129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05"/>
                <a:gd name="T175" fmla="*/ 0 h 1290"/>
                <a:gd name="T176" fmla="*/ 1005 w 1005"/>
                <a:gd name="T177" fmla="*/ 1290 h 129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05" h="1290">
                  <a:moveTo>
                    <a:pt x="52" y="1290"/>
                  </a:moveTo>
                  <a:lnTo>
                    <a:pt x="30" y="1204"/>
                  </a:lnTo>
                  <a:lnTo>
                    <a:pt x="12" y="1116"/>
                  </a:lnTo>
                  <a:lnTo>
                    <a:pt x="3" y="1027"/>
                  </a:lnTo>
                  <a:lnTo>
                    <a:pt x="0" y="940"/>
                  </a:lnTo>
                  <a:lnTo>
                    <a:pt x="3" y="877"/>
                  </a:lnTo>
                  <a:lnTo>
                    <a:pt x="7" y="814"/>
                  </a:lnTo>
                  <a:lnTo>
                    <a:pt x="16" y="751"/>
                  </a:lnTo>
                  <a:lnTo>
                    <a:pt x="25" y="688"/>
                  </a:lnTo>
                  <a:lnTo>
                    <a:pt x="57" y="571"/>
                  </a:lnTo>
                  <a:lnTo>
                    <a:pt x="99" y="458"/>
                  </a:lnTo>
                  <a:lnTo>
                    <a:pt x="150" y="347"/>
                  </a:lnTo>
                  <a:lnTo>
                    <a:pt x="213" y="244"/>
                  </a:lnTo>
                  <a:lnTo>
                    <a:pt x="282" y="148"/>
                  </a:lnTo>
                  <a:lnTo>
                    <a:pt x="364" y="58"/>
                  </a:lnTo>
                  <a:lnTo>
                    <a:pt x="430" y="0"/>
                  </a:lnTo>
                  <a:lnTo>
                    <a:pt x="1005" y="0"/>
                  </a:lnTo>
                  <a:lnTo>
                    <a:pt x="966" y="11"/>
                  </a:lnTo>
                  <a:lnTo>
                    <a:pt x="927" y="23"/>
                  </a:lnTo>
                  <a:lnTo>
                    <a:pt x="889" y="38"/>
                  </a:lnTo>
                  <a:lnTo>
                    <a:pt x="852" y="53"/>
                  </a:lnTo>
                  <a:lnTo>
                    <a:pt x="815" y="69"/>
                  </a:lnTo>
                  <a:lnTo>
                    <a:pt x="779" y="88"/>
                  </a:lnTo>
                  <a:lnTo>
                    <a:pt x="744" y="108"/>
                  </a:lnTo>
                  <a:lnTo>
                    <a:pt x="710" y="129"/>
                  </a:lnTo>
                  <a:lnTo>
                    <a:pt x="677" y="151"/>
                  </a:lnTo>
                  <a:lnTo>
                    <a:pt x="645" y="175"/>
                  </a:lnTo>
                  <a:lnTo>
                    <a:pt x="614" y="200"/>
                  </a:lnTo>
                  <a:lnTo>
                    <a:pt x="585" y="225"/>
                  </a:lnTo>
                  <a:lnTo>
                    <a:pt x="555" y="253"/>
                  </a:lnTo>
                  <a:lnTo>
                    <a:pt x="527" y="281"/>
                  </a:lnTo>
                  <a:lnTo>
                    <a:pt x="500" y="311"/>
                  </a:lnTo>
                  <a:lnTo>
                    <a:pt x="476" y="341"/>
                  </a:lnTo>
                  <a:lnTo>
                    <a:pt x="451" y="372"/>
                  </a:lnTo>
                  <a:lnTo>
                    <a:pt x="429" y="405"/>
                  </a:lnTo>
                  <a:lnTo>
                    <a:pt x="407" y="439"/>
                  </a:lnTo>
                  <a:lnTo>
                    <a:pt x="387" y="472"/>
                  </a:lnTo>
                  <a:lnTo>
                    <a:pt x="368" y="508"/>
                  </a:lnTo>
                  <a:lnTo>
                    <a:pt x="351" y="544"/>
                  </a:lnTo>
                  <a:lnTo>
                    <a:pt x="335" y="580"/>
                  </a:lnTo>
                  <a:lnTo>
                    <a:pt x="321" y="618"/>
                  </a:lnTo>
                  <a:lnTo>
                    <a:pt x="307" y="656"/>
                  </a:lnTo>
                  <a:lnTo>
                    <a:pt x="296" y="694"/>
                  </a:lnTo>
                  <a:lnTo>
                    <a:pt x="287" y="735"/>
                  </a:lnTo>
                  <a:lnTo>
                    <a:pt x="279" y="774"/>
                  </a:lnTo>
                  <a:lnTo>
                    <a:pt x="273" y="814"/>
                  </a:lnTo>
                  <a:lnTo>
                    <a:pt x="268" y="856"/>
                  </a:lnTo>
                  <a:lnTo>
                    <a:pt x="266" y="898"/>
                  </a:lnTo>
                  <a:lnTo>
                    <a:pt x="265" y="940"/>
                  </a:lnTo>
                  <a:lnTo>
                    <a:pt x="265" y="976"/>
                  </a:lnTo>
                  <a:lnTo>
                    <a:pt x="267" y="1011"/>
                  </a:lnTo>
                  <a:lnTo>
                    <a:pt x="270" y="1047"/>
                  </a:lnTo>
                  <a:lnTo>
                    <a:pt x="275" y="1082"/>
                  </a:lnTo>
                  <a:lnTo>
                    <a:pt x="280" y="1115"/>
                  </a:lnTo>
                  <a:lnTo>
                    <a:pt x="288" y="1150"/>
                  </a:lnTo>
                  <a:lnTo>
                    <a:pt x="296" y="1184"/>
                  </a:lnTo>
                  <a:lnTo>
                    <a:pt x="305" y="1216"/>
                  </a:lnTo>
                  <a:lnTo>
                    <a:pt x="52" y="1290"/>
                  </a:lnTo>
                  <a:close/>
                </a:path>
              </a:pathLst>
            </a:custGeom>
            <a:solidFill>
              <a:srgbClr val="005E00"/>
            </a:solidFill>
            <a:ln w="9525">
              <a:noFill/>
              <a:round/>
              <a:headEnd/>
              <a:tailEnd/>
            </a:ln>
          </p:spPr>
          <p:txBody>
            <a:bodyPr/>
            <a:lstStyle/>
            <a:p>
              <a:pPr>
                <a:defRPr/>
              </a:pPr>
              <a:endParaRPr lang="de-DE">
                <a:latin typeface="+mn-lt"/>
              </a:endParaRPr>
            </a:p>
          </p:txBody>
        </p:sp>
      </p:grpSp>
      <p:pic>
        <p:nvPicPr>
          <p:cNvPr id="60426" name="Grafik 38" descr="1_Akteure_klein.jpg">
            <a:extLst>
              <a:ext uri="{FF2B5EF4-FFF2-40B4-BE49-F238E27FC236}">
                <a16:creationId xmlns:a16="http://schemas.microsoft.com/office/drawing/2014/main" id="{841A74A2-36D6-C7A3-8E9B-CF59275756B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05238" y="0"/>
            <a:ext cx="5330825"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liennummernplatzhalter 3">
            <a:extLst>
              <a:ext uri="{FF2B5EF4-FFF2-40B4-BE49-F238E27FC236}">
                <a16:creationId xmlns:a16="http://schemas.microsoft.com/office/drawing/2014/main" id="{BF8FE14C-026C-672A-6B85-30B3757968F1}"/>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C32F6BB0-E965-4257-8C13-7F4E63FBF459}" type="slidenum">
              <a:rPr lang="en-GB" altLang="en-US" sz="1800" smtClean="0"/>
              <a:pPr>
                <a:spcBef>
                  <a:spcPct val="0"/>
                </a:spcBef>
                <a:buClrTx/>
                <a:buFontTx/>
                <a:buNone/>
              </a:pPr>
              <a:t>56</a:t>
            </a:fld>
            <a:endParaRPr lang="en-GB" altLang="en-US" sz="1800"/>
          </a:p>
        </p:txBody>
      </p:sp>
      <p:sp>
        <p:nvSpPr>
          <p:cNvPr id="61443" name="Rectangle 2">
            <a:extLst>
              <a:ext uri="{FF2B5EF4-FFF2-40B4-BE49-F238E27FC236}">
                <a16:creationId xmlns:a16="http://schemas.microsoft.com/office/drawing/2014/main" id="{C6521B2B-CD69-5226-E92C-9087623BE947}"/>
              </a:ext>
            </a:extLst>
          </p:cNvPr>
          <p:cNvSpPr>
            <a:spLocks noGrp="1" noChangeArrowheads="1"/>
          </p:cNvSpPr>
          <p:nvPr>
            <p:ph type="title"/>
          </p:nvPr>
        </p:nvSpPr>
        <p:spPr>
          <a:xfrm>
            <a:off x="493713" y="74613"/>
            <a:ext cx="1685925" cy="492125"/>
          </a:xfrm>
        </p:spPr>
        <p:txBody>
          <a:bodyPr/>
          <a:lstStyle/>
          <a:p>
            <a:pPr eaLnBrk="1" hangingPunct="1">
              <a:defRPr/>
            </a:pPr>
            <a:r>
              <a:rPr lang="de-DE" altLang="en-US">
                <a:latin typeface="+mn-lt"/>
              </a:rPr>
              <a:t>Anhang</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D0815005-10C1-9594-1D81-507278B204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445" t="17558" r="3680" b="15474"/>
          <a:stretch>
            <a:fillRect/>
          </a:stretch>
        </p:blipFill>
        <p:spPr bwMode="auto">
          <a:xfrm>
            <a:off x="612775" y="1881188"/>
            <a:ext cx="838835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Foliennummernplatzhalter 4">
            <a:extLst>
              <a:ext uri="{FF2B5EF4-FFF2-40B4-BE49-F238E27FC236}">
                <a16:creationId xmlns:a16="http://schemas.microsoft.com/office/drawing/2014/main" id="{8F6CA69C-AB30-2B2E-8382-225AE5E53147}"/>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0BD52FF7-2F53-44BF-AF80-BEA344DD586F}" type="slidenum">
              <a:rPr lang="en-GB" altLang="en-US" sz="1800" smtClean="0"/>
              <a:pPr>
                <a:spcBef>
                  <a:spcPct val="0"/>
                </a:spcBef>
                <a:buClrTx/>
                <a:buFontTx/>
                <a:buNone/>
              </a:pPr>
              <a:t>57</a:t>
            </a:fld>
            <a:endParaRPr lang="en-GB" altLang="en-US" sz="1800"/>
          </a:p>
        </p:txBody>
      </p:sp>
      <p:sp>
        <p:nvSpPr>
          <p:cNvPr id="62468" name="Rectangle 2">
            <a:extLst>
              <a:ext uri="{FF2B5EF4-FFF2-40B4-BE49-F238E27FC236}">
                <a16:creationId xmlns:a16="http://schemas.microsoft.com/office/drawing/2014/main" id="{109CB2B0-D033-BFC6-4A14-EA77A4A6BF5C}"/>
              </a:ext>
            </a:extLst>
          </p:cNvPr>
          <p:cNvSpPr>
            <a:spLocks noGrp="1" noChangeArrowheads="1"/>
          </p:cNvSpPr>
          <p:nvPr>
            <p:ph type="title"/>
          </p:nvPr>
        </p:nvSpPr>
        <p:spPr>
          <a:xfrm>
            <a:off x="493713" y="74613"/>
            <a:ext cx="5822950" cy="492125"/>
          </a:xfrm>
        </p:spPr>
        <p:txBody>
          <a:bodyPr/>
          <a:lstStyle/>
          <a:p>
            <a:pPr eaLnBrk="1" hangingPunct="1">
              <a:defRPr/>
            </a:pPr>
            <a:r>
              <a:rPr lang="de-DE" altLang="en-US" dirty="0">
                <a:latin typeface="+mn-lt"/>
              </a:rPr>
              <a:t>CO</a:t>
            </a:r>
            <a:r>
              <a:rPr lang="de-DE" altLang="en-US" baseline="-25000" dirty="0">
                <a:latin typeface="+mn-lt"/>
              </a:rPr>
              <a:t>2</a:t>
            </a:r>
            <a:r>
              <a:rPr lang="de-DE" altLang="en-US" dirty="0">
                <a:latin typeface="+mn-lt"/>
              </a:rPr>
              <a:t> Gehalt in der Atmosphäre</a:t>
            </a:r>
          </a:p>
        </p:txBody>
      </p:sp>
      <p:sp>
        <p:nvSpPr>
          <p:cNvPr id="62469" name="Rectangle 3">
            <a:extLst>
              <a:ext uri="{FF2B5EF4-FFF2-40B4-BE49-F238E27FC236}">
                <a16:creationId xmlns:a16="http://schemas.microsoft.com/office/drawing/2014/main" id="{38496A95-A3DD-1094-5DDD-E572A0690853}"/>
              </a:ext>
            </a:extLst>
          </p:cNvPr>
          <p:cNvSpPr>
            <a:spLocks noGrp="1" noChangeArrowheads="1"/>
          </p:cNvSpPr>
          <p:nvPr>
            <p:ph type="body" sz="half" idx="1"/>
          </p:nvPr>
        </p:nvSpPr>
        <p:spPr>
          <a:xfrm>
            <a:off x="538163" y="765175"/>
            <a:ext cx="7489825" cy="582613"/>
          </a:xfrm>
        </p:spPr>
        <p:txBody>
          <a:bodyPr/>
          <a:lstStyle/>
          <a:p>
            <a:pPr algn="ctr" eaLnBrk="1" hangingPunct="1">
              <a:buFont typeface="Wingdings" panose="05000000000000000000" pitchFamily="2" charset="2"/>
              <a:buNone/>
            </a:pPr>
            <a:r>
              <a:rPr lang="de-DE" altLang="en-US" sz="2400" b="1">
                <a:solidFill>
                  <a:srgbClr val="002060"/>
                </a:solidFill>
              </a:rPr>
              <a:t>Mauna Loa Observatory, Hawaii</a:t>
            </a:r>
          </a:p>
        </p:txBody>
      </p:sp>
      <p:sp>
        <p:nvSpPr>
          <p:cNvPr id="62470" name="Text Box 5">
            <a:extLst>
              <a:ext uri="{FF2B5EF4-FFF2-40B4-BE49-F238E27FC236}">
                <a16:creationId xmlns:a16="http://schemas.microsoft.com/office/drawing/2014/main" id="{16B88CDA-7F8D-7F6C-F953-9B8292AE778F}"/>
              </a:ext>
            </a:extLst>
          </p:cNvPr>
          <p:cNvSpPr txBox="1">
            <a:spLocks noChangeArrowheads="1"/>
          </p:cNvSpPr>
          <p:nvPr/>
        </p:nvSpPr>
        <p:spPr bwMode="auto">
          <a:xfrm>
            <a:off x="2016125" y="6203950"/>
            <a:ext cx="4932363" cy="584200"/>
          </a:xfrm>
          <a:prstGeom prst="rect">
            <a:avLst/>
          </a:prstGeom>
          <a:noFill/>
          <a:ln w="9525">
            <a:noFill/>
            <a:miter lim="800000"/>
            <a:headEnd/>
            <a:tailEnd/>
          </a:ln>
        </p:spPr>
        <p:txBody>
          <a:bodyPr>
            <a:spAutoFit/>
          </a:bodyPr>
          <a:lstStyle/>
          <a:p>
            <a:pPr algn="ctr" eaLnBrk="1" hangingPunct="1">
              <a:spcBef>
                <a:spcPct val="50000"/>
              </a:spcBef>
              <a:defRPr/>
            </a:pPr>
            <a:r>
              <a:rPr lang="de-DE" altLang="en-US" sz="1600" dirty="0">
                <a:latin typeface="+mn-lt"/>
              </a:rPr>
              <a:t>Quelle:  Dr. Pieter Tans www.esrl.noaa.gov/gmd/ccgg/trends</a:t>
            </a:r>
          </a:p>
        </p:txBody>
      </p:sp>
      <p:sp>
        <p:nvSpPr>
          <p:cNvPr id="62471" name="Text Box 7">
            <a:extLst>
              <a:ext uri="{FF2B5EF4-FFF2-40B4-BE49-F238E27FC236}">
                <a16:creationId xmlns:a16="http://schemas.microsoft.com/office/drawing/2014/main" id="{B3DE997B-2B54-579B-4695-0D114DFBFF18}"/>
              </a:ext>
            </a:extLst>
          </p:cNvPr>
          <p:cNvSpPr txBox="1">
            <a:spLocks noChangeArrowheads="1"/>
          </p:cNvSpPr>
          <p:nvPr/>
        </p:nvSpPr>
        <p:spPr bwMode="auto">
          <a:xfrm>
            <a:off x="519113" y="1412875"/>
            <a:ext cx="3924300" cy="396875"/>
          </a:xfrm>
          <a:prstGeom prst="rect">
            <a:avLst/>
          </a:prstGeom>
          <a:noFill/>
          <a:ln w="9525">
            <a:noFill/>
            <a:miter lim="800000"/>
            <a:headEnd/>
            <a:tailEnd/>
          </a:ln>
        </p:spPr>
        <p:txBody>
          <a:bodyPr>
            <a:spAutoFit/>
          </a:bodyPr>
          <a:lstStyle/>
          <a:p>
            <a:pPr eaLnBrk="1" hangingPunct="1">
              <a:spcBef>
                <a:spcPct val="50000"/>
              </a:spcBef>
              <a:defRPr/>
            </a:pPr>
            <a:r>
              <a:rPr lang="de-DE" altLang="en-US">
                <a:latin typeface="+mn-lt"/>
              </a:rPr>
              <a:t>CO</a:t>
            </a:r>
            <a:r>
              <a:rPr lang="de-DE" altLang="en-US" baseline="-25000">
                <a:latin typeface="+mn-lt"/>
              </a:rPr>
              <a:t>2</a:t>
            </a:r>
            <a:r>
              <a:rPr lang="de-DE" altLang="en-US">
                <a:latin typeface="+mn-lt"/>
              </a:rPr>
              <a:t> Konzentration (ppm)</a:t>
            </a:r>
          </a:p>
        </p:txBody>
      </p:sp>
      <p:sp>
        <p:nvSpPr>
          <p:cNvPr id="62472" name="Text Box 11">
            <a:extLst>
              <a:ext uri="{FF2B5EF4-FFF2-40B4-BE49-F238E27FC236}">
                <a16:creationId xmlns:a16="http://schemas.microsoft.com/office/drawing/2014/main" id="{1DAF415F-CCFC-911C-E95C-A03217634F4B}"/>
              </a:ext>
            </a:extLst>
          </p:cNvPr>
          <p:cNvSpPr txBox="1">
            <a:spLocks noChangeArrowheads="1"/>
          </p:cNvSpPr>
          <p:nvPr/>
        </p:nvSpPr>
        <p:spPr bwMode="auto">
          <a:xfrm>
            <a:off x="1322388" y="5343525"/>
            <a:ext cx="7821612" cy="646113"/>
          </a:xfrm>
          <a:prstGeom prst="rect">
            <a:avLst/>
          </a:prstGeom>
          <a:noFill/>
          <a:ln w="9525">
            <a:noFill/>
            <a:miter lim="800000"/>
            <a:headEnd/>
            <a:tailEnd/>
          </a:ln>
        </p:spPr>
        <p:txBody>
          <a:bodyPr>
            <a:spAutoFit/>
          </a:bodyPr>
          <a:lstStyle/>
          <a:p>
            <a:pPr eaLnBrk="1" hangingPunct="1">
              <a:defRPr/>
            </a:pPr>
            <a:r>
              <a:rPr lang="en-GB" altLang="en-US" dirty="0" err="1">
                <a:latin typeface="+mn-lt"/>
              </a:rPr>
              <a:t>Kritischer</a:t>
            </a:r>
            <a:r>
              <a:rPr lang="en-GB" altLang="en-US" dirty="0">
                <a:latin typeface="+mn-lt"/>
              </a:rPr>
              <a:t> Trend: </a:t>
            </a:r>
            <a:r>
              <a:rPr lang="en-GB" altLang="en-US" dirty="0" err="1">
                <a:latin typeface="+mn-lt"/>
              </a:rPr>
              <a:t>Jedes</a:t>
            </a:r>
            <a:r>
              <a:rPr lang="en-GB" altLang="en-US" dirty="0">
                <a:latin typeface="+mn-lt"/>
              </a:rPr>
              <a:t> </a:t>
            </a:r>
            <a:r>
              <a:rPr lang="en-GB" altLang="en-US" dirty="0" err="1">
                <a:latin typeface="+mn-lt"/>
              </a:rPr>
              <a:t>Jahr</a:t>
            </a:r>
            <a:r>
              <a:rPr lang="en-GB" altLang="en-US" dirty="0">
                <a:latin typeface="+mn-lt"/>
              </a:rPr>
              <a:t> 2,5 </a:t>
            </a:r>
            <a:r>
              <a:rPr lang="en-GB" altLang="en-US" dirty="0" err="1">
                <a:latin typeface="+mn-lt"/>
              </a:rPr>
              <a:t>ppm</a:t>
            </a:r>
            <a:r>
              <a:rPr lang="en-GB" altLang="en-US" dirty="0">
                <a:latin typeface="+mn-lt"/>
              </a:rPr>
              <a:t> </a:t>
            </a:r>
            <a:r>
              <a:rPr lang="en-GB" altLang="en-US" dirty="0" err="1">
                <a:latin typeface="+mn-lt"/>
              </a:rPr>
              <a:t>mehr</a:t>
            </a:r>
            <a:r>
              <a:rPr lang="en-GB" altLang="en-US" dirty="0">
                <a:latin typeface="+mn-lt"/>
              </a:rPr>
              <a:t>, </a:t>
            </a:r>
            <a:r>
              <a:rPr lang="en-GB" altLang="en-US" dirty="0" err="1">
                <a:latin typeface="+mn-lt"/>
              </a:rPr>
              <a:t>im</a:t>
            </a:r>
            <a:r>
              <a:rPr lang="en-GB" altLang="en-US" dirty="0">
                <a:latin typeface="+mn-lt"/>
              </a:rPr>
              <a:t> </a:t>
            </a:r>
            <a:r>
              <a:rPr lang="en-GB" altLang="en-US" dirty="0" err="1">
                <a:latin typeface="+mn-lt"/>
              </a:rPr>
              <a:t>Jahr</a:t>
            </a:r>
            <a:r>
              <a:rPr lang="en-GB" altLang="en-US" dirty="0">
                <a:latin typeface="+mn-lt"/>
              </a:rPr>
              <a:t> 2035: </a:t>
            </a:r>
            <a:r>
              <a:rPr lang="en-GB" altLang="en-US" b="1" dirty="0">
                <a:solidFill>
                  <a:srgbClr val="FF0000"/>
                </a:solidFill>
                <a:latin typeface="+mn-lt"/>
              </a:rPr>
              <a:t>450 </a:t>
            </a:r>
            <a:r>
              <a:rPr lang="en-GB" altLang="en-US" b="1" dirty="0" err="1">
                <a:solidFill>
                  <a:srgbClr val="FF0000"/>
                </a:solidFill>
                <a:latin typeface="+mn-lt"/>
              </a:rPr>
              <a:t>ppm</a:t>
            </a:r>
            <a:endParaRPr lang="en-GB" altLang="en-US" b="1" dirty="0">
              <a:solidFill>
                <a:srgbClr val="FF0000"/>
              </a:solidFill>
              <a:latin typeface="+mn-lt"/>
            </a:endParaRPr>
          </a:p>
          <a:p>
            <a:pPr eaLnBrk="1" hangingPunct="1">
              <a:defRPr/>
            </a:pPr>
            <a:r>
              <a:rPr lang="en-GB" altLang="en-US" sz="1600" dirty="0">
                <a:latin typeface="+mn-lt"/>
              </a:rPr>
              <a:t>                                  </a:t>
            </a:r>
            <a:r>
              <a:rPr lang="en-GB" altLang="en-US" sz="1600" dirty="0" err="1">
                <a:latin typeface="+mn-lt"/>
              </a:rPr>
              <a:t>ppm</a:t>
            </a:r>
            <a:r>
              <a:rPr lang="en-GB" altLang="en-US" sz="1600" dirty="0">
                <a:latin typeface="+mn-lt"/>
              </a:rPr>
              <a:t> = parts per million, 10 000 </a:t>
            </a:r>
            <a:r>
              <a:rPr lang="en-GB" altLang="en-US" sz="1600" dirty="0" err="1">
                <a:latin typeface="+mn-lt"/>
              </a:rPr>
              <a:t>ppm</a:t>
            </a:r>
            <a:r>
              <a:rPr lang="en-GB" altLang="en-US" sz="1600" dirty="0">
                <a:latin typeface="+mn-lt"/>
              </a:rPr>
              <a:t> = 1 % </a:t>
            </a:r>
          </a:p>
        </p:txBody>
      </p:sp>
      <p:sp>
        <p:nvSpPr>
          <p:cNvPr id="62473" name="Text Box 12">
            <a:extLst>
              <a:ext uri="{FF2B5EF4-FFF2-40B4-BE49-F238E27FC236}">
                <a16:creationId xmlns:a16="http://schemas.microsoft.com/office/drawing/2014/main" id="{4650B4C5-9E01-E152-2AEE-504AD3418886}"/>
              </a:ext>
            </a:extLst>
          </p:cNvPr>
          <p:cNvSpPr txBox="1">
            <a:spLocks noChangeArrowheads="1"/>
          </p:cNvSpPr>
          <p:nvPr/>
        </p:nvSpPr>
        <p:spPr bwMode="auto">
          <a:xfrm>
            <a:off x="4175125" y="4940300"/>
            <a:ext cx="1368425" cy="396875"/>
          </a:xfrm>
          <a:prstGeom prst="rect">
            <a:avLst/>
          </a:prstGeom>
          <a:noFill/>
          <a:ln w="9525">
            <a:noFill/>
            <a:miter lim="800000"/>
            <a:headEnd/>
            <a:tailEnd/>
          </a:ln>
        </p:spPr>
        <p:txBody>
          <a:bodyPr>
            <a:spAutoFit/>
          </a:bodyPr>
          <a:lstStyle/>
          <a:p>
            <a:pPr algn="ctr" eaLnBrk="1" hangingPunct="1">
              <a:spcBef>
                <a:spcPct val="50000"/>
              </a:spcBef>
              <a:defRPr/>
            </a:pPr>
            <a:r>
              <a:rPr lang="en-GB" altLang="en-US" dirty="0" err="1">
                <a:solidFill>
                  <a:schemeClr val="bg2"/>
                </a:solidFill>
                <a:latin typeface="+mn-lt"/>
              </a:rPr>
              <a:t>Jahr</a:t>
            </a:r>
            <a:endParaRPr lang="en-GB" altLang="en-US" dirty="0">
              <a:solidFill>
                <a:schemeClr val="bg2"/>
              </a:solidFill>
              <a:latin typeface="+mn-lt"/>
            </a:endParaRPr>
          </a:p>
        </p:txBody>
      </p:sp>
      <p:sp>
        <p:nvSpPr>
          <p:cNvPr id="62474" name="Textfeld 11">
            <a:extLst>
              <a:ext uri="{FF2B5EF4-FFF2-40B4-BE49-F238E27FC236}">
                <a16:creationId xmlns:a16="http://schemas.microsoft.com/office/drawing/2014/main" id="{625656EE-B1D2-ED64-2113-FAE5369B2C94}"/>
              </a:ext>
            </a:extLst>
          </p:cNvPr>
          <p:cNvSpPr txBox="1">
            <a:spLocks noChangeArrowheads="1"/>
          </p:cNvSpPr>
          <p:nvPr/>
        </p:nvSpPr>
        <p:spPr bwMode="auto">
          <a:xfrm>
            <a:off x="336550" y="1822450"/>
            <a:ext cx="766763" cy="369888"/>
          </a:xfrm>
          <a:prstGeom prst="rect">
            <a:avLst/>
          </a:prstGeom>
          <a:solidFill>
            <a:schemeClr val="bg1"/>
          </a:solidFill>
          <a:ln w="9525">
            <a:noFill/>
            <a:miter lim="800000"/>
            <a:headEnd/>
            <a:tailEnd/>
          </a:ln>
        </p:spPr>
        <p:txBody>
          <a:bodyPr>
            <a:spAutoFit/>
          </a:bodyPr>
          <a:lstStyle/>
          <a:p>
            <a:pPr algn="r">
              <a:defRPr/>
            </a:pPr>
            <a:r>
              <a:rPr lang="de-DE" sz="1800" b="1" dirty="0">
                <a:solidFill>
                  <a:srgbClr val="FF0000"/>
                </a:solidFill>
                <a:latin typeface="+mn-lt"/>
              </a:rPr>
              <a:t>450</a:t>
            </a:r>
          </a:p>
        </p:txBody>
      </p:sp>
      <p:cxnSp>
        <p:nvCxnSpPr>
          <p:cNvPr id="14" name="Gerade Verbindung 13">
            <a:extLst>
              <a:ext uri="{FF2B5EF4-FFF2-40B4-BE49-F238E27FC236}">
                <a16:creationId xmlns:a16="http://schemas.microsoft.com/office/drawing/2014/main" id="{CE80F015-944A-4FD0-DF14-A84CFF582980}"/>
              </a:ext>
            </a:extLst>
          </p:cNvPr>
          <p:cNvCxnSpPr>
            <a:stCxn id="62474" idx="3"/>
          </p:cNvCxnSpPr>
          <p:nvPr/>
        </p:nvCxnSpPr>
        <p:spPr>
          <a:xfrm flipV="1">
            <a:off x="1103313" y="2006600"/>
            <a:ext cx="7667625" cy="1588"/>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a:extLst>
              <a:ext uri="{FF2B5EF4-FFF2-40B4-BE49-F238E27FC236}">
                <a16:creationId xmlns:a16="http://schemas.microsoft.com/office/drawing/2014/main" id="{5B26BFE0-7EC2-1FE6-D8C1-F5268EC97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05" r="14629" b="3317"/>
          <a:stretch>
            <a:fillRect/>
          </a:stretch>
        </p:blipFill>
        <p:spPr bwMode="auto">
          <a:xfrm>
            <a:off x="1042988" y="1676400"/>
            <a:ext cx="6643687"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Foliennummernplatzhalter 3">
            <a:extLst>
              <a:ext uri="{FF2B5EF4-FFF2-40B4-BE49-F238E27FC236}">
                <a16:creationId xmlns:a16="http://schemas.microsoft.com/office/drawing/2014/main" id="{89FDA067-03D7-4486-68FA-D2D039952D85}"/>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2DD0AFF4-59A1-49B8-8981-CB5BF63A5DE9}" type="slidenum">
              <a:rPr lang="en-GB" altLang="en-US" sz="1800" smtClean="0"/>
              <a:pPr>
                <a:spcBef>
                  <a:spcPct val="0"/>
                </a:spcBef>
                <a:buClrTx/>
                <a:buFontTx/>
                <a:buNone/>
              </a:pPr>
              <a:t>58</a:t>
            </a:fld>
            <a:endParaRPr lang="en-GB" altLang="en-US" sz="1800"/>
          </a:p>
        </p:txBody>
      </p:sp>
      <p:sp>
        <p:nvSpPr>
          <p:cNvPr id="2" name="Rectangle 2">
            <a:extLst>
              <a:ext uri="{FF2B5EF4-FFF2-40B4-BE49-F238E27FC236}">
                <a16:creationId xmlns:a16="http://schemas.microsoft.com/office/drawing/2014/main" id="{4A9E3768-5400-2FC5-4A50-E34CDB9FE9B7}"/>
              </a:ext>
            </a:extLst>
          </p:cNvPr>
          <p:cNvSpPr>
            <a:spLocks noGrp="1" noChangeArrowheads="1"/>
          </p:cNvSpPr>
          <p:nvPr>
            <p:ph type="title"/>
          </p:nvPr>
        </p:nvSpPr>
        <p:spPr>
          <a:xfrm>
            <a:off x="493713" y="74613"/>
            <a:ext cx="2370137" cy="492125"/>
          </a:xfrm>
        </p:spPr>
        <p:txBody>
          <a:bodyPr/>
          <a:lstStyle/>
          <a:p>
            <a:pPr>
              <a:defRPr/>
            </a:pPr>
            <a:r>
              <a:rPr lang="de-DE" altLang="en-US" dirty="0">
                <a:latin typeface="+mn-lt"/>
              </a:rPr>
              <a:t>Klima-Krise</a:t>
            </a:r>
          </a:p>
        </p:txBody>
      </p:sp>
      <p:sp>
        <p:nvSpPr>
          <p:cNvPr id="63493" name="Rectangle 3">
            <a:extLst>
              <a:ext uri="{FF2B5EF4-FFF2-40B4-BE49-F238E27FC236}">
                <a16:creationId xmlns:a16="http://schemas.microsoft.com/office/drawing/2014/main" id="{89EB4349-BC20-38D7-24A8-DA69D4C7E935}"/>
              </a:ext>
            </a:extLst>
          </p:cNvPr>
          <p:cNvSpPr>
            <a:spLocks noGrp="1" noChangeArrowheads="1"/>
          </p:cNvSpPr>
          <p:nvPr>
            <p:ph type="body" idx="1"/>
          </p:nvPr>
        </p:nvSpPr>
        <p:spPr>
          <a:xfrm>
            <a:off x="787400" y="974725"/>
            <a:ext cx="7229475" cy="585788"/>
          </a:xfrm>
        </p:spPr>
        <p:txBody>
          <a:bodyPr/>
          <a:lstStyle/>
          <a:p>
            <a:pPr eaLnBrk="1" hangingPunct="1">
              <a:spcAft>
                <a:spcPts val="1200"/>
              </a:spcAft>
              <a:buFont typeface="Wingdings" panose="05000000000000000000" pitchFamily="2" charset="2"/>
              <a:buNone/>
            </a:pPr>
            <a:r>
              <a:rPr lang="de-DE" altLang="en-US" sz="2000"/>
              <a:t>Gemessenen Jahresmittelwerte der Lufttemperatur in Jülich</a:t>
            </a:r>
          </a:p>
        </p:txBody>
      </p:sp>
      <p:sp>
        <p:nvSpPr>
          <p:cNvPr id="63494" name="Rechteck 4">
            <a:extLst>
              <a:ext uri="{FF2B5EF4-FFF2-40B4-BE49-F238E27FC236}">
                <a16:creationId xmlns:a16="http://schemas.microsoft.com/office/drawing/2014/main" id="{EDD787A1-02AE-194B-FEE1-88FD1ACC932D}"/>
              </a:ext>
            </a:extLst>
          </p:cNvPr>
          <p:cNvSpPr>
            <a:spLocks noChangeArrowheads="1"/>
          </p:cNvSpPr>
          <p:nvPr/>
        </p:nvSpPr>
        <p:spPr bwMode="auto">
          <a:xfrm>
            <a:off x="1979613" y="6203950"/>
            <a:ext cx="4965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de-DE" altLang="en-US" sz="1600">
                <a:solidFill>
                  <a:srgbClr val="000066"/>
                </a:solidFill>
              </a:rPr>
              <a:t>Ulrich Böke (Diagramm)</a:t>
            </a:r>
          </a:p>
          <a:p>
            <a:pPr algn="ctr">
              <a:spcBef>
                <a:spcPct val="0"/>
              </a:spcBef>
              <a:buClrTx/>
              <a:buFontTx/>
              <a:buNone/>
            </a:pPr>
            <a:r>
              <a:rPr lang="de-DE" altLang="en-US" sz="1600">
                <a:solidFill>
                  <a:srgbClr val="000066"/>
                </a:solidFill>
              </a:rPr>
              <a:t>FZ Jülich (Daten)</a:t>
            </a:r>
          </a:p>
        </p:txBody>
      </p:sp>
      <p:sp>
        <p:nvSpPr>
          <p:cNvPr id="63495" name="Textfeld 8">
            <a:extLst>
              <a:ext uri="{FF2B5EF4-FFF2-40B4-BE49-F238E27FC236}">
                <a16:creationId xmlns:a16="http://schemas.microsoft.com/office/drawing/2014/main" id="{1AC771CC-C68B-2344-4D08-0730F5265DB8}"/>
              </a:ext>
            </a:extLst>
          </p:cNvPr>
          <p:cNvSpPr txBox="1">
            <a:spLocks noChangeArrowheads="1"/>
          </p:cNvSpPr>
          <p:nvPr/>
        </p:nvSpPr>
        <p:spPr bwMode="auto">
          <a:xfrm>
            <a:off x="7529513" y="1951038"/>
            <a:ext cx="1614487"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de-DE" altLang="en-US" sz="1600" b="1">
                <a:solidFill>
                  <a:srgbClr val="008080"/>
                </a:solidFill>
              </a:rPr>
              <a:t>Demnach hat die Region Jülich das gesetzlich festgelegte Klimaziele von 2015 einer maximalen Erwärmung von 1,5 Grad überschritten. </a:t>
            </a:r>
          </a:p>
        </p:txBody>
      </p:sp>
      <p:sp>
        <p:nvSpPr>
          <p:cNvPr id="63496" name="Textfeld 9">
            <a:extLst>
              <a:ext uri="{FF2B5EF4-FFF2-40B4-BE49-F238E27FC236}">
                <a16:creationId xmlns:a16="http://schemas.microsoft.com/office/drawing/2014/main" id="{FDA5AC6E-459E-7345-FB53-EAEBFC989F79}"/>
              </a:ext>
            </a:extLst>
          </p:cNvPr>
          <p:cNvSpPr txBox="1">
            <a:spLocks noChangeArrowheads="1"/>
          </p:cNvSpPr>
          <p:nvPr/>
        </p:nvSpPr>
        <p:spPr bwMode="auto">
          <a:xfrm>
            <a:off x="835025" y="1420813"/>
            <a:ext cx="2765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de-DE" altLang="en-NL" sz="1600">
                <a:cs typeface="Arial" panose="020B0604020202020204" pitchFamily="34" charset="0"/>
              </a:rPr>
              <a:t>Temperaturen in °C</a:t>
            </a:r>
          </a:p>
        </p:txBody>
      </p:sp>
      <p:sp>
        <p:nvSpPr>
          <p:cNvPr id="63497" name="Textfeld 10">
            <a:extLst>
              <a:ext uri="{FF2B5EF4-FFF2-40B4-BE49-F238E27FC236}">
                <a16:creationId xmlns:a16="http://schemas.microsoft.com/office/drawing/2014/main" id="{32139057-322D-D26A-DA02-289BAD5384F2}"/>
              </a:ext>
            </a:extLst>
          </p:cNvPr>
          <p:cNvSpPr txBox="1">
            <a:spLocks noChangeArrowheads="1"/>
          </p:cNvSpPr>
          <p:nvPr/>
        </p:nvSpPr>
        <p:spPr bwMode="auto">
          <a:xfrm>
            <a:off x="1138238" y="5267325"/>
            <a:ext cx="65293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de-DE" altLang="en-NL" sz="1600">
                <a:cs typeface="Arial" panose="020B0604020202020204" pitchFamily="34" charset="0"/>
              </a:rPr>
              <a:t>Jahre</a:t>
            </a:r>
          </a:p>
        </p:txBody>
      </p:sp>
      <p:sp>
        <p:nvSpPr>
          <p:cNvPr id="63498" name="Textfeld 11">
            <a:extLst>
              <a:ext uri="{FF2B5EF4-FFF2-40B4-BE49-F238E27FC236}">
                <a16:creationId xmlns:a16="http://schemas.microsoft.com/office/drawing/2014/main" id="{DDF9AF0B-9839-3D59-BB7A-820520BEDB1C}"/>
              </a:ext>
            </a:extLst>
          </p:cNvPr>
          <p:cNvSpPr txBox="1">
            <a:spLocks noChangeArrowheads="1"/>
          </p:cNvSpPr>
          <p:nvPr/>
        </p:nvSpPr>
        <p:spPr bwMode="auto">
          <a:xfrm>
            <a:off x="1384300" y="4402138"/>
            <a:ext cx="354806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de-DE" altLang="en-NL" sz="1500">
                <a:cs typeface="Arial" panose="020B0604020202020204" pitchFamily="34" charset="0"/>
              </a:rPr>
              <a:t>Mittlere Jahres Temperaturen</a:t>
            </a:r>
          </a:p>
        </p:txBody>
      </p:sp>
      <p:cxnSp>
        <p:nvCxnSpPr>
          <p:cNvPr id="13" name="Gerade Verbindung 12">
            <a:extLst>
              <a:ext uri="{FF2B5EF4-FFF2-40B4-BE49-F238E27FC236}">
                <a16:creationId xmlns:a16="http://schemas.microsoft.com/office/drawing/2014/main" id="{2F193A4F-55AB-3319-4D43-6869A7AF24E5}"/>
              </a:ext>
            </a:extLst>
          </p:cNvPr>
          <p:cNvCxnSpPr/>
          <p:nvPr/>
        </p:nvCxnSpPr>
        <p:spPr>
          <a:xfrm rot="16200000" flipH="1">
            <a:off x="1530350" y="4232275"/>
            <a:ext cx="331788" cy="12223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561C94AC-72C9-9586-E604-D30F824FCDDE}"/>
              </a:ext>
            </a:extLst>
          </p:cNvPr>
          <p:cNvCxnSpPr/>
          <p:nvPr/>
        </p:nvCxnSpPr>
        <p:spPr>
          <a:xfrm>
            <a:off x="1374775" y="3536950"/>
            <a:ext cx="2555875" cy="7938"/>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63501" name="Textfeld 14">
            <a:extLst>
              <a:ext uri="{FF2B5EF4-FFF2-40B4-BE49-F238E27FC236}">
                <a16:creationId xmlns:a16="http://schemas.microsoft.com/office/drawing/2014/main" id="{28A49F07-C900-0168-F1A5-D4374AB3E38D}"/>
              </a:ext>
            </a:extLst>
          </p:cNvPr>
          <p:cNvSpPr txBox="1">
            <a:spLocks noChangeArrowheads="1"/>
          </p:cNvSpPr>
          <p:nvPr/>
        </p:nvSpPr>
        <p:spPr bwMode="auto">
          <a:xfrm>
            <a:off x="1392238" y="2336800"/>
            <a:ext cx="298608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de-DE" altLang="en-NL" sz="1500">
                <a:cs typeface="Arial" panose="020B0604020202020204" pitchFamily="34" charset="0"/>
              </a:rPr>
              <a:t>30-Jahre Temperaturmittelwert</a:t>
            </a:r>
          </a:p>
          <a:p>
            <a:pPr>
              <a:spcBef>
                <a:spcPct val="0"/>
              </a:spcBef>
              <a:buClrTx/>
              <a:buFontTx/>
              <a:buNone/>
            </a:pPr>
            <a:r>
              <a:rPr lang="de-DE" altLang="en-NL" sz="1500">
                <a:cs typeface="Arial" panose="020B0604020202020204" pitchFamily="34" charset="0"/>
              </a:rPr>
              <a:t>1961-1990</a:t>
            </a:r>
          </a:p>
        </p:txBody>
      </p:sp>
      <p:cxnSp>
        <p:nvCxnSpPr>
          <p:cNvPr id="16" name="Gerade Verbindung 15">
            <a:extLst>
              <a:ext uri="{FF2B5EF4-FFF2-40B4-BE49-F238E27FC236}">
                <a16:creationId xmlns:a16="http://schemas.microsoft.com/office/drawing/2014/main" id="{085AD845-A9C0-9627-C518-C4B66FCD60F0}"/>
              </a:ext>
            </a:extLst>
          </p:cNvPr>
          <p:cNvCxnSpPr/>
          <p:nvPr/>
        </p:nvCxnSpPr>
        <p:spPr>
          <a:xfrm rot="16200000" flipH="1">
            <a:off x="2412206" y="2867819"/>
            <a:ext cx="885825" cy="3952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3503" name="Textfeld 19">
            <a:extLst>
              <a:ext uri="{FF2B5EF4-FFF2-40B4-BE49-F238E27FC236}">
                <a16:creationId xmlns:a16="http://schemas.microsoft.com/office/drawing/2014/main" id="{3701576F-00D5-AAF7-3614-D421B0ACD6D4}"/>
              </a:ext>
            </a:extLst>
          </p:cNvPr>
          <p:cNvSpPr txBox="1">
            <a:spLocks noChangeArrowheads="1"/>
          </p:cNvSpPr>
          <p:nvPr/>
        </p:nvSpPr>
        <p:spPr bwMode="auto">
          <a:xfrm>
            <a:off x="4284663" y="1820863"/>
            <a:ext cx="27717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ClrTx/>
              <a:buFontTx/>
              <a:buNone/>
            </a:pPr>
            <a:r>
              <a:rPr lang="de-DE" altLang="en-NL" sz="1500">
                <a:cs typeface="Arial" panose="020B0604020202020204" pitchFamily="34" charset="0"/>
              </a:rPr>
              <a:t>7-Jahre Temperaturmittelwert</a:t>
            </a:r>
          </a:p>
          <a:p>
            <a:pPr algn="r">
              <a:spcBef>
                <a:spcPct val="0"/>
              </a:spcBef>
              <a:buClrTx/>
              <a:buFontTx/>
              <a:buNone/>
            </a:pPr>
            <a:r>
              <a:rPr lang="de-DE" altLang="en-NL" sz="1500">
                <a:cs typeface="Arial" panose="020B0604020202020204" pitchFamily="34" charset="0"/>
              </a:rPr>
              <a:t>2017-2023</a:t>
            </a:r>
          </a:p>
        </p:txBody>
      </p:sp>
      <p:cxnSp>
        <p:nvCxnSpPr>
          <p:cNvPr id="21" name="Gerade Verbindung 20">
            <a:extLst>
              <a:ext uri="{FF2B5EF4-FFF2-40B4-BE49-F238E27FC236}">
                <a16:creationId xmlns:a16="http://schemas.microsoft.com/office/drawing/2014/main" id="{22989344-D310-8F50-05A6-BB4AD0D6ACB6}"/>
              </a:ext>
            </a:extLst>
          </p:cNvPr>
          <p:cNvCxnSpPr>
            <a:cxnSpLocks/>
          </p:cNvCxnSpPr>
          <p:nvPr/>
        </p:nvCxnSpPr>
        <p:spPr>
          <a:xfrm>
            <a:off x="6221413" y="2636838"/>
            <a:ext cx="687387"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271618A3-AD36-19A2-B336-24D028B3BCE4}"/>
              </a:ext>
            </a:extLst>
          </p:cNvPr>
          <p:cNvCxnSpPr/>
          <p:nvPr/>
        </p:nvCxnSpPr>
        <p:spPr>
          <a:xfrm>
            <a:off x="6215063" y="3538538"/>
            <a:ext cx="839787" cy="1587"/>
          </a:xfrm>
          <a:prstGeom prst="line">
            <a:avLst/>
          </a:prstGeom>
          <a:ln w="190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7A5A664C-A9DC-C3C2-5A78-9B92AE5B6101}"/>
              </a:ext>
            </a:extLst>
          </p:cNvPr>
          <p:cNvCxnSpPr/>
          <p:nvPr/>
        </p:nvCxnSpPr>
        <p:spPr>
          <a:xfrm rot="5400000" flipH="1" flipV="1">
            <a:off x="6469856" y="3101182"/>
            <a:ext cx="877887" cy="0"/>
          </a:xfrm>
          <a:prstGeom prst="straightConnector1">
            <a:avLst/>
          </a:prstGeom>
          <a:ln w="254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63507" name="Textfeld 25">
            <a:extLst>
              <a:ext uri="{FF2B5EF4-FFF2-40B4-BE49-F238E27FC236}">
                <a16:creationId xmlns:a16="http://schemas.microsoft.com/office/drawing/2014/main" id="{B32CE22E-AC5C-0B9D-A922-808D3C0B16AB}"/>
              </a:ext>
            </a:extLst>
          </p:cNvPr>
          <p:cNvSpPr txBox="1">
            <a:spLocks noChangeArrowheads="1"/>
          </p:cNvSpPr>
          <p:nvPr/>
        </p:nvSpPr>
        <p:spPr bwMode="auto">
          <a:xfrm>
            <a:off x="6872288" y="2954338"/>
            <a:ext cx="8763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de-DE" altLang="en-NL" sz="1500">
                <a:cs typeface="Arial" panose="020B0604020202020204" pitchFamily="34" charset="0"/>
              </a:rPr>
              <a:t>+2,0°C</a:t>
            </a:r>
          </a:p>
        </p:txBody>
      </p:sp>
      <p:cxnSp>
        <p:nvCxnSpPr>
          <p:cNvPr id="4" name="Gerade Verbindung 15">
            <a:extLst>
              <a:ext uri="{FF2B5EF4-FFF2-40B4-BE49-F238E27FC236}">
                <a16:creationId xmlns:a16="http://schemas.microsoft.com/office/drawing/2014/main" id="{470BAAC7-E5B4-5476-361A-2A626A0D2FCB}"/>
              </a:ext>
            </a:extLst>
          </p:cNvPr>
          <p:cNvCxnSpPr>
            <a:cxnSpLocks/>
          </p:cNvCxnSpPr>
          <p:nvPr/>
        </p:nvCxnSpPr>
        <p:spPr>
          <a:xfrm>
            <a:off x="5616575" y="2111375"/>
            <a:ext cx="684213" cy="51117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liennummernplatzhalter 3">
            <a:extLst>
              <a:ext uri="{FF2B5EF4-FFF2-40B4-BE49-F238E27FC236}">
                <a16:creationId xmlns:a16="http://schemas.microsoft.com/office/drawing/2014/main" id="{B4966C09-D5DE-29F5-BB72-75ECDE7648DD}"/>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7165CE81-EB44-40B2-A70D-5CAC65427DD7}" type="slidenum">
              <a:rPr lang="en-GB" altLang="en-US" sz="1800" smtClean="0"/>
              <a:pPr>
                <a:spcBef>
                  <a:spcPct val="0"/>
                </a:spcBef>
                <a:buClrTx/>
                <a:buFontTx/>
                <a:buNone/>
              </a:pPr>
              <a:t>59</a:t>
            </a:fld>
            <a:endParaRPr lang="en-GB" altLang="en-US" sz="1800"/>
          </a:p>
        </p:txBody>
      </p:sp>
      <p:sp>
        <p:nvSpPr>
          <p:cNvPr id="65539" name="Rectangle 2">
            <a:extLst>
              <a:ext uri="{FF2B5EF4-FFF2-40B4-BE49-F238E27FC236}">
                <a16:creationId xmlns:a16="http://schemas.microsoft.com/office/drawing/2014/main" id="{F13ACF81-A231-EFC4-212B-0B2F5B364E48}"/>
              </a:ext>
            </a:extLst>
          </p:cNvPr>
          <p:cNvSpPr>
            <a:spLocks noGrp="1" noChangeArrowheads="1"/>
          </p:cNvSpPr>
          <p:nvPr>
            <p:ph type="title"/>
          </p:nvPr>
        </p:nvSpPr>
        <p:spPr>
          <a:xfrm>
            <a:off x="493713" y="74613"/>
            <a:ext cx="5327650" cy="492125"/>
          </a:xfrm>
        </p:spPr>
        <p:txBody>
          <a:bodyPr/>
          <a:lstStyle/>
          <a:p>
            <a:pPr eaLnBrk="1" hangingPunct="1">
              <a:defRPr/>
            </a:pPr>
            <a:r>
              <a:rPr lang="de-DE" altLang="en-US" dirty="0">
                <a:latin typeface="+mn-lt"/>
              </a:rPr>
              <a:t>Gute Gründe für Solarstrom</a:t>
            </a:r>
          </a:p>
        </p:txBody>
      </p:sp>
      <p:sp>
        <p:nvSpPr>
          <p:cNvPr id="64516" name="Rectangle 3">
            <a:extLst>
              <a:ext uri="{FF2B5EF4-FFF2-40B4-BE49-F238E27FC236}">
                <a16:creationId xmlns:a16="http://schemas.microsoft.com/office/drawing/2014/main" id="{623E5729-7DAE-9B50-EC66-7F55E7A71EE0}"/>
              </a:ext>
            </a:extLst>
          </p:cNvPr>
          <p:cNvSpPr>
            <a:spLocks noGrp="1" noChangeArrowheads="1"/>
          </p:cNvSpPr>
          <p:nvPr>
            <p:ph type="body" idx="1"/>
          </p:nvPr>
        </p:nvSpPr>
        <p:spPr>
          <a:xfrm>
            <a:off x="720725" y="765175"/>
            <a:ext cx="8342313" cy="5330825"/>
          </a:xfrm>
        </p:spPr>
        <p:txBody>
          <a:bodyPr/>
          <a:lstStyle/>
          <a:p>
            <a:pPr eaLnBrk="1" hangingPunct="1">
              <a:tabLst>
                <a:tab pos="5203825" algn="l"/>
              </a:tabLst>
            </a:pPr>
            <a:r>
              <a:rPr lang="de-DE" altLang="en-US" sz="1900"/>
              <a:t>Solarenergie ist kostenlos.</a:t>
            </a:r>
          </a:p>
          <a:p>
            <a:pPr eaLnBrk="1" hangingPunct="1">
              <a:tabLst>
                <a:tab pos="5203825" algn="l"/>
              </a:tabLst>
            </a:pPr>
            <a:r>
              <a:rPr lang="de-DE" altLang="en-US" sz="1900"/>
              <a:t>Eine Solarstromanlage erzeugt in 20 Jahren in Deutschland 10 mal mehr Strom als zur Herstellung der Anlage verbraucht worden ist.</a:t>
            </a:r>
          </a:p>
          <a:p>
            <a:pPr eaLnBrk="1" hangingPunct="1">
              <a:tabLst>
                <a:tab pos="5203825" algn="l"/>
              </a:tabLst>
            </a:pPr>
            <a:r>
              <a:rPr lang="de-DE" altLang="en-US" sz="1900"/>
              <a:t>Solarstrom erzeugt sehr geringe CO</a:t>
            </a:r>
            <a:r>
              <a:rPr lang="de-DE" altLang="en-US" sz="1900" baseline="-25000"/>
              <a:t>2</a:t>
            </a:r>
            <a:r>
              <a:rPr lang="de-DE" altLang="en-US" sz="1900"/>
              <a:t> Emissionen von 50 gr./kWh [1]     im Vergleich zu 900 gr./kWh eines Kohlekraftwerkes [2].</a:t>
            </a:r>
          </a:p>
          <a:p>
            <a:pPr eaLnBrk="1" hangingPunct="1">
              <a:tabLst>
                <a:tab pos="5203825" algn="l"/>
              </a:tabLst>
            </a:pPr>
            <a:r>
              <a:rPr lang="de-DE" altLang="en-US" sz="1900"/>
              <a:t>Fast wartungsfreier Betrieb. Ein Blick auf den Solarstromzähler reicht.</a:t>
            </a:r>
          </a:p>
          <a:p>
            <a:pPr lvl="1" eaLnBrk="1" hangingPunct="1">
              <a:tabLst>
                <a:tab pos="5203825" algn="l"/>
              </a:tabLst>
            </a:pPr>
            <a:r>
              <a:rPr lang="de-DE" altLang="en-US" sz="1700"/>
              <a:t>Alle 4 Jahre oder bei geringerer Solarstromerzeugung als eine Referenzanlage in der Nachbarschaft sollte ein Installateur die Solarstromanlage warten. (Folie 53)</a:t>
            </a:r>
          </a:p>
          <a:p>
            <a:pPr eaLnBrk="1" hangingPunct="1">
              <a:tabLst>
                <a:tab pos="5203825" algn="l"/>
              </a:tabLst>
            </a:pPr>
            <a:r>
              <a:rPr lang="de-DE" altLang="en-US" sz="1900"/>
              <a:t>Erzeugung von wertvollem Spitzenlaststrom insbesondere im Sommer, wenn es weniger Flusswasser für die Kühlung von konventionellen Kraftwerken gibt.</a:t>
            </a:r>
          </a:p>
          <a:p>
            <a:pPr eaLnBrk="1" hangingPunct="1">
              <a:tabLst>
                <a:tab pos="5203825" algn="l"/>
              </a:tabLst>
            </a:pPr>
            <a:r>
              <a:rPr lang="de-DE" altLang="en-US" sz="1900"/>
              <a:t>PV Module „auf dem Dach“ reduzieren die Aufheizung eines Gebäudes an heißen Sommertagen.</a:t>
            </a:r>
          </a:p>
          <a:p>
            <a:pPr eaLnBrk="1" hangingPunct="1">
              <a:tabLst>
                <a:tab pos="5203825" algn="l"/>
              </a:tabLst>
            </a:pPr>
            <a:r>
              <a:rPr lang="de-DE" altLang="en-US" sz="1900"/>
              <a:t>Kein Landverbrauch. Dächer bieten genug Platz und machen das Haus wertvoller, wenn es ein Gebäude gegen Wettereinflüsse schützt und Strom produziert. </a:t>
            </a:r>
          </a:p>
        </p:txBody>
      </p:sp>
      <p:sp>
        <p:nvSpPr>
          <p:cNvPr id="65541" name="Rectangle 4">
            <a:extLst>
              <a:ext uri="{FF2B5EF4-FFF2-40B4-BE49-F238E27FC236}">
                <a16:creationId xmlns:a16="http://schemas.microsoft.com/office/drawing/2014/main" id="{47A2DAE4-6ECC-337B-6021-04B10F5B9AE8}"/>
              </a:ext>
            </a:extLst>
          </p:cNvPr>
          <p:cNvSpPr>
            <a:spLocks noChangeArrowheads="1"/>
          </p:cNvSpPr>
          <p:nvPr/>
        </p:nvSpPr>
        <p:spPr bwMode="auto">
          <a:xfrm>
            <a:off x="2051050" y="6262688"/>
            <a:ext cx="4868863" cy="479425"/>
          </a:xfrm>
          <a:prstGeom prst="rect">
            <a:avLst/>
          </a:prstGeom>
          <a:noFill/>
          <a:ln w="9525">
            <a:noFill/>
            <a:miter lim="800000"/>
            <a:headEnd/>
            <a:tailEnd/>
          </a:ln>
        </p:spPr>
        <p:txBody>
          <a:bodyPr wrap="none">
            <a:spAutoFit/>
          </a:bodyPr>
          <a:lstStyle/>
          <a:p>
            <a:pPr>
              <a:spcBef>
                <a:spcPct val="30000"/>
              </a:spcBef>
              <a:defRPr/>
            </a:pPr>
            <a:r>
              <a:rPr lang="en-GB" altLang="en-US" sz="1100">
                <a:latin typeface="+mn-lt"/>
              </a:rPr>
              <a:t>[1] Sharp: Environmental Report 2004</a:t>
            </a:r>
          </a:p>
          <a:p>
            <a:pPr>
              <a:spcBef>
                <a:spcPct val="30000"/>
              </a:spcBef>
              <a:defRPr/>
            </a:pPr>
            <a:r>
              <a:rPr lang="en-GB" altLang="en-US" sz="1100">
                <a:latin typeface="+mn-lt"/>
              </a:rPr>
              <a:t>[2] http://www.netl.doe.gov/publications/proceedings/01/carbon_seq/1b2.pdf</a:t>
            </a:r>
            <a:endParaRPr lang="en-GB" altLang="en-US" sz="1100" dirty="0">
              <a:latin typeface="+mn-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5BCFC009-8F29-3135-FD03-55F970739795}"/>
              </a:ext>
            </a:extLst>
          </p:cNvPr>
          <p:cNvPicPr>
            <a:picLocks noChangeAspect="1"/>
          </p:cNvPicPr>
          <p:nvPr/>
        </p:nvPicPr>
        <p:blipFill rotWithShape="1">
          <a:blip r:embed="rId2">
            <a:extLst>
              <a:ext uri="{28A0092B-C50C-407E-A947-70E740481C1C}">
                <a14:useLocalDpi xmlns:a14="http://schemas.microsoft.com/office/drawing/2010/main" val="0"/>
              </a:ext>
            </a:extLst>
          </a:blip>
          <a:srcRect t="8263" b="8079"/>
          <a:stretch/>
        </p:blipFill>
        <p:spPr>
          <a:xfrm>
            <a:off x="1706191" y="658539"/>
            <a:ext cx="6428201" cy="5398753"/>
          </a:xfrm>
          <a:prstGeom prst="rect">
            <a:avLst/>
          </a:prstGeom>
        </p:spPr>
      </p:pic>
      <p:sp>
        <p:nvSpPr>
          <p:cNvPr id="9219" name="Foliennummernplatzhalter 3">
            <a:extLst>
              <a:ext uri="{FF2B5EF4-FFF2-40B4-BE49-F238E27FC236}">
                <a16:creationId xmlns:a16="http://schemas.microsoft.com/office/drawing/2014/main" id="{E56672FD-3B7C-8279-9F6A-6D54D6DBB4B5}"/>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60F16F17-59E8-4ADB-BA8E-344C37C4F58B}" type="slidenum">
              <a:rPr lang="en-GB" altLang="en-US" sz="1800" smtClean="0"/>
              <a:pPr>
                <a:spcBef>
                  <a:spcPct val="0"/>
                </a:spcBef>
                <a:buClrTx/>
                <a:buFontTx/>
                <a:buNone/>
              </a:pPr>
              <a:t>6</a:t>
            </a:fld>
            <a:endParaRPr lang="en-GB" altLang="en-US" sz="1800"/>
          </a:p>
        </p:txBody>
      </p:sp>
      <p:sp>
        <p:nvSpPr>
          <p:cNvPr id="59396" name="Rectangle 2">
            <a:extLst>
              <a:ext uri="{FF2B5EF4-FFF2-40B4-BE49-F238E27FC236}">
                <a16:creationId xmlns:a16="http://schemas.microsoft.com/office/drawing/2014/main" id="{BDB779F7-F941-D77D-C369-3DAFDA1DEA68}"/>
              </a:ext>
            </a:extLst>
          </p:cNvPr>
          <p:cNvSpPr>
            <a:spLocks noGrp="1" noChangeArrowheads="1"/>
          </p:cNvSpPr>
          <p:nvPr>
            <p:ph type="title"/>
          </p:nvPr>
        </p:nvSpPr>
        <p:spPr>
          <a:xfrm>
            <a:off x="493713" y="74613"/>
            <a:ext cx="3417887" cy="492125"/>
          </a:xfrm>
        </p:spPr>
        <p:txBody>
          <a:bodyPr/>
          <a:lstStyle/>
          <a:p>
            <a:pPr eaLnBrk="1" hangingPunct="1">
              <a:defRPr/>
            </a:pPr>
            <a:r>
              <a:rPr lang="de-DE" altLang="en-US" dirty="0">
                <a:latin typeface="+mn-lt"/>
              </a:rPr>
              <a:t>LUNA im Internet</a:t>
            </a:r>
          </a:p>
        </p:txBody>
      </p:sp>
      <p:sp>
        <p:nvSpPr>
          <p:cNvPr id="59397" name="Text Box 6">
            <a:extLst>
              <a:ext uri="{FF2B5EF4-FFF2-40B4-BE49-F238E27FC236}">
                <a16:creationId xmlns:a16="http://schemas.microsoft.com/office/drawing/2014/main" id="{D2E0DE5B-4286-B9A4-BB46-1CFD640EB013}"/>
              </a:ext>
            </a:extLst>
          </p:cNvPr>
          <p:cNvSpPr txBox="1">
            <a:spLocks noChangeArrowheads="1"/>
          </p:cNvSpPr>
          <p:nvPr/>
        </p:nvSpPr>
        <p:spPr bwMode="auto">
          <a:xfrm>
            <a:off x="44450" y="3068960"/>
            <a:ext cx="1643063" cy="1323975"/>
          </a:xfrm>
          <a:prstGeom prst="rect">
            <a:avLst/>
          </a:prstGeom>
          <a:noFill/>
          <a:ln w="9525">
            <a:noFill/>
            <a:miter lim="800000"/>
            <a:headEnd/>
            <a:tailEnd/>
          </a:ln>
        </p:spPr>
        <p:txBody>
          <a:bodyPr>
            <a:spAutoFit/>
          </a:bodyPr>
          <a:lstStyle/>
          <a:p>
            <a:pPr eaLnBrk="1" hangingPunct="1">
              <a:spcBef>
                <a:spcPct val="50000"/>
              </a:spcBef>
              <a:defRPr/>
            </a:pPr>
            <a:r>
              <a:rPr lang="de-DE" altLang="en-US" dirty="0">
                <a:latin typeface="+mn-lt"/>
              </a:rPr>
              <a:t>Solarstrom Messwerte aus Langerwehe</a:t>
            </a:r>
          </a:p>
        </p:txBody>
      </p:sp>
      <p:sp>
        <p:nvSpPr>
          <p:cNvPr id="59398" name="Line 7">
            <a:extLst>
              <a:ext uri="{FF2B5EF4-FFF2-40B4-BE49-F238E27FC236}">
                <a16:creationId xmlns:a16="http://schemas.microsoft.com/office/drawing/2014/main" id="{D1024AF9-A4B1-8D26-4F57-6EC37CD8F48A}"/>
              </a:ext>
            </a:extLst>
          </p:cNvPr>
          <p:cNvSpPr>
            <a:spLocks noChangeShapeType="1"/>
          </p:cNvSpPr>
          <p:nvPr/>
        </p:nvSpPr>
        <p:spPr bwMode="auto">
          <a:xfrm>
            <a:off x="863600" y="3897052"/>
            <a:ext cx="792163" cy="0"/>
          </a:xfrm>
          <a:prstGeom prst="line">
            <a:avLst/>
          </a:prstGeom>
          <a:noFill/>
          <a:ln w="57150">
            <a:solidFill>
              <a:schemeClr val="tx1"/>
            </a:solidFill>
            <a:round/>
            <a:headEnd/>
            <a:tailEnd type="triangle" w="med" len="med"/>
          </a:ln>
        </p:spPr>
        <p:txBody>
          <a:bodyPr/>
          <a:lstStyle/>
          <a:p>
            <a:pPr>
              <a:defRPr/>
            </a:pPr>
            <a:endParaRPr lang="de-DE">
              <a:latin typeface="+mn-lt"/>
            </a:endParaRPr>
          </a:p>
        </p:txBody>
      </p:sp>
      <p:sp>
        <p:nvSpPr>
          <p:cNvPr id="59399" name="Text Box 9">
            <a:extLst>
              <a:ext uri="{FF2B5EF4-FFF2-40B4-BE49-F238E27FC236}">
                <a16:creationId xmlns:a16="http://schemas.microsoft.com/office/drawing/2014/main" id="{8BEB8A5D-BCAD-3F59-888B-51786B49F685}"/>
              </a:ext>
            </a:extLst>
          </p:cNvPr>
          <p:cNvSpPr txBox="1">
            <a:spLocks noChangeArrowheads="1"/>
          </p:cNvSpPr>
          <p:nvPr/>
        </p:nvSpPr>
        <p:spPr bwMode="auto">
          <a:xfrm>
            <a:off x="7858125" y="3536181"/>
            <a:ext cx="1285875" cy="396875"/>
          </a:xfrm>
          <a:prstGeom prst="rect">
            <a:avLst/>
          </a:prstGeom>
          <a:noFill/>
          <a:ln w="9525">
            <a:noFill/>
            <a:miter lim="800000"/>
            <a:headEnd/>
            <a:tailEnd/>
          </a:ln>
        </p:spPr>
        <p:txBody>
          <a:bodyPr>
            <a:spAutoFit/>
          </a:bodyPr>
          <a:lstStyle/>
          <a:p>
            <a:pPr eaLnBrk="1" hangingPunct="1">
              <a:spcBef>
                <a:spcPct val="50000"/>
              </a:spcBef>
              <a:defRPr/>
            </a:pPr>
            <a:r>
              <a:rPr lang="de-DE" altLang="en-US" dirty="0">
                <a:latin typeface="+mn-lt"/>
              </a:rPr>
              <a:t>Aktuelles</a:t>
            </a:r>
          </a:p>
        </p:txBody>
      </p:sp>
      <p:sp>
        <p:nvSpPr>
          <p:cNvPr id="59401" name="Text Box 12">
            <a:extLst>
              <a:ext uri="{FF2B5EF4-FFF2-40B4-BE49-F238E27FC236}">
                <a16:creationId xmlns:a16="http://schemas.microsoft.com/office/drawing/2014/main" id="{666BEBB0-B392-3BCE-BBE5-336690AA4936}"/>
              </a:ext>
            </a:extLst>
          </p:cNvPr>
          <p:cNvSpPr txBox="1">
            <a:spLocks noChangeArrowheads="1"/>
          </p:cNvSpPr>
          <p:nvPr/>
        </p:nvSpPr>
        <p:spPr bwMode="auto">
          <a:xfrm>
            <a:off x="1943100" y="6303963"/>
            <a:ext cx="5256213" cy="338137"/>
          </a:xfrm>
          <a:prstGeom prst="rect">
            <a:avLst/>
          </a:prstGeom>
          <a:noFill/>
          <a:ln w="9525">
            <a:noFill/>
            <a:miter lim="800000"/>
            <a:headEnd/>
            <a:tailEnd/>
          </a:ln>
        </p:spPr>
        <p:txBody>
          <a:bodyPr>
            <a:spAutoFit/>
          </a:bodyPr>
          <a:lstStyle/>
          <a:p>
            <a:pPr algn="ctr" eaLnBrk="1" hangingPunct="1">
              <a:spcBef>
                <a:spcPct val="50000"/>
              </a:spcBef>
              <a:defRPr/>
            </a:pPr>
            <a:r>
              <a:rPr lang="de-DE" altLang="en-US" sz="1600" b="1" dirty="0">
                <a:latin typeface="+mn-lt"/>
              </a:rPr>
              <a:t>www.vorort.bund.net/luna</a:t>
            </a:r>
          </a:p>
        </p:txBody>
      </p:sp>
      <p:sp>
        <p:nvSpPr>
          <p:cNvPr id="2" name="Line 11">
            <a:extLst>
              <a:ext uri="{FF2B5EF4-FFF2-40B4-BE49-F238E27FC236}">
                <a16:creationId xmlns:a16="http://schemas.microsoft.com/office/drawing/2014/main" id="{856711AE-36D6-6F43-6DDD-093718C2E27B}"/>
              </a:ext>
            </a:extLst>
          </p:cNvPr>
          <p:cNvSpPr>
            <a:spLocks noChangeShapeType="1"/>
          </p:cNvSpPr>
          <p:nvPr/>
        </p:nvSpPr>
        <p:spPr bwMode="auto">
          <a:xfrm flipH="1">
            <a:off x="7054850" y="3753036"/>
            <a:ext cx="785813" cy="244475"/>
          </a:xfrm>
          <a:prstGeom prst="line">
            <a:avLst/>
          </a:prstGeom>
          <a:noFill/>
          <a:ln w="57150">
            <a:solidFill>
              <a:schemeClr val="tx1"/>
            </a:solidFill>
            <a:round/>
            <a:headEnd/>
            <a:tailEnd type="triangle" w="med" len="med"/>
          </a:ln>
        </p:spPr>
        <p:txBody>
          <a:bodyPr/>
          <a:lstStyle/>
          <a:p>
            <a:pPr>
              <a:defRPr/>
            </a:pPr>
            <a:endParaRPr lang="de-DE">
              <a:latin typeface="+mn-l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Grafik 5" descr="2016_Quaschning-Sektorkopplungsstudie.jpg">
            <a:extLst>
              <a:ext uri="{FF2B5EF4-FFF2-40B4-BE49-F238E27FC236}">
                <a16:creationId xmlns:a16="http://schemas.microsoft.com/office/drawing/2014/main" id="{9B7C8C03-3C90-C9BD-F237-7662F7783F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67375" y="1311275"/>
            <a:ext cx="3255963" cy="459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5539" name="Foliennummernplatzhalter 3">
            <a:extLst>
              <a:ext uri="{FF2B5EF4-FFF2-40B4-BE49-F238E27FC236}">
                <a16:creationId xmlns:a16="http://schemas.microsoft.com/office/drawing/2014/main" id="{BE48A19C-8E21-3229-0C68-7E9F961802D8}"/>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BB931BBF-28FB-4EA0-9BAD-7AC4C4FEECF4}" type="slidenum">
              <a:rPr lang="en-GB" altLang="en-US" sz="1800" smtClean="0"/>
              <a:pPr>
                <a:spcBef>
                  <a:spcPct val="0"/>
                </a:spcBef>
                <a:buClrTx/>
                <a:buFontTx/>
                <a:buNone/>
              </a:pPr>
              <a:t>60</a:t>
            </a:fld>
            <a:endParaRPr lang="en-GB" altLang="en-US" sz="1800"/>
          </a:p>
        </p:txBody>
      </p:sp>
      <p:sp>
        <p:nvSpPr>
          <p:cNvPr id="66564" name="Rectangle 2">
            <a:extLst>
              <a:ext uri="{FF2B5EF4-FFF2-40B4-BE49-F238E27FC236}">
                <a16:creationId xmlns:a16="http://schemas.microsoft.com/office/drawing/2014/main" id="{5FD1F81E-2713-2D39-887D-20A3118B1A70}"/>
              </a:ext>
            </a:extLst>
          </p:cNvPr>
          <p:cNvSpPr>
            <a:spLocks noGrp="1" noChangeArrowheads="1"/>
          </p:cNvSpPr>
          <p:nvPr>
            <p:ph type="title"/>
          </p:nvPr>
        </p:nvSpPr>
        <p:spPr>
          <a:xfrm>
            <a:off x="493713" y="74613"/>
            <a:ext cx="7534275" cy="461962"/>
          </a:xfrm>
        </p:spPr>
        <p:txBody>
          <a:bodyPr/>
          <a:lstStyle/>
          <a:p>
            <a:pPr eaLnBrk="1" hangingPunct="1">
              <a:defRPr/>
            </a:pPr>
            <a:r>
              <a:rPr lang="de-DE" altLang="en-US" sz="3000" dirty="0">
                <a:latin typeface="+mn-lt"/>
              </a:rPr>
              <a:t>Wie viel Solarstrom braucht Deutschland ?</a:t>
            </a:r>
          </a:p>
        </p:txBody>
      </p:sp>
      <p:sp>
        <p:nvSpPr>
          <p:cNvPr id="65541" name="Rectangle 3">
            <a:extLst>
              <a:ext uri="{FF2B5EF4-FFF2-40B4-BE49-F238E27FC236}">
                <a16:creationId xmlns:a16="http://schemas.microsoft.com/office/drawing/2014/main" id="{BA9F21C0-190C-90C5-7E38-EF950A7162C0}"/>
              </a:ext>
            </a:extLst>
          </p:cNvPr>
          <p:cNvSpPr>
            <a:spLocks noGrp="1" noChangeArrowheads="1"/>
          </p:cNvSpPr>
          <p:nvPr>
            <p:ph type="body" idx="1"/>
          </p:nvPr>
        </p:nvSpPr>
        <p:spPr>
          <a:xfrm>
            <a:off x="538163" y="765175"/>
            <a:ext cx="5129212" cy="5330825"/>
          </a:xfrm>
        </p:spPr>
        <p:txBody>
          <a:bodyPr/>
          <a:lstStyle/>
          <a:p>
            <a:pPr>
              <a:spcAft>
                <a:spcPts val="600"/>
              </a:spcAft>
              <a:buFont typeface="Wingdings" panose="05000000000000000000" pitchFamily="2" charset="2"/>
              <a:buNone/>
            </a:pPr>
            <a:r>
              <a:rPr lang="de-DE" altLang="en-US" sz="2000"/>
              <a:t>Prof. Dr. Volker Quaschning</a:t>
            </a:r>
          </a:p>
          <a:p>
            <a:r>
              <a:rPr lang="de-DE" altLang="en-US" sz="1600"/>
              <a:t>Für einen erfolgreichen Klimaschutz müssen die Sektoren Strom, Wärme und Verkehr bis zum Jahr 2040 vollständig dekarbonisiert werden.</a:t>
            </a:r>
          </a:p>
          <a:p>
            <a:pPr>
              <a:spcBef>
                <a:spcPts val="1200"/>
              </a:spcBef>
            </a:pPr>
            <a:r>
              <a:rPr lang="de-DE" altLang="en-US" sz="1600"/>
              <a:t>Künftig wird auch ein großer Teil des Energiebedarfs in den Sektoren Wärme und Transport durch elektrischen Strom aus Solar- und Windkraftanlagen gedeckt werden müssen. Dadurch steigt der Stromverbrauch von derzeit 628 TWh auf mindestens 1320 TWh.</a:t>
            </a:r>
          </a:p>
          <a:p>
            <a:pPr>
              <a:spcBef>
                <a:spcPts val="1200"/>
              </a:spcBef>
            </a:pPr>
            <a:r>
              <a:rPr lang="de-DE" altLang="en-US" sz="1600"/>
              <a:t>Empfiehlt eine regenerative Stromerzeugung bis 2040 aufzubauen mit installierten Nennleistungen</a:t>
            </a:r>
          </a:p>
          <a:p>
            <a:pPr lvl="1"/>
            <a:r>
              <a:rPr lang="de-DE" altLang="en-US" sz="1600"/>
              <a:t>   200 GW Onshore-Windkraft (an Land)</a:t>
            </a:r>
          </a:p>
          <a:p>
            <a:pPr lvl="1">
              <a:spcBef>
                <a:spcPts val="400"/>
              </a:spcBef>
            </a:pPr>
            <a:r>
              <a:rPr lang="de-DE" altLang="en-US" sz="1600"/>
              <a:t>     76 GW Offshore-Windkraft (auf See)</a:t>
            </a:r>
          </a:p>
          <a:p>
            <a:pPr lvl="1">
              <a:spcBef>
                <a:spcPts val="600"/>
              </a:spcBef>
            </a:pPr>
            <a:r>
              <a:rPr lang="de-DE" altLang="en-US" sz="1600"/>
              <a:t>   400 GW Photovoltaik </a:t>
            </a:r>
          </a:p>
          <a:p>
            <a:pPr lvl="1">
              <a:spcBef>
                <a:spcPts val="600"/>
              </a:spcBef>
              <a:buFont typeface="Symbol" panose="05050102010706020507" pitchFamily="18" charset="2"/>
              <a:buNone/>
            </a:pPr>
            <a:r>
              <a:rPr lang="de-DE" altLang="en-US" sz="1600"/>
              <a:t>     (~5000 W pro Person) </a:t>
            </a:r>
          </a:p>
          <a:p>
            <a:endParaRPr lang="de-DE" altLang="en-US" sz="2000"/>
          </a:p>
        </p:txBody>
      </p:sp>
      <p:sp>
        <p:nvSpPr>
          <p:cNvPr id="66566" name="Rectangle 4">
            <a:extLst>
              <a:ext uri="{FF2B5EF4-FFF2-40B4-BE49-F238E27FC236}">
                <a16:creationId xmlns:a16="http://schemas.microsoft.com/office/drawing/2014/main" id="{E8D9DD97-EDD4-D122-66E2-1D92F24BD75C}"/>
              </a:ext>
            </a:extLst>
          </p:cNvPr>
          <p:cNvSpPr>
            <a:spLocks noChangeArrowheads="1"/>
          </p:cNvSpPr>
          <p:nvPr/>
        </p:nvSpPr>
        <p:spPr bwMode="auto">
          <a:xfrm>
            <a:off x="2051050" y="6178550"/>
            <a:ext cx="4857750" cy="584200"/>
          </a:xfrm>
          <a:prstGeom prst="rect">
            <a:avLst/>
          </a:prstGeom>
          <a:noFill/>
          <a:ln w="9525">
            <a:noFill/>
            <a:miter lim="800000"/>
            <a:headEnd/>
            <a:tailEnd/>
          </a:ln>
        </p:spPr>
        <p:txBody>
          <a:bodyPr>
            <a:spAutoFit/>
          </a:bodyPr>
          <a:lstStyle/>
          <a:p>
            <a:pPr algn="ctr">
              <a:spcBef>
                <a:spcPct val="30000"/>
              </a:spcBef>
              <a:defRPr/>
            </a:pPr>
            <a:r>
              <a:rPr lang="en-GB" altLang="en-US" sz="1600" dirty="0">
                <a:latin typeface="+mn-lt"/>
              </a:rPr>
              <a:t>http://www.volker-quaschning.de/ </a:t>
            </a:r>
            <a:r>
              <a:rPr lang="en-GB" altLang="en-US" sz="1600" dirty="0" err="1">
                <a:latin typeface="+mn-lt"/>
              </a:rPr>
              <a:t>publis</a:t>
            </a:r>
            <a:r>
              <a:rPr lang="en-GB" altLang="en-US" sz="1600" dirty="0">
                <a:latin typeface="+mn-lt"/>
              </a:rPr>
              <a:t>/</a:t>
            </a:r>
            <a:r>
              <a:rPr lang="en-GB" altLang="en-US" sz="1600" dirty="0" err="1">
                <a:latin typeface="+mn-lt"/>
              </a:rPr>
              <a:t>studien</a:t>
            </a:r>
            <a:r>
              <a:rPr lang="en-GB" altLang="en-US" sz="1600" dirty="0">
                <a:latin typeface="+mn-lt"/>
              </a:rPr>
              <a:t>/</a:t>
            </a:r>
            <a:r>
              <a:rPr lang="en-GB" altLang="en-US" sz="1600" dirty="0" err="1">
                <a:latin typeface="+mn-lt"/>
              </a:rPr>
              <a:t>sektorkopplung</a:t>
            </a:r>
            <a:r>
              <a:rPr lang="en-GB" altLang="en-US" sz="1600" dirty="0">
                <a:latin typeface="+mn-lt"/>
              </a:rPr>
              <a:t>/</a:t>
            </a:r>
            <a:r>
              <a:rPr lang="en-GB" altLang="en-US" sz="1600" dirty="0" err="1">
                <a:latin typeface="+mn-lt"/>
              </a:rPr>
              <a:t>index.php</a:t>
            </a:r>
            <a:endParaRPr lang="en-GB" altLang="en-US" sz="1600" dirty="0">
              <a:latin typeface="+mn-l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9">
            <a:extLst>
              <a:ext uri="{FF2B5EF4-FFF2-40B4-BE49-F238E27FC236}">
                <a16:creationId xmlns:a16="http://schemas.microsoft.com/office/drawing/2014/main" id="{DBB6620B-B0D8-6D52-B03F-1F2E318CDC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37" t="2423" r="2670" b="8884"/>
          <a:stretch>
            <a:fillRect/>
          </a:stretch>
        </p:blipFill>
        <p:spPr bwMode="auto">
          <a:xfrm>
            <a:off x="1176338" y="1493838"/>
            <a:ext cx="7970837" cy="405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Foliennummernplatzhalter 3">
            <a:extLst>
              <a:ext uri="{FF2B5EF4-FFF2-40B4-BE49-F238E27FC236}">
                <a16:creationId xmlns:a16="http://schemas.microsoft.com/office/drawing/2014/main" id="{90D3ABB5-18D8-DAB7-3ECA-D363B194D17E}"/>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105C73EE-4BA6-4A90-81BD-A2C9418022C2}" type="slidenum">
              <a:rPr lang="en-GB" altLang="en-US" sz="1800" smtClean="0"/>
              <a:pPr>
                <a:spcBef>
                  <a:spcPct val="0"/>
                </a:spcBef>
                <a:buClrTx/>
                <a:buFontTx/>
                <a:buNone/>
              </a:pPr>
              <a:t>61</a:t>
            </a:fld>
            <a:endParaRPr lang="en-GB" altLang="en-US" sz="1800"/>
          </a:p>
        </p:txBody>
      </p:sp>
      <p:sp>
        <p:nvSpPr>
          <p:cNvPr id="67588" name="Rectangle 2">
            <a:extLst>
              <a:ext uri="{FF2B5EF4-FFF2-40B4-BE49-F238E27FC236}">
                <a16:creationId xmlns:a16="http://schemas.microsoft.com/office/drawing/2014/main" id="{F66D3C71-1B43-A0B8-9457-C0B70C2DD600}"/>
              </a:ext>
            </a:extLst>
          </p:cNvPr>
          <p:cNvSpPr>
            <a:spLocks noGrp="1" noChangeArrowheads="1"/>
          </p:cNvSpPr>
          <p:nvPr>
            <p:ph type="title"/>
          </p:nvPr>
        </p:nvSpPr>
        <p:spPr>
          <a:xfrm>
            <a:off x="493713" y="74613"/>
            <a:ext cx="3213100" cy="492125"/>
          </a:xfrm>
        </p:spPr>
        <p:txBody>
          <a:bodyPr/>
          <a:lstStyle/>
          <a:p>
            <a:pPr eaLnBrk="1" hangingPunct="1">
              <a:defRPr/>
            </a:pPr>
            <a:r>
              <a:rPr lang="de-DE" altLang="en-US" dirty="0">
                <a:latin typeface="+mn-lt"/>
              </a:rPr>
              <a:t>Ertragsbeispiele</a:t>
            </a:r>
          </a:p>
        </p:txBody>
      </p:sp>
      <p:sp>
        <p:nvSpPr>
          <p:cNvPr id="67589" name="Text Box 4">
            <a:extLst>
              <a:ext uri="{FF2B5EF4-FFF2-40B4-BE49-F238E27FC236}">
                <a16:creationId xmlns:a16="http://schemas.microsoft.com/office/drawing/2014/main" id="{7D52637A-CBBC-9587-3E14-E3A5BE8EDAC8}"/>
              </a:ext>
            </a:extLst>
          </p:cNvPr>
          <p:cNvSpPr txBox="1">
            <a:spLocks noChangeArrowheads="1"/>
          </p:cNvSpPr>
          <p:nvPr/>
        </p:nvSpPr>
        <p:spPr bwMode="auto">
          <a:xfrm>
            <a:off x="574675" y="873125"/>
            <a:ext cx="7758113" cy="369888"/>
          </a:xfrm>
          <a:prstGeom prst="rect">
            <a:avLst/>
          </a:prstGeom>
          <a:noFill/>
          <a:ln w="9525">
            <a:noFill/>
            <a:miter lim="800000"/>
            <a:headEnd/>
            <a:tailEnd/>
          </a:ln>
        </p:spPr>
        <p:txBody>
          <a:bodyPr>
            <a:spAutoFit/>
          </a:bodyPr>
          <a:lstStyle/>
          <a:p>
            <a:pPr eaLnBrk="1" hangingPunct="1">
              <a:spcBef>
                <a:spcPct val="50000"/>
              </a:spcBef>
              <a:defRPr/>
            </a:pPr>
            <a:r>
              <a:rPr lang="de-DE" altLang="en-US" sz="1800" b="1" dirty="0">
                <a:solidFill>
                  <a:srgbClr val="002060"/>
                </a:solidFill>
                <a:latin typeface="+mn-lt"/>
              </a:rPr>
              <a:t>Statistik der 7,8 </a:t>
            </a:r>
            <a:r>
              <a:rPr lang="de-DE" altLang="en-US" sz="1800" b="1" dirty="0" err="1">
                <a:solidFill>
                  <a:srgbClr val="002060"/>
                </a:solidFill>
                <a:latin typeface="+mn-lt"/>
              </a:rPr>
              <a:t>kW</a:t>
            </a:r>
            <a:r>
              <a:rPr lang="de-DE" altLang="en-US" sz="1800" b="1" dirty="0">
                <a:solidFill>
                  <a:srgbClr val="002060"/>
                </a:solidFill>
                <a:latin typeface="+mn-lt"/>
              </a:rPr>
              <a:t> </a:t>
            </a:r>
            <a:r>
              <a:rPr lang="de-DE" altLang="en-US" sz="1800" b="1" dirty="0" err="1">
                <a:solidFill>
                  <a:srgbClr val="002060"/>
                </a:solidFill>
                <a:latin typeface="+mn-lt"/>
              </a:rPr>
              <a:t>Photovoltaikanlage</a:t>
            </a:r>
            <a:r>
              <a:rPr lang="de-DE" altLang="en-US" sz="1800" b="1" dirty="0">
                <a:solidFill>
                  <a:srgbClr val="002060"/>
                </a:solidFill>
                <a:latin typeface="+mn-lt"/>
              </a:rPr>
              <a:t> Familie Jung in Langerwehe</a:t>
            </a:r>
          </a:p>
        </p:txBody>
      </p:sp>
      <p:sp>
        <p:nvSpPr>
          <p:cNvPr id="67590" name="Text Box 8">
            <a:extLst>
              <a:ext uri="{FF2B5EF4-FFF2-40B4-BE49-F238E27FC236}">
                <a16:creationId xmlns:a16="http://schemas.microsoft.com/office/drawing/2014/main" id="{3FEA52AB-8297-C410-CD24-6BB97887B7C6}"/>
              </a:ext>
            </a:extLst>
          </p:cNvPr>
          <p:cNvSpPr txBox="1">
            <a:spLocks noChangeArrowheads="1"/>
          </p:cNvSpPr>
          <p:nvPr/>
        </p:nvSpPr>
        <p:spPr bwMode="auto">
          <a:xfrm>
            <a:off x="1797050" y="4791075"/>
            <a:ext cx="3578225" cy="354013"/>
          </a:xfrm>
          <a:prstGeom prst="rect">
            <a:avLst/>
          </a:prstGeom>
          <a:noFill/>
          <a:ln w="9525">
            <a:noFill/>
            <a:miter lim="800000"/>
            <a:headEnd/>
            <a:tailEnd/>
          </a:ln>
        </p:spPr>
        <p:txBody>
          <a:bodyPr>
            <a:spAutoFit/>
          </a:bodyPr>
          <a:lstStyle/>
          <a:p>
            <a:pPr eaLnBrk="1" hangingPunct="1">
              <a:spcBef>
                <a:spcPts val="600"/>
              </a:spcBef>
              <a:defRPr/>
            </a:pPr>
            <a:r>
              <a:rPr lang="de-DE" altLang="en-US" sz="1700" dirty="0">
                <a:solidFill>
                  <a:srgbClr val="008000"/>
                </a:solidFill>
                <a:latin typeface="+mn-lt"/>
                <a:sym typeface="Symbol" pitchFamily="18" charset="2"/>
              </a:rPr>
              <a:t>Mittelwerte über 12 Monate →</a:t>
            </a:r>
          </a:p>
        </p:txBody>
      </p:sp>
      <p:sp>
        <p:nvSpPr>
          <p:cNvPr id="67591" name="Text Box 8">
            <a:extLst>
              <a:ext uri="{FF2B5EF4-FFF2-40B4-BE49-F238E27FC236}">
                <a16:creationId xmlns:a16="http://schemas.microsoft.com/office/drawing/2014/main" id="{FF59FD54-6E38-5705-0067-DAC99C59401A}"/>
              </a:ext>
            </a:extLst>
          </p:cNvPr>
          <p:cNvSpPr txBox="1">
            <a:spLocks noChangeArrowheads="1"/>
          </p:cNvSpPr>
          <p:nvPr/>
        </p:nvSpPr>
        <p:spPr bwMode="auto">
          <a:xfrm>
            <a:off x="3111500" y="1573213"/>
            <a:ext cx="4491038" cy="692150"/>
          </a:xfrm>
          <a:prstGeom prst="rect">
            <a:avLst/>
          </a:prstGeom>
          <a:noFill/>
          <a:ln w="9525">
            <a:noFill/>
            <a:miter lim="800000"/>
            <a:headEnd/>
            <a:tailEnd/>
          </a:ln>
        </p:spPr>
        <p:txBody>
          <a:bodyPr>
            <a:spAutoFit/>
          </a:bodyPr>
          <a:lstStyle/>
          <a:p>
            <a:pPr eaLnBrk="1" hangingPunct="1">
              <a:spcBef>
                <a:spcPts val="600"/>
              </a:spcBef>
              <a:defRPr/>
            </a:pPr>
            <a:r>
              <a:rPr lang="de-DE" altLang="en-US" sz="1700" dirty="0">
                <a:latin typeface="+mn-lt"/>
                <a:sym typeface="Symbol" pitchFamily="18" charset="2"/>
              </a:rPr>
              <a:t>Absoluter Mittelwert </a:t>
            </a:r>
            <a:r>
              <a:rPr lang="de-DE" altLang="en-US" sz="1700" dirty="0">
                <a:solidFill>
                  <a:schemeClr val="accent4">
                    <a:lumMod val="90000"/>
                    <a:lumOff val="10000"/>
                  </a:schemeClr>
                </a:solidFill>
                <a:latin typeface="Arial" charset="0"/>
                <a:sym typeface="Symbol" pitchFamily="18" charset="2"/>
              </a:rPr>
              <a:t>996 kWh/kWp ±12 %</a:t>
            </a:r>
          </a:p>
          <a:p>
            <a:pPr eaLnBrk="1" hangingPunct="1">
              <a:spcBef>
                <a:spcPts val="600"/>
              </a:spcBef>
              <a:defRPr/>
            </a:pPr>
            <a:r>
              <a:rPr lang="de-DE" altLang="en-US" sz="1700" dirty="0">
                <a:latin typeface="+mn-lt"/>
                <a:sym typeface="Symbol" pitchFamily="18" charset="2"/>
              </a:rPr>
              <a:t>seit der Inbetriebnahme im August 2007</a:t>
            </a:r>
          </a:p>
        </p:txBody>
      </p:sp>
      <p:cxnSp>
        <p:nvCxnSpPr>
          <p:cNvPr id="9" name="Gerade Verbindung mit Pfeil 8">
            <a:extLst>
              <a:ext uri="{FF2B5EF4-FFF2-40B4-BE49-F238E27FC236}">
                <a16:creationId xmlns:a16="http://schemas.microsoft.com/office/drawing/2014/main" id="{443BA312-9AF2-DA3A-7139-E3D0D7F06CAC}"/>
              </a:ext>
            </a:extLst>
          </p:cNvPr>
          <p:cNvCxnSpPr/>
          <p:nvPr/>
        </p:nvCxnSpPr>
        <p:spPr>
          <a:xfrm rot="5400000">
            <a:off x="4206876" y="2771775"/>
            <a:ext cx="1314450" cy="219075"/>
          </a:xfrm>
          <a:prstGeom prst="straightConnector1">
            <a:avLst/>
          </a:prstGeom>
          <a:ln>
            <a:solidFill>
              <a:schemeClr val="tx1">
                <a:lumMod val="7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liennummernplatzhalter 3">
            <a:extLst>
              <a:ext uri="{FF2B5EF4-FFF2-40B4-BE49-F238E27FC236}">
                <a16:creationId xmlns:a16="http://schemas.microsoft.com/office/drawing/2014/main" id="{83801C0D-2F60-0733-3412-D29850F241F0}"/>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F1718608-4DC2-40D9-82A3-3EA1903C5ED3}" type="slidenum">
              <a:rPr lang="en-GB" altLang="en-US" sz="1800" smtClean="0"/>
              <a:pPr>
                <a:spcBef>
                  <a:spcPct val="0"/>
                </a:spcBef>
                <a:buClrTx/>
                <a:buFontTx/>
                <a:buNone/>
              </a:pPr>
              <a:t>62</a:t>
            </a:fld>
            <a:endParaRPr lang="en-GB" altLang="en-US" sz="1800"/>
          </a:p>
        </p:txBody>
      </p:sp>
      <p:sp>
        <p:nvSpPr>
          <p:cNvPr id="68611" name="Rectangle 2">
            <a:extLst>
              <a:ext uri="{FF2B5EF4-FFF2-40B4-BE49-F238E27FC236}">
                <a16:creationId xmlns:a16="http://schemas.microsoft.com/office/drawing/2014/main" id="{DF4C19F4-FC64-0831-B177-73CD60CFC9D4}"/>
              </a:ext>
            </a:extLst>
          </p:cNvPr>
          <p:cNvSpPr>
            <a:spLocks noGrp="1" noChangeArrowheads="1"/>
          </p:cNvSpPr>
          <p:nvPr>
            <p:ph type="title"/>
          </p:nvPr>
        </p:nvSpPr>
        <p:spPr>
          <a:xfrm>
            <a:off x="493713" y="74613"/>
            <a:ext cx="1708150" cy="492125"/>
          </a:xfrm>
        </p:spPr>
        <p:txBody>
          <a:bodyPr/>
          <a:lstStyle/>
          <a:p>
            <a:pPr eaLnBrk="1" hangingPunct="1">
              <a:defRPr/>
            </a:pPr>
            <a:r>
              <a:rPr lang="de-DE" altLang="en-US">
                <a:latin typeface="+mn-lt"/>
              </a:rPr>
              <a:t>Technik</a:t>
            </a:r>
          </a:p>
        </p:txBody>
      </p:sp>
      <p:sp>
        <p:nvSpPr>
          <p:cNvPr id="70660" name="Rectangle 3">
            <a:extLst>
              <a:ext uri="{FF2B5EF4-FFF2-40B4-BE49-F238E27FC236}">
                <a16:creationId xmlns:a16="http://schemas.microsoft.com/office/drawing/2014/main" id="{EF9DD5D7-DA9B-6E30-5FC2-606C0AEB1A03}"/>
              </a:ext>
            </a:extLst>
          </p:cNvPr>
          <p:cNvSpPr>
            <a:spLocks noGrp="1" noChangeArrowheads="1"/>
          </p:cNvSpPr>
          <p:nvPr>
            <p:ph type="body" idx="1"/>
          </p:nvPr>
        </p:nvSpPr>
        <p:spPr>
          <a:xfrm>
            <a:off x="538163" y="765175"/>
            <a:ext cx="8605837" cy="5330825"/>
          </a:xfrm>
        </p:spPr>
        <p:txBody>
          <a:bodyPr/>
          <a:lstStyle/>
          <a:p>
            <a:pPr eaLnBrk="1" hangingPunct="1">
              <a:lnSpc>
                <a:spcPct val="80000"/>
              </a:lnSpc>
              <a:buFont typeface="Wingdings" panose="05000000000000000000" pitchFamily="2" charset="2"/>
              <a:buNone/>
              <a:defRPr/>
            </a:pPr>
            <a:r>
              <a:rPr lang="de-DE" altLang="en-US" sz="2400" b="1" dirty="0">
                <a:solidFill>
                  <a:srgbClr val="002060"/>
                </a:solidFill>
              </a:rPr>
              <a:t>Energiespeicher</a:t>
            </a:r>
          </a:p>
          <a:p>
            <a:pPr marL="0" indent="0" eaLnBrk="1" hangingPunct="1">
              <a:spcBef>
                <a:spcPts val="1800"/>
              </a:spcBef>
              <a:buFont typeface="Wingdings" panose="05000000000000000000" pitchFamily="2" charset="2"/>
              <a:buNone/>
              <a:defRPr/>
            </a:pPr>
            <a:r>
              <a:rPr lang="de-DE" altLang="en-US" sz="1800" dirty="0"/>
              <a:t>Die zukünftige Energieversorgung in Deutschland wird nach dem derzeitigen    Stand der Technik drei Speichertechnologien nutzen.</a:t>
            </a:r>
          </a:p>
          <a:p>
            <a:pPr eaLnBrk="1" hangingPunct="1">
              <a:spcBef>
                <a:spcPts val="1200"/>
              </a:spcBef>
              <a:buFont typeface="+mj-lt"/>
              <a:buAutoNum type="arabicPeriod"/>
              <a:tabLst>
                <a:tab pos="3048000" algn="l"/>
                <a:tab pos="7442200" algn="l"/>
              </a:tabLst>
              <a:defRPr/>
            </a:pPr>
            <a:r>
              <a:rPr lang="de-DE" altLang="en-US" sz="1800" dirty="0"/>
              <a:t>Batteriespeicher in Gebäuden und Elektrofahrzeugen (Folie 19)</a:t>
            </a:r>
          </a:p>
          <a:p>
            <a:pPr eaLnBrk="1" hangingPunct="1">
              <a:spcBef>
                <a:spcPts val="1200"/>
              </a:spcBef>
              <a:buFont typeface="+mj-lt"/>
              <a:buAutoNum type="arabicPeriod"/>
              <a:defRPr/>
            </a:pPr>
            <a:r>
              <a:rPr lang="de-DE" altLang="en-US" sz="1800" dirty="0"/>
              <a:t>Pumpspeicherkraftwerke, deren Anzahl in Deutschland aber begrenzt ist.</a:t>
            </a:r>
          </a:p>
          <a:p>
            <a:pPr>
              <a:spcBef>
                <a:spcPts val="1200"/>
              </a:spcBef>
              <a:buFont typeface="+mj-lt"/>
              <a:buAutoNum type="arabicPeriod"/>
              <a:defRPr/>
            </a:pPr>
            <a:r>
              <a:rPr lang="de-DE" altLang="en-US" sz="1800" dirty="0"/>
              <a:t>Das vorhandene Erdgasnetz zur Speicherung von Wasserstoff und künstlichem Methangas. </a:t>
            </a:r>
            <a:r>
              <a:rPr lang="de-DE" sz="1800" dirty="0">
                <a:solidFill>
                  <a:srgbClr val="000066"/>
                </a:solidFill>
                <a:cs typeface="Arial" pitchFamily="34" charset="0"/>
              </a:rPr>
              <a:t>Mindestens drei Firmen bieten Anlagen zur Herstellung von Methangas an:</a:t>
            </a:r>
          </a:p>
          <a:p>
            <a:pPr lvl="1">
              <a:tabLst>
                <a:tab pos="2424113" algn="l"/>
              </a:tabLst>
              <a:defRPr/>
            </a:pPr>
            <a:r>
              <a:rPr lang="de-DE" sz="1400" dirty="0" err="1">
                <a:cs typeface="Arial" pitchFamily="34" charset="0"/>
              </a:rPr>
              <a:t>Sunfire</a:t>
            </a:r>
            <a:r>
              <a:rPr lang="de-DE" sz="1400" dirty="0">
                <a:cs typeface="Arial" pitchFamily="34" charset="0"/>
              </a:rPr>
              <a:t> GmbH, </a:t>
            </a:r>
            <a:r>
              <a:rPr lang="de-DE" sz="1400" dirty="0">
                <a:solidFill>
                  <a:srgbClr val="0070C0"/>
                </a:solidFill>
                <a:cs typeface="Arial" pitchFamily="34" charset="0"/>
                <a:hlinkClick r:id="rId2"/>
              </a:rPr>
              <a:t>https://www.sunfire.de/de/syngas</a:t>
            </a:r>
            <a:r>
              <a:rPr lang="de-DE" sz="1400" dirty="0">
                <a:solidFill>
                  <a:srgbClr val="0070C0"/>
                </a:solidFill>
                <a:cs typeface="Arial" pitchFamily="34" charset="0"/>
              </a:rPr>
              <a:t> </a:t>
            </a:r>
          </a:p>
          <a:p>
            <a:pPr lvl="2">
              <a:defRPr/>
            </a:pPr>
            <a:r>
              <a:rPr lang="de-DE" sz="1400" dirty="0">
                <a:cs typeface="Arial" pitchFamily="34" charset="0"/>
              </a:rPr>
              <a:t>Hat 75 % Wirkungsgrad im Projekt HELMETH gemessen publiziert 2018</a:t>
            </a:r>
          </a:p>
          <a:p>
            <a:pPr lvl="2">
              <a:defRPr/>
            </a:pPr>
            <a:r>
              <a:rPr lang="de-DE" sz="1400" dirty="0">
                <a:cs typeface="Arial" pitchFamily="34" charset="0"/>
              </a:rPr>
              <a:t>Nennt 82 % Wirkungsgrad im </a:t>
            </a:r>
            <a:r>
              <a:rPr lang="de-DE" sz="1400" dirty="0" err="1">
                <a:cs typeface="Arial" pitchFamily="34" charset="0"/>
              </a:rPr>
              <a:t>Factsheet</a:t>
            </a:r>
            <a:r>
              <a:rPr lang="de-DE" sz="1400" dirty="0">
                <a:cs typeface="Arial" pitchFamily="34" charset="0"/>
              </a:rPr>
              <a:t> von November 2021</a:t>
            </a:r>
          </a:p>
          <a:p>
            <a:pPr lvl="1">
              <a:defRPr/>
            </a:pPr>
            <a:r>
              <a:rPr lang="de-DE" sz="1400" dirty="0">
                <a:cs typeface="Arial" pitchFamily="34" charset="0"/>
              </a:rPr>
              <a:t>Hitachi </a:t>
            </a:r>
            <a:r>
              <a:rPr lang="de-DE" sz="1400" dirty="0" err="1">
                <a:cs typeface="Arial" pitchFamily="34" charset="0"/>
              </a:rPr>
              <a:t>Zosen</a:t>
            </a:r>
            <a:r>
              <a:rPr lang="de-DE" sz="1400" dirty="0">
                <a:cs typeface="Arial" pitchFamily="34" charset="0"/>
              </a:rPr>
              <a:t> </a:t>
            </a:r>
            <a:r>
              <a:rPr lang="de-DE" sz="1400" dirty="0" err="1">
                <a:cs typeface="Arial" pitchFamily="34" charset="0"/>
              </a:rPr>
              <a:t>Inova</a:t>
            </a:r>
            <a:r>
              <a:rPr lang="de-DE" sz="1400" dirty="0">
                <a:cs typeface="Arial" pitchFamily="34" charset="0"/>
              </a:rPr>
              <a:t> </a:t>
            </a:r>
            <a:r>
              <a:rPr lang="de-DE" sz="1400" dirty="0" err="1">
                <a:cs typeface="Arial" pitchFamily="34" charset="0"/>
              </a:rPr>
              <a:t>EtoGas</a:t>
            </a:r>
            <a:endParaRPr lang="de-DE" sz="1400" dirty="0">
              <a:cs typeface="Arial" pitchFamily="34" charset="0"/>
            </a:endParaRPr>
          </a:p>
          <a:p>
            <a:pPr lvl="2">
              <a:defRPr/>
            </a:pPr>
            <a:r>
              <a:rPr lang="de-DE" sz="1400" dirty="0">
                <a:cs typeface="Arial" pitchFamily="34" charset="0"/>
                <a:hlinkClick r:id="rId3"/>
              </a:rPr>
              <a:t>https://www.hz-inova.com/de/renewable-gas/etogas/</a:t>
            </a:r>
            <a:r>
              <a:rPr lang="de-DE" sz="1400" dirty="0">
                <a:cs typeface="Arial" pitchFamily="34" charset="0"/>
              </a:rPr>
              <a:t> </a:t>
            </a:r>
          </a:p>
          <a:p>
            <a:pPr lvl="2">
              <a:defRPr/>
            </a:pPr>
            <a:r>
              <a:rPr lang="de-DE" sz="1400" dirty="0">
                <a:cs typeface="Arial" pitchFamily="34" charset="0"/>
              </a:rPr>
              <a:t>Partner im Projekt Wombat 2012 – 2016, 65 % Wirkungsgrad publiziert 2016</a:t>
            </a:r>
          </a:p>
          <a:p>
            <a:pPr lvl="1">
              <a:defRPr/>
            </a:pPr>
            <a:r>
              <a:rPr lang="de-DE" sz="1400" dirty="0">
                <a:cs typeface="Arial" pitchFamily="34" charset="0"/>
              </a:rPr>
              <a:t>EXYTRON Vertrieb GmbH</a:t>
            </a:r>
          </a:p>
          <a:p>
            <a:pPr lvl="2">
              <a:defRPr/>
            </a:pPr>
            <a:r>
              <a:rPr lang="de-DE" sz="1400" dirty="0">
                <a:cs typeface="Arial" pitchFamily="34" charset="0"/>
                <a:hlinkClick r:id="rId4"/>
              </a:rPr>
              <a:t>https://exytron.online/set-zet-2/</a:t>
            </a:r>
            <a:r>
              <a:rPr lang="de-DE" sz="1400" dirty="0">
                <a:cs typeface="Arial" pitchFamily="34" charset="0"/>
              </a:rPr>
              <a:t> </a:t>
            </a:r>
          </a:p>
          <a:p>
            <a:pPr lvl="2">
              <a:defRPr/>
            </a:pPr>
            <a:r>
              <a:rPr lang="de-DE" sz="1400" dirty="0">
                <a:cs typeface="Arial" pitchFamily="34" charset="0"/>
              </a:rPr>
              <a:t>Projekt: </a:t>
            </a:r>
            <a:r>
              <a:rPr lang="de-DE" sz="1400" dirty="0">
                <a:cs typeface="Arial" pitchFamily="34" charset="0"/>
                <a:hlinkClick r:id="rId5"/>
              </a:rPr>
              <a:t>https://luebesse-energie.de/unsere-energiefabriken/</a:t>
            </a:r>
            <a:r>
              <a:rPr lang="de-DE" sz="1400" dirty="0">
                <a:cs typeface="Arial" pitchFamily="34" charset="0"/>
              </a:rPr>
              <a:t> </a:t>
            </a:r>
          </a:p>
        </p:txBody>
      </p:sp>
      <p:sp>
        <p:nvSpPr>
          <p:cNvPr id="68613" name="Rechteck 4">
            <a:extLst>
              <a:ext uri="{FF2B5EF4-FFF2-40B4-BE49-F238E27FC236}">
                <a16:creationId xmlns:a16="http://schemas.microsoft.com/office/drawing/2014/main" id="{86EA9FEA-5765-FFC2-2BBB-590379202F54}"/>
              </a:ext>
            </a:extLst>
          </p:cNvPr>
          <p:cNvSpPr>
            <a:spLocks noChangeArrowheads="1"/>
          </p:cNvSpPr>
          <p:nvPr/>
        </p:nvSpPr>
        <p:spPr bwMode="auto">
          <a:xfrm>
            <a:off x="2227263" y="6203950"/>
            <a:ext cx="4572000" cy="338138"/>
          </a:xfrm>
          <a:prstGeom prst="rect">
            <a:avLst/>
          </a:prstGeom>
          <a:noFill/>
          <a:ln w="9525">
            <a:noFill/>
            <a:miter lim="800000"/>
            <a:headEnd/>
            <a:tailEnd/>
          </a:ln>
        </p:spPr>
        <p:txBody>
          <a:bodyPr>
            <a:spAutoFit/>
          </a:bodyPr>
          <a:lstStyle/>
          <a:p>
            <a:pPr algn="ctr" eaLnBrk="1" hangingPunct="1">
              <a:defRPr/>
            </a:pPr>
            <a:r>
              <a:rPr lang="de-DE" altLang="en-US" sz="1600">
                <a:latin typeface="+mn-lt"/>
              </a:rPr>
              <a:t>   </a:t>
            </a:r>
          </a:p>
        </p:txBody>
      </p:sp>
      <p:sp>
        <p:nvSpPr>
          <p:cNvPr id="68614" name="Rechteck 5">
            <a:extLst>
              <a:ext uri="{FF2B5EF4-FFF2-40B4-BE49-F238E27FC236}">
                <a16:creationId xmlns:a16="http://schemas.microsoft.com/office/drawing/2014/main" id="{F997014F-3D1E-98EE-EBED-A2C2906026A5}"/>
              </a:ext>
            </a:extLst>
          </p:cNvPr>
          <p:cNvSpPr>
            <a:spLocks noChangeArrowheads="1"/>
          </p:cNvSpPr>
          <p:nvPr/>
        </p:nvSpPr>
        <p:spPr bwMode="auto">
          <a:xfrm>
            <a:off x="2016125" y="6276975"/>
            <a:ext cx="5075238" cy="369888"/>
          </a:xfrm>
          <a:prstGeom prst="rect">
            <a:avLst/>
          </a:prstGeom>
          <a:noFill/>
          <a:ln w="9525">
            <a:noFill/>
            <a:miter lim="800000"/>
            <a:headEnd/>
            <a:tailEnd/>
          </a:ln>
        </p:spPr>
        <p:txBody>
          <a:bodyPr>
            <a:spAutoFit/>
          </a:bodyPr>
          <a:lstStyle/>
          <a:p>
            <a:pPr lvl="1" eaLnBrk="1" hangingPunct="1">
              <a:spcBef>
                <a:spcPts val="1800"/>
              </a:spcBef>
              <a:defRPr/>
            </a:pPr>
            <a:r>
              <a:rPr lang="de-DE" altLang="en-US" sz="1800" dirty="0">
                <a:latin typeface="+mn-lt"/>
              </a:rPr>
              <a:t>https://de.wikipedia.org/wiki/Power-to-Gas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liennummernplatzhalter 3">
            <a:extLst>
              <a:ext uri="{FF2B5EF4-FFF2-40B4-BE49-F238E27FC236}">
                <a16:creationId xmlns:a16="http://schemas.microsoft.com/office/drawing/2014/main" id="{2F63429A-15CA-92A7-354D-4DD5143BFD1A}"/>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B7856382-D141-4B08-BCF8-4B2A85F5A860}" type="slidenum">
              <a:rPr lang="en-GB" altLang="en-US" sz="1800" smtClean="0"/>
              <a:pPr>
                <a:spcBef>
                  <a:spcPct val="0"/>
                </a:spcBef>
                <a:buClrTx/>
                <a:buFontTx/>
                <a:buNone/>
              </a:pPr>
              <a:t>63</a:t>
            </a:fld>
            <a:endParaRPr lang="en-GB" altLang="en-US" sz="1800"/>
          </a:p>
        </p:txBody>
      </p:sp>
      <p:sp>
        <p:nvSpPr>
          <p:cNvPr id="68611" name="Rectangle 2">
            <a:extLst>
              <a:ext uri="{FF2B5EF4-FFF2-40B4-BE49-F238E27FC236}">
                <a16:creationId xmlns:a16="http://schemas.microsoft.com/office/drawing/2014/main" id="{20FC0453-D8DF-1176-8B3D-4B60F4429E22}"/>
              </a:ext>
            </a:extLst>
          </p:cNvPr>
          <p:cNvSpPr>
            <a:spLocks noGrp="1" noChangeArrowheads="1"/>
          </p:cNvSpPr>
          <p:nvPr>
            <p:ph type="title"/>
          </p:nvPr>
        </p:nvSpPr>
        <p:spPr>
          <a:xfrm>
            <a:off x="493713" y="74613"/>
            <a:ext cx="1708150" cy="492125"/>
          </a:xfrm>
        </p:spPr>
        <p:txBody>
          <a:bodyPr/>
          <a:lstStyle/>
          <a:p>
            <a:pPr eaLnBrk="1" hangingPunct="1">
              <a:defRPr/>
            </a:pPr>
            <a:r>
              <a:rPr lang="de-DE" altLang="en-US">
                <a:latin typeface="+mn-lt"/>
              </a:rPr>
              <a:t>Technik</a:t>
            </a:r>
          </a:p>
        </p:txBody>
      </p:sp>
      <p:sp>
        <p:nvSpPr>
          <p:cNvPr id="70660" name="Rectangle 3">
            <a:extLst>
              <a:ext uri="{FF2B5EF4-FFF2-40B4-BE49-F238E27FC236}">
                <a16:creationId xmlns:a16="http://schemas.microsoft.com/office/drawing/2014/main" id="{62675A8C-0675-175A-C156-15FC26BDA39B}"/>
              </a:ext>
            </a:extLst>
          </p:cNvPr>
          <p:cNvSpPr>
            <a:spLocks noGrp="1" noChangeArrowheads="1"/>
          </p:cNvSpPr>
          <p:nvPr>
            <p:ph type="body" idx="1"/>
          </p:nvPr>
        </p:nvSpPr>
        <p:spPr>
          <a:xfrm>
            <a:off x="538163" y="765175"/>
            <a:ext cx="8605837" cy="5330825"/>
          </a:xfrm>
        </p:spPr>
        <p:txBody>
          <a:bodyPr/>
          <a:lstStyle/>
          <a:p>
            <a:pPr eaLnBrk="1" hangingPunct="1">
              <a:lnSpc>
                <a:spcPct val="80000"/>
              </a:lnSpc>
              <a:buFont typeface="Wingdings" panose="05000000000000000000" pitchFamily="2" charset="2"/>
              <a:buNone/>
              <a:defRPr/>
            </a:pPr>
            <a:r>
              <a:rPr lang="de-DE" altLang="en-US" sz="2400" b="1" dirty="0">
                <a:solidFill>
                  <a:srgbClr val="002060"/>
                </a:solidFill>
              </a:rPr>
              <a:t>Energiespeicher</a:t>
            </a:r>
          </a:p>
          <a:p>
            <a:pPr marL="0" indent="0" eaLnBrk="1" hangingPunct="1">
              <a:spcBef>
                <a:spcPts val="1800"/>
              </a:spcBef>
              <a:buFont typeface="Wingdings" panose="05000000000000000000" pitchFamily="2" charset="2"/>
              <a:buNone/>
              <a:defRPr/>
            </a:pPr>
            <a:r>
              <a:rPr lang="de-DE" altLang="en-US" sz="1800" dirty="0"/>
              <a:t>Die zukünftige Energieversorgung in Deutschland wird nach dem derzeitigen      Stand der Technik drei Speichertechnologien nutzen.</a:t>
            </a:r>
          </a:p>
          <a:p>
            <a:pPr eaLnBrk="1" hangingPunct="1">
              <a:spcBef>
                <a:spcPts val="1200"/>
              </a:spcBef>
              <a:buFont typeface="+mj-lt"/>
              <a:buAutoNum type="arabicPeriod"/>
              <a:tabLst>
                <a:tab pos="3048000" algn="l"/>
              </a:tabLst>
              <a:defRPr/>
            </a:pPr>
            <a:r>
              <a:rPr lang="de-DE" altLang="en-US" sz="1800" b="1" dirty="0"/>
              <a:t>Batteriespeicher </a:t>
            </a:r>
          </a:p>
          <a:p>
            <a:pPr marL="0" eaLnBrk="1" hangingPunct="1">
              <a:spcBef>
                <a:spcPts val="1200"/>
              </a:spcBef>
              <a:buFont typeface="Wingdings" panose="05000000000000000000" pitchFamily="2" charset="2"/>
              <a:buNone/>
              <a:tabLst>
                <a:tab pos="3048000" algn="l"/>
              </a:tabLst>
              <a:defRPr/>
            </a:pPr>
            <a:r>
              <a:rPr lang="de-DE" altLang="en-US" sz="1800" dirty="0"/>
              <a:t>Informationen über Batteriespeicher für Solarstromanlagen bietet die Forschungsgruppe Solarspeichersysteme der Hochschule für                                        Technik und Wirtschaft Berlin an.</a:t>
            </a:r>
          </a:p>
          <a:p>
            <a:pPr marL="0" eaLnBrk="1" hangingPunct="1">
              <a:spcBef>
                <a:spcPts val="1200"/>
              </a:spcBef>
              <a:buFont typeface="Wingdings" panose="05000000000000000000" pitchFamily="2" charset="2"/>
              <a:buNone/>
              <a:tabLst>
                <a:tab pos="3048000" algn="l"/>
              </a:tabLst>
              <a:defRPr/>
            </a:pPr>
            <a:r>
              <a:rPr lang="de-DE" altLang="en-US" sz="1800" dirty="0"/>
              <a:t>Im Februar 2024 ist auf der Internetseite unten die Studie </a:t>
            </a:r>
          </a:p>
          <a:p>
            <a:pPr marL="0" algn="ctr" eaLnBrk="1" hangingPunct="1">
              <a:spcBef>
                <a:spcPts val="1200"/>
              </a:spcBef>
              <a:buFont typeface="Wingdings" panose="05000000000000000000" pitchFamily="2" charset="2"/>
              <a:buNone/>
              <a:tabLst>
                <a:tab pos="3048000" algn="l"/>
              </a:tabLst>
              <a:defRPr/>
            </a:pPr>
            <a:r>
              <a:rPr lang="de-DE" altLang="en-US" sz="1800" b="1" dirty="0"/>
              <a:t>Stromspeicher Inspektion 2024 </a:t>
            </a:r>
          </a:p>
          <a:p>
            <a:pPr marL="0" eaLnBrk="1" hangingPunct="1">
              <a:spcBef>
                <a:spcPts val="1200"/>
              </a:spcBef>
              <a:buFont typeface="Wingdings" panose="05000000000000000000" pitchFamily="2" charset="2"/>
              <a:buNone/>
              <a:tabLst>
                <a:tab pos="3048000" algn="l"/>
              </a:tabLst>
              <a:defRPr/>
            </a:pPr>
            <a:r>
              <a:rPr lang="de-DE" altLang="en-US" sz="1800" dirty="0"/>
              <a:t>veröffentlicht worden. Darin wird die Effizienz von 20 Stromspeichersystemen         in zwei Leistungsklassen (5 kW, 10 kW) verglichen.</a:t>
            </a:r>
          </a:p>
        </p:txBody>
      </p:sp>
      <p:sp>
        <p:nvSpPr>
          <p:cNvPr id="68613" name="Rechteck 4">
            <a:extLst>
              <a:ext uri="{FF2B5EF4-FFF2-40B4-BE49-F238E27FC236}">
                <a16:creationId xmlns:a16="http://schemas.microsoft.com/office/drawing/2014/main" id="{FDEF166F-181B-039C-3680-B919BDB9AC26}"/>
              </a:ext>
            </a:extLst>
          </p:cNvPr>
          <p:cNvSpPr>
            <a:spLocks noChangeArrowheads="1"/>
          </p:cNvSpPr>
          <p:nvPr/>
        </p:nvSpPr>
        <p:spPr bwMode="auto">
          <a:xfrm>
            <a:off x="2227263" y="6203950"/>
            <a:ext cx="4572000" cy="338138"/>
          </a:xfrm>
          <a:prstGeom prst="rect">
            <a:avLst/>
          </a:prstGeom>
          <a:noFill/>
          <a:ln w="9525">
            <a:noFill/>
            <a:miter lim="800000"/>
            <a:headEnd/>
            <a:tailEnd/>
          </a:ln>
        </p:spPr>
        <p:txBody>
          <a:bodyPr>
            <a:spAutoFit/>
          </a:bodyPr>
          <a:lstStyle/>
          <a:p>
            <a:pPr algn="ctr" eaLnBrk="1" hangingPunct="1">
              <a:defRPr/>
            </a:pPr>
            <a:r>
              <a:rPr lang="de-DE" altLang="en-US" sz="1600">
                <a:latin typeface="+mn-lt"/>
              </a:rPr>
              <a:t>   </a:t>
            </a:r>
          </a:p>
        </p:txBody>
      </p:sp>
      <p:sp>
        <p:nvSpPr>
          <p:cNvPr id="68614" name="Rechteck 5">
            <a:extLst>
              <a:ext uri="{FF2B5EF4-FFF2-40B4-BE49-F238E27FC236}">
                <a16:creationId xmlns:a16="http://schemas.microsoft.com/office/drawing/2014/main" id="{A51657E7-2C13-21EF-58BC-ADACA4A514D2}"/>
              </a:ext>
            </a:extLst>
          </p:cNvPr>
          <p:cNvSpPr>
            <a:spLocks noChangeArrowheads="1"/>
          </p:cNvSpPr>
          <p:nvPr/>
        </p:nvSpPr>
        <p:spPr bwMode="auto">
          <a:xfrm>
            <a:off x="1871663" y="6276975"/>
            <a:ext cx="5327650" cy="307975"/>
          </a:xfrm>
          <a:prstGeom prst="rect">
            <a:avLst/>
          </a:prstGeom>
          <a:noFill/>
          <a:ln w="9525">
            <a:noFill/>
            <a:miter lim="800000"/>
            <a:headEnd/>
            <a:tailEnd/>
          </a:ln>
        </p:spPr>
        <p:txBody>
          <a:bodyPr>
            <a:spAutoFit/>
          </a:bodyPr>
          <a:lstStyle/>
          <a:p>
            <a:pPr marL="0" lvl="1" algn="ctr" eaLnBrk="1" hangingPunct="1">
              <a:spcBef>
                <a:spcPts val="1800"/>
              </a:spcBef>
              <a:defRPr/>
            </a:pPr>
            <a:r>
              <a:rPr lang="de-DE" altLang="en-US" sz="1400" dirty="0">
                <a:latin typeface="+mn-lt"/>
              </a:rPr>
              <a:t>https://solar.htw-berlin.de/studien/stromspeicher-inspektion-2024/</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liennummernplatzhalter 3">
            <a:extLst>
              <a:ext uri="{FF2B5EF4-FFF2-40B4-BE49-F238E27FC236}">
                <a16:creationId xmlns:a16="http://schemas.microsoft.com/office/drawing/2014/main" id="{E9B94A86-BA2C-E053-5EEE-5D8F81B7535C}"/>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88C1BD44-A003-420D-9EB4-546618067ADB}" type="slidenum">
              <a:rPr lang="en-GB" altLang="en-US" sz="1800" smtClean="0"/>
              <a:pPr>
                <a:spcBef>
                  <a:spcPct val="0"/>
                </a:spcBef>
                <a:buClrTx/>
                <a:buFontTx/>
                <a:buNone/>
              </a:pPr>
              <a:t>64</a:t>
            </a:fld>
            <a:endParaRPr lang="en-GB" altLang="en-US" sz="1800"/>
          </a:p>
        </p:txBody>
      </p:sp>
      <p:sp>
        <p:nvSpPr>
          <p:cNvPr id="37891" name="Rectangle 2">
            <a:extLst>
              <a:ext uri="{FF2B5EF4-FFF2-40B4-BE49-F238E27FC236}">
                <a16:creationId xmlns:a16="http://schemas.microsoft.com/office/drawing/2014/main" id="{2401FB26-F9E3-2D9F-4D99-6CF69D3A6F59}"/>
              </a:ext>
            </a:extLst>
          </p:cNvPr>
          <p:cNvSpPr>
            <a:spLocks noGrp="1" noChangeArrowheads="1"/>
          </p:cNvSpPr>
          <p:nvPr>
            <p:ph type="title"/>
          </p:nvPr>
        </p:nvSpPr>
        <p:spPr>
          <a:xfrm>
            <a:off x="493713" y="74613"/>
            <a:ext cx="5284787" cy="492125"/>
          </a:xfrm>
        </p:spPr>
        <p:txBody>
          <a:bodyPr/>
          <a:lstStyle/>
          <a:p>
            <a:pPr eaLnBrk="1" hangingPunct="1">
              <a:defRPr/>
            </a:pPr>
            <a:r>
              <a:rPr lang="de-DE" altLang="en-US" dirty="0">
                <a:latin typeface="+mn-lt"/>
              </a:rPr>
              <a:t>Kosten zu Nutzen - Anhang</a:t>
            </a:r>
          </a:p>
        </p:txBody>
      </p:sp>
      <p:sp>
        <p:nvSpPr>
          <p:cNvPr id="70660" name="Rectangle 3">
            <a:extLst>
              <a:ext uri="{FF2B5EF4-FFF2-40B4-BE49-F238E27FC236}">
                <a16:creationId xmlns:a16="http://schemas.microsoft.com/office/drawing/2014/main" id="{3ED934B1-7564-0B1F-A396-D8BCA8116979}"/>
              </a:ext>
            </a:extLst>
          </p:cNvPr>
          <p:cNvSpPr>
            <a:spLocks noGrp="1" noChangeArrowheads="1"/>
          </p:cNvSpPr>
          <p:nvPr>
            <p:ph type="body" idx="1"/>
          </p:nvPr>
        </p:nvSpPr>
        <p:spPr>
          <a:xfrm>
            <a:off x="647700" y="800100"/>
            <a:ext cx="8496300" cy="5330825"/>
          </a:xfrm>
        </p:spPr>
        <p:txBody>
          <a:bodyPr/>
          <a:lstStyle/>
          <a:p>
            <a:pPr eaLnBrk="1" hangingPunct="1">
              <a:lnSpc>
                <a:spcPct val="90000"/>
              </a:lnSpc>
              <a:buFont typeface="Wingdings" panose="05000000000000000000" pitchFamily="2" charset="2"/>
              <a:buNone/>
              <a:defRPr/>
            </a:pPr>
            <a:r>
              <a:rPr lang="de-DE" altLang="en-US" sz="2400" b="1" dirty="0"/>
              <a:t> </a:t>
            </a:r>
          </a:p>
          <a:p>
            <a:pPr eaLnBrk="1" hangingPunct="1">
              <a:lnSpc>
                <a:spcPct val="90000"/>
              </a:lnSpc>
              <a:spcBef>
                <a:spcPts val="1800"/>
              </a:spcBef>
              <a:buFont typeface="Wingdings" panose="05000000000000000000" pitchFamily="2" charset="2"/>
              <a:buNone/>
              <a:defRPr/>
            </a:pPr>
            <a:r>
              <a:rPr lang="de-DE" altLang="en-US" sz="2000" b="1" dirty="0"/>
              <a:t>3. Option – Steuerlich mit Kleinunternehmerregelung</a:t>
            </a:r>
          </a:p>
          <a:p>
            <a:pPr eaLnBrk="1" hangingPunct="1">
              <a:lnSpc>
                <a:spcPct val="90000"/>
              </a:lnSpc>
              <a:defRPr/>
            </a:pPr>
            <a:r>
              <a:rPr lang="de-DE" altLang="en-US" sz="2000" dirty="0"/>
              <a:t>Geringer Verwaltungsaufwand,  </a:t>
            </a:r>
          </a:p>
          <a:p>
            <a:pPr eaLnBrk="1" hangingPunct="1">
              <a:lnSpc>
                <a:spcPct val="90000"/>
              </a:lnSpc>
              <a:buFont typeface="Wingdings" panose="05000000000000000000" pitchFamily="2" charset="2"/>
              <a:buNone/>
              <a:defRPr/>
            </a:pPr>
            <a:r>
              <a:rPr lang="de-DE" altLang="en-US" sz="2000" dirty="0"/>
              <a:t>	PV </a:t>
            </a:r>
            <a:r>
              <a:rPr lang="de-DE" altLang="en-US" sz="2000" dirty="0">
                <a:solidFill>
                  <a:schemeClr val="tx1">
                    <a:lumMod val="60000"/>
                    <a:lumOff val="40000"/>
                  </a:schemeClr>
                </a:solidFill>
              </a:rPr>
              <a:t>Glas-Folie Module </a:t>
            </a:r>
            <a:r>
              <a:rPr lang="de-DE" altLang="en-US" sz="2000" dirty="0"/>
              <a:t>mit 21 Jahren Betriebszeit                                  kein Batteriespeicher</a:t>
            </a:r>
          </a:p>
          <a:p>
            <a:pPr eaLnBrk="1" hangingPunct="1">
              <a:lnSpc>
                <a:spcPct val="90000"/>
              </a:lnSpc>
              <a:buFont typeface="Wingdings" panose="05000000000000000000" pitchFamily="2" charset="2"/>
              <a:buNone/>
              <a:defRPr/>
            </a:pPr>
            <a:endParaRPr lang="de-DE" altLang="en-US" sz="20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oliennummernplatzhalter 3">
            <a:extLst>
              <a:ext uri="{FF2B5EF4-FFF2-40B4-BE49-F238E27FC236}">
                <a16:creationId xmlns:a16="http://schemas.microsoft.com/office/drawing/2014/main" id="{D9FF69FD-2E36-4622-B18B-7FFE09B75B34}"/>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9014A7E1-D5BA-4E4B-B327-92A6D46C0F3C}" type="slidenum">
              <a:rPr lang="en-GB" altLang="en-US" sz="1800" smtClean="0"/>
              <a:pPr>
                <a:spcBef>
                  <a:spcPct val="0"/>
                </a:spcBef>
                <a:buClrTx/>
                <a:buFontTx/>
                <a:buNone/>
              </a:pPr>
              <a:t>65</a:t>
            </a:fld>
            <a:endParaRPr lang="en-GB" altLang="en-US" sz="1800"/>
          </a:p>
        </p:txBody>
      </p:sp>
      <p:sp>
        <p:nvSpPr>
          <p:cNvPr id="38915" name="Rectangle 2">
            <a:extLst>
              <a:ext uri="{FF2B5EF4-FFF2-40B4-BE49-F238E27FC236}">
                <a16:creationId xmlns:a16="http://schemas.microsoft.com/office/drawing/2014/main" id="{5C708943-53DC-3F14-5572-19BEAC1F7389}"/>
              </a:ext>
            </a:extLst>
          </p:cNvPr>
          <p:cNvSpPr>
            <a:spLocks noGrp="1" noChangeArrowheads="1"/>
          </p:cNvSpPr>
          <p:nvPr>
            <p:ph type="title"/>
          </p:nvPr>
        </p:nvSpPr>
        <p:spPr>
          <a:xfrm>
            <a:off x="493713" y="74613"/>
            <a:ext cx="5284787" cy="492125"/>
          </a:xfrm>
        </p:spPr>
        <p:txBody>
          <a:bodyPr/>
          <a:lstStyle/>
          <a:p>
            <a:pPr eaLnBrk="1" hangingPunct="1">
              <a:defRPr/>
            </a:pPr>
            <a:r>
              <a:rPr lang="de-DE" altLang="en-US" dirty="0">
                <a:latin typeface="+mn-lt"/>
              </a:rPr>
              <a:t>Kosten zu Nutzen 3. Option</a:t>
            </a:r>
          </a:p>
        </p:txBody>
      </p:sp>
      <p:sp>
        <p:nvSpPr>
          <p:cNvPr id="70660" name="Rectangle 3">
            <a:extLst>
              <a:ext uri="{FF2B5EF4-FFF2-40B4-BE49-F238E27FC236}">
                <a16:creationId xmlns:a16="http://schemas.microsoft.com/office/drawing/2014/main" id="{82661AD7-4951-BD47-2921-434ED1A787CA}"/>
              </a:ext>
            </a:extLst>
          </p:cNvPr>
          <p:cNvSpPr>
            <a:spLocks noGrp="1" noChangeArrowheads="1"/>
          </p:cNvSpPr>
          <p:nvPr>
            <p:ph type="body" idx="1"/>
          </p:nvPr>
        </p:nvSpPr>
        <p:spPr>
          <a:xfrm>
            <a:off x="538163" y="617538"/>
            <a:ext cx="8605837" cy="5513387"/>
          </a:xfrm>
        </p:spPr>
        <p:txBody>
          <a:bodyPr/>
          <a:lstStyle/>
          <a:p>
            <a:pPr eaLnBrk="1" hangingPunct="1">
              <a:lnSpc>
                <a:spcPct val="90000"/>
              </a:lnSpc>
              <a:buFont typeface="Wingdings" panose="05000000000000000000" pitchFamily="2" charset="2"/>
              <a:buNone/>
            </a:pPr>
            <a:r>
              <a:rPr lang="de-DE" altLang="en-US" sz="2400" b="1">
                <a:solidFill>
                  <a:srgbClr val="000066"/>
                </a:solidFill>
              </a:rPr>
              <a:t>Beispiel: 6,72 kWp Anlage</a:t>
            </a:r>
          </a:p>
          <a:p>
            <a:pPr eaLnBrk="1" hangingPunct="1">
              <a:lnSpc>
                <a:spcPct val="90000"/>
              </a:lnSpc>
              <a:spcBef>
                <a:spcPct val="100000"/>
              </a:spcBef>
              <a:buFont typeface="Wingdings" panose="05000000000000000000" pitchFamily="2" charset="2"/>
              <a:buNone/>
            </a:pPr>
            <a:r>
              <a:rPr lang="de-DE" altLang="en-US" sz="2000" b="1"/>
              <a:t>Kaufpreis mit Umsatzsteuer</a:t>
            </a:r>
            <a:r>
              <a:rPr lang="de-DE" altLang="en-US" sz="2000"/>
              <a:t>		~12.768 €</a:t>
            </a:r>
          </a:p>
          <a:p>
            <a:pPr eaLnBrk="1" hangingPunct="1">
              <a:lnSpc>
                <a:spcPct val="90000"/>
              </a:lnSpc>
            </a:pPr>
            <a:r>
              <a:rPr lang="de-DE" altLang="en-US" sz="2000"/>
              <a:t>Mit PV Modulen aus Deutschland	  ~1.900 € / kWp</a:t>
            </a:r>
          </a:p>
          <a:p>
            <a:pPr eaLnBrk="1" hangingPunct="1">
              <a:lnSpc>
                <a:spcPct val="90000"/>
              </a:lnSpc>
              <a:buFont typeface="Wingdings" panose="05000000000000000000" pitchFamily="2" charset="2"/>
              <a:buNone/>
            </a:pPr>
            <a:r>
              <a:rPr lang="de-DE" altLang="en-US" sz="2000"/>
              <a:t>100 % Eigenkapital (kein Kredit)		~12.768 €  </a:t>
            </a:r>
          </a:p>
          <a:p>
            <a:pPr eaLnBrk="1" hangingPunct="1">
              <a:lnSpc>
                <a:spcPct val="90000"/>
              </a:lnSpc>
              <a:buFont typeface="Wingdings" panose="05000000000000000000" pitchFamily="2" charset="2"/>
              <a:buNone/>
            </a:pPr>
            <a:r>
              <a:rPr lang="de-DE" altLang="en-US" sz="2000">
                <a:solidFill>
                  <a:srgbClr val="000066"/>
                </a:solidFill>
              </a:rPr>
              <a:t>Spezifische Stromerzeugung		       950 kWh / kWp</a:t>
            </a:r>
          </a:p>
          <a:p>
            <a:pPr eaLnBrk="1" hangingPunct="1">
              <a:lnSpc>
                <a:spcPct val="90000"/>
              </a:lnSpc>
              <a:buFont typeface="Wingdings" panose="05000000000000000000" pitchFamily="2" charset="2"/>
              <a:buNone/>
            </a:pPr>
            <a:r>
              <a:rPr lang="de-DE" altLang="en-US" sz="2000">
                <a:solidFill>
                  <a:srgbClr val="000066"/>
                </a:solidFill>
              </a:rPr>
              <a:t>Reduktion der Stromerzeugung		        0,5 % / a</a:t>
            </a:r>
          </a:p>
          <a:p>
            <a:pPr eaLnBrk="1" hangingPunct="1">
              <a:lnSpc>
                <a:spcPct val="90000"/>
              </a:lnSpc>
              <a:buFont typeface="Wingdings" panose="05000000000000000000" pitchFamily="2" charset="2"/>
              <a:buNone/>
            </a:pPr>
            <a:r>
              <a:rPr lang="de-DE" altLang="en-US" sz="2000" b="1">
                <a:solidFill>
                  <a:srgbClr val="000066"/>
                </a:solidFill>
              </a:rPr>
              <a:t>Stromerzeugung in 20,7 Jahren	</a:t>
            </a:r>
            <a:r>
              <a:rPr lang="de-DE" altLang="en-US" sz="2000">
                <a:solidFill>
                  <a:srgbClr val="000066"/>
                </a:solidFill>
              </a:rPr>
              <a:t>126.084 kWh</a:t>
            </a:r>
          </a:p>
          <a:p>
            <a:pPr eaLnBrk="1" hangingPunct="1">
              <a:lnSpc>
                <a:spcPct val="90000"/>
              </a:lnSpc>
              <a:buFont typeface="Wingdings" panose="05000000000000000000" pitchFamily="2" charset="2"/>
              <a:buNone/>
            </a:pPr>
            <a:r>
              <a:rPr lang="de-DE" altLang="en-US" sz="2000">
                <a:solidFill>
                  <a:srgbClr val="000066"/>
                </a:solidFill>
              </a:rPr>
              <a:t>Einnahmen aus 75 % Stromverkauf	    7.679 €</a:t>
            </a:r>
          </a:p>
          <a:p>
            <a:pPr eaLnBrk="1" hangingPunct="1">
              <a:lnSpc>
                <a:spcPct val="90000"/>
              </a:lnSpc>
              <a:buFont typeface="Wingdings" panose="05000000000000000000" pitchFamily="2" charset="2"/>
              <a:buNone/>
            </a:pPr>
            <a:r>
              <a:rPr lang="de-DE" altLang="en-US" sz="2000">
                <a:solidFill>
                  <a:srgbClr val="000066"/>
                </a:solidFill>
              </a:rPr>
              <a:t>Einnahmen aus 25 % Eigenverbrauch	  14.998 €</a:t>
            </a:r>
          </a:p>
          <a:p>
            <a:pPr eaLnBrk="1" hangingPunct="1">
              <a:lnSpc>
                <a:spcPct val="90000"/>
              </a:lnSpc>
              <a:buFont typeface="Wingdings" panose="05000000000000000000" pitchFamily="2" charset="2"/>
              <a:buNone/>
            </a:pPr>
            <a:r>
              <a:rPr lang="de-DE" altLang="en-US" sz="2000">
                <a:solidFill>
                  <a:srgbClr val="000066"/>
                </a:solidFill>
              </a:rPr>
              <a:t>Umsatzsteuer auf Eigenverbrauch	           0 €</a:t>
            </a:r>
          </a:p>
          <a:p>
            <a:pPr eaLnBrk="1" hangingPunct="1">
              <a:lnSpc>
                <a:spcPct val="90000"/>
              </a:lnSpc>
              <a:buFont typeface="Wingdings" panose="05000000000000000000" pitchFamily="2" charset="2"/>
              <a:buNone/>
            </a:pPr>
            <a:r>
              <a:rPr lang="de-DE" altLang="en-US" sz="2000">
                <a:solidFill>
                  <a:srgbClr val="000066"/>
                </a:solidFill>
              </a:rPr>
              <a:t>Kredit Tilgung und Zinsen		           0 €</a:t>
            </a:r>
          </a:p>
          <a:p>
            <a:pPr eaLnBrk="1" hangingPunct="1">
              <a:lnSpc>
                <a:spcPct val="90000"/>
              </a:lnSpc>
              <a:buFont typeface="Wingdings" panose="05000000000000000000" pitchFamily="2" charset="2"/>
              <a:buNone/>
            </a:pPr>
            <a:r>
              <a:rPr lang="de-DE" altLang="en-US" sz="2000">
                <a:solidFill>
                  <a:srgbClr val="000066"/>
                </a:solidFill>
              </a:rPr>
              <a:t>Versicherung, Zähler, 1 Reparatur*              4654 €          *Wechselrichter</a:t>
            </a:r>
          </a:p>
          <a:p>
            <a:pPr eaLnBrk="1" hangingPunct="1">
              <a:lnSpc>
                <a:spcPct val="90000"/>
              </a:lnSpc>
              <a:buFont typeface="Wingdings" panose="05000000000000000000" pitchFamily="2" charset="2"/>
              <a:buNone/>
            </a:pPr>
            <a:r>
              <a:rPr lang="de-DE" altLang="en-US" sz="2000">
                <a:solidFill>
                  <a:srgbClr val="000066"/>
                </a:solidFill>
              </a:rPr>
              <a:t>5 % Rücklage für Abbau			   </a:t>
            </a:r>
            <a:r>
              <a:rPr lang="de-DE" altLang="en-US" sz="2000" u="sng">
                <a:solidFill>
                  <a:srgbClr val="000066"/>
                </a:solidFill>
              </a:rPr>
              <a:t>    638 €</a:t>
            </a:r>
            <a:r>
              <a:rPr lang="de-DE" altLang="en-US" sz="2000">
                <a:solidFill>
                  <a:srgbClr val="000066"/>
                </a:solidFill>
              </a:rPr>
              <a:t>            nach 10 Jahren</a:t>
            </a:r>
          </a:p>
          <a:p>
            <a:pPr eaLnBrk="1" hangingPunct="1">
              <a:spcBef>
                <a:spcPct val="50000"/>
              </a:spcBef>
              <a:buFont typeface="Wingdings" panose="05000000000000000000" pitchFamily="2" charset="2"/>
              <a:buNone/>
            </a:pPr>
            <a:r>
              <a:rPr lang="de-DE" altLang="en-US" sz="2000">
                <a:solidFill>
                  <a:srgbClr val="000066"/>
                </a:solidFill>
              </a:rPr>
              <a:t>		</a:t>
            </a:r>
            <a:r>
              <a:rPr lang="de-DE" altLang="en-US" sz="2000" b="1">
                <a:solidFill>
                  <a:srgbClr val="000066"/>
                </a:solidFill>
              </a:rPr>
              <a:t>Überschuss nach 21 Jahren	   </a:t>
            </a:r>
            <a:r>
              <a:rPr lang="de-DE" altLang="en-US" sz="2000" b="1">
                <a:solidFill>
                  <a:srgbClr val="000066"/>
                </a:solidFill>
                <a:sym typeface="Symbol" panose="05050102010706020507" pitchFamily="18" charset="2"/>
              </a:rPr>
              <a:t>4617</a:t>
            </a:r>
            <a:r>
              <a:rPr lang="de-DE" altLang="en-US" sz="2000" b="1">
                <a:solidFill>
                  <a:srgbClr val="000066"/>
                </a:solidFill>
              </a:rPr>
              <a:t> €</a:t>
            </a:r>
          </a:p>
        </p:txBody>
      </p:sp>
      <p:sp>
        <p:nvSpPr>
          <p:cNvPr id="38917" name="Text Box 4">
            <a:extLst>
              <a:ext uri="{FF2B5EF4-FFF2-40B4-BE49-F238E27FC236}">
                <a16:creationId xmlns:a16="http://schemas.microsoft.com/office/drawing/2014/main" id="{2095215B-AA8B-98C8-6FFF-3643681CF73C}"/>
              </a:ext>
            </a:extLst>
          </p:cNvPr>
          <p:cNvSpPr txBox="1">
            <a:spLocks noChangeArrowheads="1"/>
          </p:cNvSpPr>
          <p:nvPr/>
        </p:nvSpPr>
        <p:spPr bwMode="auto">
          <a:xfrm>
            <a:off x="1943100" y="6130925"/>
            <a:ext cx="5256213" cy="708025"/>
          </a:xfrm>
          <a:prstGeom prst="rect">
            <a:avLst/>
          </a:prstGeom>
          <a:noFill/>
          <a:ln w="9525">
            <a:noFill/>
            <a:miter lim="800000"/>
            <a:headEnd/>
            <a:tailEnd/>
          </a:ln>
        </p:spPr>
        <p:txBody>
          <a:bodyPr>
            <a:spAutoFit/>
          </a:bodyPr>
          <a:lstStyle/>
          <a:p>
            <a:pPr algn="ctr" eaLnBrk="1" hangingPunct="1">
              <a:spcBef>
                <a:spcPct val="50000"/>
              </a:spcBef>
              <a:defRPr/>
            </a:pPr>
            <a:r>
              <a:rPr lang="de-DE" altLang="en-US" sz="1600" dirty="0">
                <a:latin typeface="+mn-lt"/>
              </a:rPr>
              <a:t>Berechnung in einer Excel Datei</a:t>
            </a:r>
          </a:p>
          <a:p>
            <a:pPr algn="ctr" eaLnBrk="1" hangingPunct="1">
              <a:spcBef>
                <a:spcPct val="50000"/>
              </a:spcBef>
              <a:defRPr/>
            </a:pPr>
            <a:r>
              <a:rPr lang="de-DE" altLang="en-US" sz="1600" dirty="0">
                <a:latin typeface="+mn-lt"/>
              </a:rPr>
              <a:t>www.vorort.bund.net/luna</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a:extLst>
              <a:ext uri="{FF2B5EF4-FFF2-40B4-BE49-F238E27FC236}">
                <a16:creationId xmlns:a16="http://schemas.microsoft.com/office/drawing/2014/main" id="{CFE31730-AEF9-2021-27E7-48DE4AB4C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656" t="3883" r="4324" b="6094"/>
          <a:stretch>
            <a:fillRect/>
          </a:stretch>
        </p:blipFill>
        <p:spPr bwMode="auto">
          <a:xfrm>
            <a:off x="1116013" y="1311275"/>
            <a:ext cx="8027987"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Foliennummernplatzhalter 5">
            <a:extLst>
              <a:ext uri="{FF2B5EF4-FFF2-40B4-BE49-F238E27FC236}">
                <a16:creationId xmlns:a16="http://schemas.microsoft.com/office/drawing/2014/main" id="{B29D0487-C15D-9581-D9B5-3C7EDFAD3D7C}"/>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DD7BD49E-CCC8-4FA8-9619-ECC7982ED001}" type="slidenum">
              <a:rPr lang="en-GB" altLang="en-US" sz="1800" smtClean="0"/>
              <a:pPr>
                <a:spcBef>
                  <a:spcPct val="0"/>
                </a:spcBef>
                <a:buClrTx/>
                <a:buFontTx/>
                <a:buNone/>
              </a:pPr>
              <a:t>66</a:t>
            </a:fld>
            <a:endParaRPr lang="en-GB" altLang="en-US" sz="1800"/>
          </a:p>
        </p:txBody>
      </p:sp>
      <p:sp>
        <p:nvSpPr>
          <p:cNvPr id="39940" name="Rectangle 2">
            <a:extLst>
              <a:ext uri="{FF2B5EF4-FFF2-40B4-BE49-F238E27FC236}">
                <a16:creationId xmlns:a16="http://schemas.microsoft.com/office/drawing/2014/main" id="{E83EDF1E-A73E-527B-6E85-0B62D37F8843}"/>
              </a:ext>
            </a:extLst>
          </p:cNvPr>
          <p:cNvSpPr>
            <a:spLocks noGrp="1" noChangeArrowheads="1"/>
          </p:cNvSpPr>
          <p:nvPr>
            <p:ph type="title"/>
          </p:nvPr>
        </p:nvSpPr>
        <p:spPr>
          <a:xfrm>
            <a:off x="493713" y="74613"/>
            <a:ext cx="5284787" cy="492125"/>
          </a:xfrm>
        </p:spPr>
        <p:txBody>
          <a:bodyPr/>
          <a:lstStyle/>
          <a:p>
            <a:pPr eaLnBrk="1" hangingPunct="1">
              <a:defRPr/>
            </a:pPr>
            <a:r>
              <a:rPr lang="de-DE" altLang="en-US" dirty="0">
                <a:latin typeface="+mn-lt"/>
              </a:rPr>
              <a:t>Kosten zu Nutzen 3. Option</a:t>
            </a:r>
          </a:p>
        </p:txBody>
      </p:sp>
      <p:sp>
        <p:nvSpPr>
          <p:cNvPr id="71685" name="Rectangle 3">
            <a:extLst>
              <a:ext uri="{FF2B5EF4-FFF2-40B4-BE49-F238E27FC236}">
                <a16:creationId xmlns:a16="http://schemas.microsoft.com/office/drawing/2014/main" id="{7451D0C6-9A84-8090-B778-2AF14FF76CB3}"/>
              </a:ext>
            </a:extLst>
          </p:cNvPr>
          <p:cNvSpPr>
            <a:spLocks noGrp="1" noChangeArrowheads="1"/>
          </p:cNvSpPr>
          <p:nvPr>
            <p:ph type="body" sz="half" idx="1"/>
          </p:nvPr>
        </p:nvSpPr>
        <p:spPr>
          <a:xfrm>
            <a:off x="0" y="763588"/>
            <a:ext cx="9144000" cy="474662"/>
          </a:xfrm>
        </p:spPr>
        <p:txBody>
          <a:bodyPr/>
          <a:lstStyle/>
          <a:p>
            <a:pPr eaLnBrk="1" hangingPunct="1">
              <a:buFont typeface="Wingdings" panose="05000000000000000000" pitchFamily="2" charset="2"/>
              <a:buNone/>
            </a:pPr>
            <a:r>
              <a:rPr lang="de-DE" altLang="en-US" sz="2400" b="1"/>
              <a:t>       Rentabilität einer 6,93 kWp Anlage</a:t>
            </a:r>
          </a:p>
        </p:txBody>
      </p:sp>
      <p:sp>
        <p:nvSpPr>
          <p:cNvPr id="39942" name="Text Box 5">
            <a:extLst>
              <a:ext uri="{FF2B5EF4-FFF2-40B4-BE49-F238E27FC236}">
                <a16:creationId xmlns:a16="http://schemas.microsoft.com/office/drawing/2014/main" id="{4BCF66C5-80E7-2733-6348-65185C5B8078}"/>
              </a:ext>
            </a:extLst>
          </p:cNvPr>
          <p:cNvSpPr txBox="1">
            <a:spLocks noChangeArrowheads="1"/>
          </p:cNvSpPr>
          <p:nvPr/>
        </p:nvSpPr>
        <p:spPr bwMode="auto">
          <a:xfrm>
            <a:off x="1031875" y="1201738"/>
            <a:ext cx="1568450" cy="519112"/>
          </a:xfrm>
          <a:prstGeom prst="rect">
            <a:avLst/>
          </a:prstGeom>
          <a:noFill/>
          <a:ln w="9525">
            <a:noFill/>
            <a:miter lim="800000"/>
            <a:headEnd/>
            <a:tailEnd/>
          </a:ln>
        </p:spPr>
        <p:txBody>
          <a:bodyPr>
            <a:spAutoFit/>
          </a:bodyPr>
          <a:lstStyle/>
          <a:p>
            <a:pPr eaLnBrk="1" hangingPunct="1">
              <a:spcBef>
                <a:spcPct val="50000"/>
              </a:spcBef>
              <a:defRPr/>
            </a:pPr>
            <a:r>
              <a:rPr lang="de-DE" altLang="en-US" sz="2800" b="1" dirty="0">
                <a:latin typeface="+mn-lt"/>
              </a:rPr>
              <a:t>€</a:t>
            </a:r>
          </a:p>
        </p:txBody>
      </p:sp>
      <p:sp>
        <p:nvSpPr>
          <p:cNvPr id="39943" name="Text Box 6">
            <a:extLst>
              <a:ext uri="{FF2B5EF4-FFF2-40B4-BE49-F238E27FC236}">
                <a16:creationId xmlns:a16="http://schemas.microsoft.com/office/drawing/2014/main" id="{4101AC66-BFC2-79A2-5BF7-D5715A83F3FD}"/>
              </a:ext>
            </a:extLst>
          </p:cNvPr>
          <p:cNvSpPr txBox="1">
            <a:spLocks noChangeArrowheads="1"/>
          </p:cNvSpPr>
          <p:nvPr/>
        </p:nvSpPr>
        <p:spPr bwMode="auto">
          <a:xfrm>
            <a:off x="1584325" y="5695950"/>
            <a:ext cx="7559675" cy="396875"/>
          </a:xfrm>
          <a:prstGeom prst="rect">
            <a:avLst/>
          </a:prstGeom>
          <a:noFill/>
          <a:ln w="9525">
            <a:noFill/>
            <a:miter lim="800000"/>
            <a:headEnd/>
            <a:tailEnd/>
          </a:ln>
        </p:spPr>
        <p:txBody>
          <a:bodyPr>
            <a:spAutoFit/>
          </a:bodyPr>
          <a:lstStyle/>
          <a:p>
            <a:pPr algn="ctr" eaLnBrk="1" hangingPunct="1">
              <a:spcBef>
                <a:spcPct val="50000"/>
              </a:spcBef>
              <a:defRPr/>
            </a:pPr>
            <a:r>
              <a:rPr lang="de-DE" altLang="en-US">
                <a:latin typeface="+mn-lt"/>
              </a:rPr>
              <a:t>Jahre</a:t>
            </a:r>
          </a:p>
        </p:txBody>
      </p:sp>
      <p:sp>
        <p:nvSpPr>
          <p:cNvPr id="39945" name="Text Box 4">
            <a:extLst>
              <a:ext uri="{FF2B5EF4-FFF2-40B4-BE49-F238E27FC236}">
                <a16:creationId xmlns:a16="http://schemas.microsoft.com/office/drawing/2014/main" id="{92670374-8297-84BE-7EAC-D45B095AE7B1}"/>
              </a:ext>
            </a:extLst>
          </p:cNvPr>
          <p:cNvSpPr txBox="1">
            <a:spLocks noChangeArrowheads="1"/>
          </p:cNvSpPr>
          <p:nvPr/>
        </p:nvSpPr>
        <p:spPr bwMode="auto">
          <a:xfrm>
            <a:off x="1943100" y="6130925"/>
            <a:ext cx="5256213" cy="708025"/>
          </a:xfrm>
          <a:prstGeom prst="rect">
            <a:avLst/>
          </a:prstGeom>
          <a:noFill/>
          <a:ln w="9525">
            <a:noFill/>
            <a:miter lim="800000"/>
            <a:headEnd/>
            <a:tailEnd/>
          </a:ln>
        </p:spPr>
        <p:txBody>
          <a:bodyPr>
            <a:spAutoFit/>
          </a:bodyPr>
          <a:lstStyle/>
          <a:p>
            <a:pPr algn="ctr" eaLnBrk="1" hangingPunct="1">
              <a:spcBef>
                <a:spcPct val="50000"/>
              </a:spcBef>
              <a:defRPr/>
            </a:pPr>
            <a:r>
              <a:rPr lang="de-DE" altLang="en-US" sz="1600" dirty="0">
                <a:latin typeface="+mn-lt"/>
              </a:rPr>
              <a:t>Berechnung in einer Excel Datei</a:t>
            </a:r>
          </a:p>
          <a:p>
            <a:pPr algn="ctr" eaLnBrk="1" hangingPunct="1">
              <a:spcBef>
                <a:spcPct val="50000"/>
              </a:spcBef>
              <a:defRPr/>
            </a:pPr>
            <a:r>
              <a:rPr lang="de-DE" altLang="en-US" sz="1600" dirty="0">
                <a:latin typeface="+mn-lt"/>
              </a:rPr>
              <a:t>www.vorort.bund.net/luna</a:t>
            </a:r>
            <a:endParaRPr lang="de-DE" altLang="en-US" sz="1800" dirty="0">
              <a:latin typeface="+mn-lt"/>
            </a:endParaRPr>
          </a:p>
        </p:txBody>
      </p:sp>
      <p:sp>
        <p:nvSpPr>
          <p:cNvPr id="12" name="Text Box 25">
            <a:extLst>
              <a:ext uri="{FF2B5EF4-FFF2-40B4-BE49-F238E27FC236}">
                <a16:creationId xmlns:a16="http://schemas.microsoft.com/office/drawing/2014/main" id="{2D52BE75-2D0A-3631-2141-6D23D402048C}"/>
              </a:ext>
            </a:extLst>
          </p:cNvPr>
          <p:cNvSpPr txBox="1">
            <a:spLocks noChangeArrowheads="1"/>
          </p:cNvSpPr>
          <p:nvPr/>
        </p:nvSpPr>
        <p:spPr bwMode="auto">
          <a:xfrm>
            <a:off x="2527300" y="3968750"/>
            <a:ext cx="6426200" cy="960438"/>
          </a:xfrm>
          <a:prstGeom prst="rect">
            <a:avLst/>
          </a:prstGeom>
          <a:noFill/>
          <a:ln w="9525">
            <a:noFill/>
            <a:miter lim="800000"/>
            <a:headEnd/>
            <a:tailEnd/>
          </a:ln>
        </p:spPr>
        <p:txBody>
          <a:bodyPr>
            <a:spAutoFit/>
          </a:bodyPr>
          <a:lstStyle/>
          <a:p>
            <a:pPr algn="r" eaLnBrk="1" hangingPunct="1">
              <a:lnSpc>
                <a:spcPts val="2000"/>
              </a:lnSpc>
              <a:spcBef>
                <a:spcPct val="20000"/>
              </a:spcBef>
              <a:buFont typeface="Symbol" pitchFamily="18" charset="2"/>
              <a:buChar char="Æ"/>
              <a:tabLst>
                <a:tab pos="4572000" algn="l"/>
              </a:tabLst>
              <a:defRPr/>
            </a:pPr>
            <a:r>
              <a:rPr lang="de-DE" altLang="en-US" sz="1600" dirty="0">
                <a:latin typeface="+mn-lt"/>
              </a:rPr>
              <a:t> Jährliche Entnahme (Annuität):</a:t>
            </a:r>
          </a:p>
          <a:p>
            <a:pPr algn="r" eaLnBrk="1" hangingPunct="1">
              <a:lnSpc>
                <a:spcPts val="2000"/>
              </a:lnSpc>
              <a:spcBef>
                <a:spcPct val="20000"/>
              </a:spcBef>
              <a:tabLst>
                <a:tab pos="4572000" algn="l"/>
              </a:tabLst>
              <a:defRPr/>
            </a:pPr>
            <a:r>
              <a:rPr lang="de-DE" altLang="en-US" sz="1600" dirty="0">
                <a:latin typeface="+mn-lt"/>
              </a:rPr>
              <a:t>537 € (Jahren   1-10)</a:t>
            </a:r>
          </a:p>
          <a:p>
            <a:pPr algn="r" eaLnBrk="1" hangingPunct="1">
              <a:lnSpc>
                <a:spcPts val="2000"/>
              </a:lnSpc>
              <a:spcBef>
                <a:spcPct val="20000"/>
              </a:spcBef>
              <a:tabLst>
                <a:tab pos="4572000" algn="l"/>
              </a:tabLst>
              <a:defRPr/>
            </a:pPr>
            <a:r>
              <a:rPr lang="de-DE" altLang="en-US" sz="1600" dirty="0">
                <a:latin typeface="+mn-lt"/>
              </a:rPr>
              <a:t>1201 € (Jahren 11-20)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liennummernplatzhalter 3">
            <a:extLst>
              <a:ext uri="{FF2B5EF4-FFF2-40B4-BE49-F238E27FC236}">
                <a16:creationId xmlns:a16="http://schemas.microsoft.com/office/drawing/2014/main" id="{3F6FE17C-397E-BD21-DC16-8A2EE7F96465}"/>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B817072D-0D53-41F1-B064-2915B513D113}" type="slidenum">
              <a:rPr lang="en-GB" altLang="en-US" sz="1800" smtClean="0"/>
              <a:pPr>
                <a:spcBef>
                  <a:spcPct val="0"/>
                </a:spcBef>
                <a:buClrTx/>
                <a:buFontTx/>
                <a:buNone/>
              </a:pPr>
              <a:t>67</a:t>
            </a:fld>
            <a:endParaRPr lang="en-GB" altLang="en-US" sz="1800"/>
          </a:p>
        </p:txBody>
      </p:sp>
      <p:sp>
        <p:nvSpPr>
          <p:cNvPr id="76803" name="Rectangle 2">
            <a:extLst>
              <a:ext uri="{FF2B5EF4-FFF2-40B4-BE49-F238E27FC236}">
                <a16:creationId xmlns:a16="http://schemas.microsoft.com/office/drawing/2014/main" id="{22C5AE9B-B3CD-8FE9-733F-A0057826A72B}"/>
              </a:ext>
            </a:extLst>
          </p:cNvPr>
          <p:cNvSpPr>
            <a:spLocks noGrp="1" noChangeArrowheads="1"/>
          </p:cNvSpPr>
          <p:nvPr>
            <p:ph type="title"/>
          </p:nvPr>
        </p:nvSpPr>
        <p:spPr>
          <a:xfrm>
            <a:off x="493713" y="74613"/>
            <a:ext cx="7607300" cy="492125"/>
          </a:xfrm>
        </p:spPr>
        <p:txBody>
          <a:bodyPr/>
          <a:lstStyle/>
          <a:p>
            <a:pPr eaLnBrk="1" hangingPunct="1">
              <a:defRPr/>
            </a:pPr>
            <a:r>
              <a:rPr lang="de-DE" altLang="en-US" dirty="0">
                <a:latin typeface="+mn-lt"/>
              </a:rPr>
              <a:t>Potential für Photovoltaik in Langerwehe</a:t>
            </a:r>
          </a:p>
        </p:txBody>
      </p:sp>
      <p:sp>
        <p:nvSpPr>
          <p:cNvPr id="72708" name="Rectangle 3">
            <a:extLst>
              <a:ext uri="{FF2B5EF4-FFF2-40B4-BE49-F238E27FC236}">
                <a16:creationId xmlns:a16="http://schemas.microsoft.com/office/drawing/2014/main" id="{25032730-02CA-EDC9-D086-411D90324DCB}"/>
              </a:ext>
            </a:extLst>
          </p:cNvPr>
          <p:cNvSpPr>
            <a:spLocks noGrp="1" noChangeArrowheads="1"/>
          </p:cNvSpPr>
          <p:nvPr>
            <p:ph type="body" idx="1"/>
          </p:nvPr>
        </p:nvSpPr>
        <p:spPr>
          <a:xfrm>
            <a:off x="538163" y="1052513"/>
            <a:ext cx="8605837" cy="4500562"/>
          </a:xfrm>
        </p:spPr>
        <p:txBody>
          <a:bodyPr/>
          <a:lstStyle/>
          <a:p>
            <a:pPr eaLnBrk="1" hangingPunct="1">
              <a:buFont typeface="Wingdings" panose="05000000000000000000" pitchFamily="2" charset="2"/>
              <a:buNone/>
            </a:pPr>
            <a:r>
              <a:rPr lang="de-DE" altLang="en-US" sz="2400"/>
              <a:t>Gemeinde Langerwehe		    		41,5 Mio. m</a:t>
            </a:r>
            <a:r>
              <a:rPr lang="de-DE" altLang="en-US" sz="2400" baseline="30000"/>
              <a:t>2</a:t>
            </a:r>
          </a:p>
          <a:p>
            <a:pPr eaLnBrk="1" hangingPunct="1">
              <a:spcBef>
                <a:spcPct val="50000"/>
              </a:spcBef>
            </a:pPr>
            <a:r>
              <a:rPr lang="de-DE" altLang="en-US" sz="2000"/>
              <a:t>Davon Flächen von Wohn- </a:t>
            </a:r>
          </a:p>
          <a:p>
            <a:pPr eaLnBrk="1" hangingPunct="1">
              <a:spcBef>
                <a:spcPct val="0"/>
              </a:spcBef>
              <a:buFont typeface="Wingdings" panose="05000000000000000000" pitchFamily="2" charset="2"/>
              <a:buNone/>
            </a:pPr>
            <a:r>
              <a:rPr lang="de-DE" altLang="en-US" sz="2000"/>
              <a:t>	und Gewerbegebieten				  6,1 Mio. m</a:t>
            </a:r>
            <a:r>
              <a:rPr lang="de-DE" altLang="en-US" sz="2000" baseline="30000"/>
              <a:t>2</a:t>
            </a:r>
          </a:p>
          <a:p>
            <a:pPr eaLnBrk="1" hangingPunct="1">
              <a:spcBef>
                <a:spcPct val="50000"/>
              </a:spcBef>
            </a:pPr>
            <a:r>
              <a:rPr lang="de-DE" altLang="en-US" sz="2000"/>
              <a:t>Davon versiegelte Flächen			 	  1,4 Mio. m</a:t>
            </a:r>
            <a:r>
              <a:rPr lang="de-DE" altLang="en-US" sz="2000" baseline="30000"/>
              <a:t>2</a:t>
            </a:r>
          </a:p>
          <a:p>
            <a:pPr lvl="1" eaLnBrk="1" hangingPunct="1"/>
            <a:r>
              <a:rPr lang="de-DE" altLang="en-US" sz="2000"/>
              <a:t>Quelle: Berechnungsgrundlage für Niederschlagswasser</a:t>
            </a:r>
          </a:p>
          <a:p>
            <a:pPr eaLnBrk="1" hangingPunct="1">
              <a:spcBef>
                <a:spcPct val="50000"/>
              </a:spcBef>
            </a:pPr>
            <a:r>
              <a:rPr lang="de-DE" altLang="en-US" sz="2000"/>
              <a:t>Davon 25 % Potential für Photovoltaik		  0,35 Mio. m</a:t>
            </a:r>
            <a:r>
              <a:rPr lang="de-DE" altLang="en-US" sz="2000" baseline="30000"/>
              <a:t>2</a:t>
            </a:r>
          </a:p>
          <a:p>
            <a:pPr eaLnBrk="1" hangingPunct="1"/>
            <a:r>
              <a:rPr lang="de-DE" altLang="en-US" sz="2000"/>
              <a:t>Photovoltaik Schallschutzwand an der A4		  </a:t>
            </a:r>
            <a:r>
              <a:rPr lang="de-DE" altLang="en-US" sz="2000" u="sng"/>
              <a:t>0,02 Mio. m</a:t>
            </a:r>
            <a:r>
              <a:rPr lang="de-DE" altLang="en-US" sz="2000" u="sng" baseline="30000"/>
              <a:t>2</a:t>
            </a:r>
          </a:p>
          <a:p>
            <a:pPr eaLnBrk="1" hangingPunct="1">
              <a:buFont typeface="Wingdings" panose="05000000000000000000" pitchFamily="2" charset="2"/>
              <a:buNone/>
            </a:pPr>
            <a:r>
              <a:rPr lang="de-DE" altLang="en-US" sz="2000"/>
              <a:t>						     Summe	  0,37 Mio. m</a:t>
            </a:r>
            <a:r>
              <a:rPr lang="de-DE" altLang="en-US" sz="2000" baseline="30000"/>
              <a:t>2</a:t>
            </a:r>
          </a:p>
          <a:p>
            <a:pPr eaLnBrk="1" hangingPunct="1">
              <a:spcBef>
                <a:spcPct val="70000"/>
              </a:spcBef>
            </a:pPr>
            <a:r>
              <a:rPr lang="de-DE" altLang="en-US" sz="2000"/>
              <a:t>bei </a:t>
            </a:r>
            <a:r>
              <a:rPr lang="de-DE" altLang="en-US" sz="2000">
                <a:sym typeface="Symbol" panose="05050102010706020507" pitchFamily="18" charset="2"/>
              </a:rPr>
              <a:t> 21 % Modulwirkungsgrad: 	     77 MWp, ~ 73 Mio. kWh/a</a:t>
            </a:r>
          </a:p>
          <a:p>
            <a:pPr eaLnBrk="1" hangingPunct="1">
              <a:spcBef>
                <a:spcPct val="50000"/>
              </a:spcBef>
              <a:buFont typeface="Wingdings" panose="05000000000000000000" pitchFamily="2" charset="2"/>
              <a:buNone/>
            </a:pPr>
            <a:r>
              <a:rPr lang="de-DE" altLang="en-US" sz="2400" b="1">
                <a:sym typeface="Symbol" panose="05050102010706020507" pitchFamily="18" charset="2"/>
              </a:rPr>
              <a:t>          66 % des Stromverbrauchs von Langerwehe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nummernplatzhalter 3">
            <a:extLst>
              <a:ext uri="{FF2B5EF4-FFF2-40B4-BE49-F238E27FC236}">
                <a16:creationId xmlns:a16="http://schemas.microsoft.com/office/drawing/2014/main" id="{6D84CB4B-7A09-7003-9A29-B9F92DC5A115}"/>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605E6165-B964-4C7D-8A48-71147BD56EA8}" type="slidenum">
              <a:rPr lang="en-GB" altLang="en-US" sz="1800" smtClean="0"/>
              <a:pPr>
                <a:spcBef>
                  <a:spcPct val="0"/>
                </a:spcBef>
                <a:buClrTx/>
                <a:buFontTx/>
                <a:buNone/>
              </a:pPr>
              <a:t>68</a:t>
            </a:fld>
            <a:endParaRPr lang="en-GB" altLang="en-US" sz="1800"/>
          </a:p>
        </p:txBody>
      </p:sp>
      <p:sp>
        <p:nvSpPr>
          <p:cNvPr id="77827" name="Rectangle 2">
            <a:extLst>
              <a:ext uri="{FF2B5EF4-FFF2-40B4-BE49-F238E27FC236}">
                <a16:creationId xmlns:a16="http://schemas.microsoft.com/office/drawing/2014/main" id="{D382CE3E-F033-E3ED-CBEB-FBBE3A255F19}"/>
              </a:ext>
            </a:extLst>
          </p:cNvPr>
          <p:cNvSpPr>
            <a:spLocks noGrp="1" noChangeArrowheads="1"/>
          </p:cNvSpPr>
          <p:nvPr>
            <p:ph type="title"/>
          </p:nvPr>
        </p:nvSpPr>
        <p:spPr>
          <a:xfrm>
            <a:off x="493713" y="74613"/>
            <a:ext cx="7380287" cy="492125"/>
          </a:xfrm>
        </p:spPr>
        <p:txBody>
          <a:bodyPr/>
          <a:lstStyle/>
          <a:p>
            <a:pPr eaLnBrk="1" hangingPunct="1">
              <a:defRPr/>
            </a:pPr>
            <a:r>
              <a:rPr lang="de-DE" altLang="en-US" dirty="0">
                <a:latin typeface="+mn-lt"/>
              </a:rPr>
              <a:t>Beispiele – Gesamtschule Langerwehe</a:t>
            </a:r>
          </a:p>
        </p:txBody>
      </p:sp>
      <p:pic>
        <p:nvPicPr>
          <p:cNvPr id="73732" name="Grafik 5" descr="1_Akteure_klein.jpg">
            <a:extLst>
              <a:ext uri="{FF2B5EF4-FFF2-40B4-BE49-F238E27FC236}">
                <a16:creationId xmlns:a16="http://schemas.microsoft.com/office/drawing/2014/main" id="{CEFF1F2C-08D2-5945-649E-7160DCCCDC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17538"/>
            <a:ext cx="914400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liennummernplatzhalter 3">
            <a:extLst>
              <a:ext uri="{FF2B5EF4-FFF2-40B4-BE49-F238E27FC236}">
                <a16:creationId xmlns:a16="http://schemas.microsoft.com/office/drawing/2014/main" id="{C218A73E-D64A-052E-D8BC-59D792E97C2C}"/>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335460E8-6DF9-4F8F-8715-892BF8170334}" type="slidenum">
              <a:rPr lang="en-GB" altLang="en-US" sz="1800" smtClean="0"/>
              <a:pPr>
                <a:spcBef>
                  <a:spcPct val="0"/>
                </a:spcBef>
                <a:buClrTx/>
                <a:buFontTx/>
                <a:buNone/>
              </a:pPr>
              <a:t>69</a:t>
            </a:fld>
            <a:endParaRPr lang="en-GB" altLang="en-US" sz="1800"/>
          </a:p>
        </p:txBody>
      </p:sp>
      <p:sp>
        <p:nvSpPr>
          <p:cNvPr id="78851" name="Rectangle 2">
            <a:extLst>
              <a:ext uri="{FF2B5EF4-FFF2-40B4-BE49-F238E27FC236}">
                <a16:creationId xmlns:a16="http://schemas.microsoft.com/office/drawing/2014/main" id="{092C2533-53D1-6286-2673-31F7CCD5F707}"/>
              </a:ext>
            </a:extLst>
          </p:cNvPr>
          <p:cNvSpPr>
            <a:spLocks noChangeArrowheads="1"/>
          </p:cNvSpPr>
          <p:nvPr/>
        </p:nvSpPr>
        <p:spPr bwMode="auto">
          <a:xfrm>
            <a:off x="0" y="0"/>
            <a:ext cx="9144000" cy="6858000"/>
          </a:xfrm>
          <a:prstGeom prst="rect">
            <a:avLst/>
          </a:prstGeom>
          <a:solidFill>
            <a:schemeClr val="bg2"/>
          </a:solidFill>
          <a:ln w="9525">
            <a:solidFill>
              <a:schemeClr val="tx1"/>
            </a:solidFill>
            <a:miter lim="800000"/>
            <a:headEnd/>
            <a:tailEnd/>
          </a:ln>
        </p:spPr>
        <p:txBody>
          <a:bodyPr wrap="none" anchor="ctr"/>
          <a:lstStyle/>
          <a:p>
            <a:pPr eaLnBrk="1" hangingPunct="1">
              <a:defRPr/>
            </a:pPr>
            <a:endParaRPr lang="de-DE" altLang="en-US">
              <a:latin typeface="+mn-lt"/>
            </a:endParaRPr>
          </a:p>
        </p:txBody>
      </p:sp>
      <p:sp>
        <p:nvSpPr>
          <p:cNvPr id="78852" name="Rectangle 3">
            <a:extLst>
              <a:ext uri="{FF2B5EF4-FFF2-40B4-BE49-F238E27FC236}">
                <a16:creationId xmlns:a16="http://schemas.microsoft.com/office/drawing/2014/main" id="{EE45BB2E-1BD7-2BE1-09FD-55CC6A61F1EF}"/>
              </a:ext>
            </a:extLst>
          </p:cNvPr>
          <p:cNvSpPr>
            <a:spLocks noGrp="1" noChangeArrowheads="1"/>
          </p:cNvSpPr>
          <p:nvPr>
            <p:ph type="title"/>
          </p:nvPr>
        </p:nvSpPr>
        <p:spPr>
          <a:xfrm>
            <a:off x="501650" y="234950"/>
            <a:ext cx="7210425" cy="492125"/>
          </a:xfrm>
        </p:spPr>
        <p:txBody>
          <a:bodyPr wrap="square"/>
          <a:lstStyle/>
          <a:p>
            <a:pPr eaLnBrk="1" hangingPunct="1">
              <a:defRPr/>
            </a:pPr>
            <a:r>
              <a:rPr lang="de-DE" altLang="en-US">
                <a:solidFill>
                  <a:srgbClr val="C0C0C0"/>
                </a:solidFill>
                <a:latin typeface="+mn-lt"/>
              </a:rPr>
              <a:t>Langerwehe im Spannungsfeld</a:t>
            </a:r>
          </a:p>
        </p:txBody>
      </p:sp>
      <p:sp>
        <p:nvSpPr>
          <p:cNvPr id="78853" name="Text Box 7">
            <a:extLst>
              <a:ext uri="{FF2B5EF4-FFF2-40B4-BE49-F238E27FC236}">
                <a16:creationId xmlns:a16="http://schemas.microsoft.com/office/drawing/2014/main" id="{B7C9B6FA-589A-B429-2866-323636C4264D}"/>
              </a:ext>
            </a:extLst>
          </p:cNvPr>
          <p:cNvSpPr txBox="1">
            <a:spLocks noChangeArrowheads="1"/>
          </p:cNvSpPr>
          <p:nvPr/>
        </p:nvSpPr>
        <p:spPr bwMode="auto">
          <a:xfrm>
            <a:off x="2087563" y="6092825"/>
            <a:ext cx="4932362" cy="396875"/>
          </a:xfrm>
          <a:prstGeom prst="rect">
            <a:avLst/>
          </a:prstGeom>
          <a:noFill/>
          <a:ln w="9525">
            <a:noFill/>
            <a:miter lim="800000"/>
            <a:headEnd/>
            <a:tailEnd/>
          </a:ln>
        </p:spPr>
        <p:txBody>
          <a:bodyPr>
            <a:spAutoFit/>
          </a:bodyPr>
          <a:lstStyle/>
          <a:p>
            <a:pPr algn="ctr" eaLnBrk="1" hangingPunct="1">
              <a:spcBef>
                <a:spcPct val="50000"/>
              </a:spcBef>
              <a:defRPr/>
            </a:pPr>
            <a:r>
              <a:rPr lang="de-DE" altLang="en-US">
                <a:solidFill>
                  <a:srgbClr val="C0C0C0"/>
                </a:solidFill>
                <a:latin typeface="+mn-lt"/>
              </a:rPr>
              <a:t>Fotos:  Ulrich Böke</a:t>
            </a:r>
          </a:p>
        </p:txBody>
      </p:sp>
      <p:sp>
        <p:nvSpPr>
          <p:cNvPr id="78854" name="Text Box 8">
            <a:extLst>
              <a:ext uri="{FF2B5EF4-FFF2-40B4-BE49-F238E27FC236}">
                <a16:creationId xmlns:a16="http://schemas.microsoft.com/office/drawing/2014/main" id="{2E711D4F-E93B-0C48-E288-6DF3C636ABEE}"/>
              </a:ext>
            </a:extLst>
          </p:cNvPr>
          <p:cNvSpPr txBox="1">
            <a:spLocks noChangeArrowheads="1"/>
          </p:cNvSpPr>
          <p:nvPr/>
        </p:nvSpPr>
        <p:spPr bwMode="auto">
          <a:xfrm>
            <a:off x="287338" y="1484313"/>
            <a:ext cx="3744912" cy="457200"/>
          </a:xfrm>
          <a:prstGeom prst="rect">
            <a:avLst/>
          </a:prstGeom>
          <a:noFill/>
          <a:ln w="9525">
            <a:noFill/>
            <a:miter lim="800000"/>
            <a:headEnd/>
            <a:tailEnd/>
          </a:ln>
        </p:spPr>
        <p:txBody>
          <a:bodyPr>
            <a:spAutoFit/>
          </a:bodyPr>
          <a:lstStyle/>
          <a:p>
            <a:pPr algn="ctr" eaLnBrk="1" hangingPunct="1">
              <a:spcBef>
                <a:spcPct val="50000"/>
              </a:spcBef>
              <a:defRPr/>
            </a:pPr>
            <a:r>
              <a:rPr lang="de-DE" altLang="en-US" sz="2400" b="1">
                <a:solidFill>
                  <a:srgbClr val="C0C0C0"/>
                </a:solidFill>
                <a:latin typeface="+mn-lt"/>
              </a:rPr>
              <a:t>Naturpark Nordeifel</a:t>
            </a:r>
          </a:p>
        </p:txBody>
      </p:sp>
      <p:sp>
        <p:nvSpPr>
          <p:cNvPr id="78855" name="Text Box 9">
            <a:extLst>
              <a:ext uri="{FF2B5EF4-FFF2-40B4-BE49-F238E27FC236}">
                <a16:creationId xmlns:a16="http://schemas.microsoft.com/office/drawing/2014/main" id="{083B62F3-CB54-8B8B-DD8E-5FE4CFB026DD}"/>
              </a:ext>
            </a:extLst>
          </p:cNvPr>
          <p:cNvSpPr txBox="1">
            <a:spLocks noChangeArrowheads="1"/>
          </p:cNvSpPr>
          <p:nvPr/>
        </p:nvSpPr>
        <p:spPr bwMode="auto">
          <a:xfrm>
            <a:off x="4751388" y="1484313"/>
            <a:ext cx="4248150" cy="457200"/>
          </a:xfrm>
          <a:prstGeom prst="rect">
            <a:avLst/>
          </a:prstGeom>
          <a:noFill/>
          <a:ln w="9525">
            <a:noFill/>
            <a:miter lim="800000"/>
            <a:headEnd/>
            <a:tailEnd/>
          </a:ln>
        </p:spPr>
        <p:txBody>
          <a:bodyPr>
            <a:spAutoFit/>
          </a:bodyPr>
          <a:lstStyle/>
          <a:p>
            <a:pPr algn="ctr" eaLnBrk="1" hangingPunct="1">
              <a:spcBef>
                <a:spcPct val="50000"/>
              </a:spcBef>
              <a:defRPr/>
            </a:pPr>
            <a:r>
              <a:rPr lang="de-DE" altLang="en-US" sz="2400" b="1">
                <a:solidFill>
                  <a:srgbClr val="C0C0C0"/>
                </a:solidFill>
                <a:latin typeface="+mn-lt"/>
              </a:rPr>
              <a:t>Braunkohle Nutzung</a:t>
            </a:r>
          </a:p>
        </p:txBody>
      </p:sp>
      <p:pic>
        <p:nvPicPr>
          <p:cNvPr id="74760" name="Picture 10" descr="schoenthal-18mai-nr3a">
            <a:extLst>
              <a:ext uri="{FF2B5EF4-FFF2-40B4-BE49-F238E27FC236}">
                <a16:creationId xmlns:a16="http://schemas.microsoft.com/office/drawing/2014/main" id="{2846DA2B-2B9F-C450-020E-540D96F156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51088"/>
            <a:ext cx="45720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Picture 11" descr="kraftwerk_nr2a">
            <a:extLst>
              <a:ext uri="{FF2B5EF4-FFF2-40B4-BE49-F238E27FC236}">
                <a16:creationId xmlns:a16="http://schemas.microsoft.com/office/drawing/2014/main" id="{186EA519-D666-14F5-E11D-48B58A399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349500"/>
            <a:ext cx="4572000"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liennummernplatzhalter 3">
            <a:extLst>
              <a:ext uri="{FF2B5EF4-FFF2-40B4-BE49-F238E27FC236}">
                <a16:creationId xmlns:a16="http://schemas.microsoft.com/office/drawing/2014/main" id="{B9045ECC-C828-87E6-280B-7FC5C7A8675D}"/>
              </a:ext>
            </a:extLst>
          </p:cNvPr>
          <p:cNvSpPr>
            <a:spLocks noGrp="1" noChangeArrowheads="1"/>
          </p:cNvSpPr>
          <p:nvPr>
            <p:ph type="sldNum" sz="quarter" idx="10"/>
          </p:nvPr>
        </p:nvSpPr>
        <p:spPr>
          <a:xfrm>
            <a:off x="0" y="6453188"/>
            <a:ext cx="382588"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57C214EC-379F-4A95-9DA4-C037185F9221}" type="slidenum">
              <a:rPr lang="en-GB" altLang="en-US" sz="1800" smtClean="0"/>
              <a:pPr>
                <a:spcBef>
                  <a:spcPct val="0"/>
                </a:spcBef>
                <a:buClrTx/>
                <a:buFontTx/>
                <a:buNone/>
              </a:pPr>
              <a:t>7</a:t>
            </a:fld>
            <a:endParaRPr lang="en-GB" altLang="en-US" sz="1800"/>
          </a:p>
        </p:txBody>
      </p:sp>
      <p:sp>
        <p:nvSpPr>
          <p:cNvPr id="7171" name="Rectangle 2">
            <a:extLst>
              <a:ext uri="{FF2B5EF4-FFF2-40B4-BE49-F238E27FC236}">
                <a16:creationId xmlns:a16="http://schemas.microsoft.com/office/drawing/2014/main" id="{870BECE2-0AD8-DA31-7FCA-95CBF6C31362}"/>
              </a:ext>
            </a:extLst>
          </p:cNvPr>
          <p:cNvSpPr>
            <a:spLocks noGrp="1" noChangeArrowheads="1"/>
          </p:cNvSpPr>
          <p:nvPr>
            <p:ph type="title"/>
          </p:nvPr>
        </p:nvSpPr>
        <p:spPr>
          <a:xfrm>
            <a:off x="493713" y="74613"/>
            <a:ext cx="1436687" cy="492125"/>
          </a:xfrm>
        </p:spPr>
        <p:txBody>
          <a:bodyPr/>
          <a:lstStyle/>
          <a:p>
            <a:pPr eaLnBrk="1" hangingPunct="1">
              <a:defRPr/>
            </a:pPr>
            <a:r>
              <a:rPr lang="de-DE" altLang="en-US" dirty="0">
                <a:latin typeface="+mn-lt"/>
              </a:rPr>
              <a:t>Ablauf</a:t>
            </a:r>
          </a:p>
        </p:txBody>
      </p:sp>
      <p:sp>
        <p:nvSpPr>
          <p:cNvPr id="156675" name="Rectangle 3">
            <a:extLst>
              <a:ext uri="{FF2B5EF4-FFF2-40B4-BE49-F238E27FC236}">
                <a16:creationId xmlns:a16="http://schemas.microsoft.com/office/drawing/2014/main" id="{A0B03EB9-7659-625C-2256-A2E600EE756C}"/>
              </a:ext>
            </a:extLst>
          </p:cNvPr>
          <p:cNvSpPr>
            <a:spLocks noGrp="1" noChangeArrowheads="1"/>
          </p:cNvSpPr>
          <p:nvPr>
            <p:ph type="body" idx="1"/>
          </p:nvPr>
        </p:nvSpPr>
        <p:spPr>
          <a:xfrm>
            <a:off x="538163" y="1341438"/>
            <a:ext cx="7346950" cy="4754562"/>
          </a:xfrm>
        </p:spPr>
        <p:txBody>
          <a:bodyPr/>
          <a:lstStyle/>
          <a:p>
            <a:pPr eaLnBrk="1" hangingPunct="1"/>
            <a:r>
              <a:rPr lang="de-DE" altLang="en-US"/>
              <a:t>Motivation</a:t>
            </a:r>
          </a:p>
          <a:p>
            <a:pPr eaLnBrk="1" hangingPunct="1"/>
            <a:r>
              <a:rPr lang="de-DE" altLang="en-US" sz="3600" b="1"/>
              <a:t>Beispiele</a:t>
            </a:r>
          </a:p>
          <a:p>
            <a:pPr eaLnBrk="1" hangingPunct="1"/>
            <a:r>
              <a:rPr lang="de-DE" altLang="en-US"/>
              <a:t>Technik</a:t>
            </a:r>
          </a:p>
          <a:p>
            <a:pPr eaLnBrk="1" hangingPunct="1">
              <a:buFont typeface="Wingdings" panose="05000000000000000000" pitchFamily="2" charset="2"/>
              <a:buNone/>
            </a:pPr>
            <a:r>
              <a:rPr lang="de-DE" altLang="en-US"/>
              <a:t>	</a:t>
            </a:r>
            <a:r>
              <a:rPr lang="de-DE" altLang="en-US" i="1">
                <a:solidFill>
                  <a:srgbClr val="008080"/>
                </a:solidFill>
              </a:rPr>
              <a:t>Pause</a:t>
            </a:r>
          </a:p>
          <a:p>
            <a:pPr eaLnBrk="1" hangingPunct="1"/>
            <a:r>
              <a:rPr lang="de-DE" altLang="en-US"/>
              <a:t>Kosten-Nutzen</a:t>
            </a:r>
          </a:p>
          <a:p>
            <a:pPr eaLnBrk="1" hangingPunct="1"/>
            <a:r>
              <a:rPr lang="de-DE" altLang="en-US"/>
              <a:t>Kauf einer Solarstromanlage</a:t>
            </a:r>
          </a:p>
          <a:p>
            <a:pPr eaLnBrk="1" hangingPunct="1"/>
            <a:r>
              <a:rPr lang="de-DE" altLang="en-US"/>
              <a:t>Zusammenfassung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mph" presetSubtype="0" nodeType="clickEffect">
                                  <p:stCondLst>
                                    <p:cond delay="0"/>
                                  </p:stCondLst>
                                  <p:childTnLst>
                                    <p:set>
                                      <p:cBhvr override="childStyle">
                                        <p:cTn id="6" dur="indefinite"/>
                                        <p:tgtEl>
                                          <p:spTgt spid="156675">
                                            <p:txEl>
                                              <p:pRg st="0" end="0"/>
                                            </p:txEl>
                                          </p:spTgt>
                                        </p:tgtEl>
                                        <p:attrNameLst>
                                          <p:attrName>style.fontStyle</p:attrName>
                                        </p:attrNameLst>
                                      </p:cBhvr>
                                      <p:to>
                                        <p:strVal val="normal"/>
                                      </p:to>
                                    </p:set>
                                    <p:set>
                                      <p:cBhvr override="childStyle">
                                        <p:cTn id="7" dur="indefinite"/>
                                        <p:tgtEl>
                                          <p:spTgt spid="156675">
                                            <p:txEl>
                                              <p:pRg st="0" end="0"/>
                                            </p:txEl>
                                          </p:spTgt>
                                        </p:tgtEl>
                                        <p:attrNameLst>
                                          <p:attrName>style.fontWeight</p:attrName>
                                        </p:attrNameLst>
                                      </p:cBhvr>
                                      <p:to>
                                        <p:strVal val="normal"/>
                                      </p:to>
                                    </p:set>
                                    <p:set>
                                      <p:cBhvr override="childStyle">
                                        <p:cTn id="8" dur="indefinite"/>
                                        <p:tgtEl>
                                          <p:spTgt spid="156675">
                                            <p:txEl>
                                              <p:pRg st="0" end="0"/>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liennummernplatzhalter 3">
            <a:extLst>
              <a:ext uri="{FF2B5EF4-FFF2-40B4-BE49-F238E27FC236}">
                <a16:creationId xmlns:a16="http://schemas.microsoft.com/office/drawing/2014/main" id="{B726C5E1-A79D-8FB2-7B28-BE46D04DD749}"/>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CA740630-FC0F-4305-BD4F-2F0E6A58A369}" type="slidenum">
              <a:rPr lang="en-GB" altLang="en-US" sz="1800" smtClean="0"/>
              <a:pPr>
                <a:spcBef>
                  <a:spcPct val="0"/>
                </a:spcBef>
                <a:buClrTx/>
                <a:buFontTx/>
                <a:buNone/>
              </a:pPr>
              <a:t>70</a:t>
            </a:fld>
            <a:endParaRPr lang="en-GB" altLang="en-US" sz="1800"/>
          </a:p>
        </p:txBody>
      </p:sp>
      <p:sp>
        <p:nvSpPr>
          <p:cNvPr id="79875" name="Rectangle 2">
            <a:extLst>
              <a:ext uri="{FF2B5EF4-FFF2-40B4-BE49-F238E27FC236}">
                <a16:creationId xmlns:a16="http://schemas.microsoft.com/office/drawing/2014/main" id="{AF79ADDC-1221-FE36-DCE6-A3261C1752FE}"/>
              </a:ext>
            </a:extLst>
          </p:cNvPr>
          <p:cNvSpPr>
            <a:spLocks noGrp="1" noChangeArrowheads="1"/>
          </p:cNvSpPr>
          <p:nvPr>
            <p:ph type="title"/>
          </p:nvPr>
        </p:nvSpPr>
        <p:spPr>
          <a:xfrm>
            <a:off x="493713" y="74613"/>
            <a:ext cx="3078162" cy="492125"/>
          </a:xfrm>
        </p:spPr>
        <p:txBody>
          <a:bodyPr/>
          <a:lstStyle/>
          <a:p>
            <a:pPr eaLnBrk="1" hangingPunct="1">
              <a:defRPr/>
            </a:pPr>
            <a:r>
              <a:rPr lang="de-DE" altLang="en-US" dirty="0">
                <a:latin typeface="+mn-lt"/>
              </a:rPr>
              <a:t>Bild Nachweise</a:t>
            </a:r>
          </a:p>
        </p:txBody>
      </p:sp>
      <p:sp>
        <p:nvSpPr>
          <p:cNvPr id="75780" name="Rectangle 3">
            <a:extLst>
              <a:ext uri="{FF2B5EF4-FFF2-40B4-BE49-F238E27FC236}">
                <a16:creationId xmlns:a16="http://schemas.microsoft.com/office/drawing/2014/main" id="{452CDA33-B268-8AC5-7E78-1EF4A00ADB84}"/>
              </a:ext>
            </a:extLst>
          </p:cNvPr>
          <p:cNvSpPr>
            <a:spLocks noGrp="1" noChangeArrowheads="1"/>
          </p:cNvSpPr>
          <p:nvPr>
            <p:ph type="body" idx="1"/>
          </p:nvPr>
        </p:nvSpPr>
        <p:spPr>
          <a:xfrm>
            <a:off x="538163" y="765175"/>
            <a:ext cx="8174037" cy="4176713"/>
          </a:xfrm>
        </p:spPr>
        <p:txBody>
          <a:bodyPr/>
          <a:lstStyle/>
          <a:p>
            <a:pPr eaLnBrk="1" hangingPunct="1">
              <a:buFont typeface="Wingdings" panose="05000000000000000000" pitchFamily="2" charset="2"/>
              <a:buNone/>
            </a:pPr>
            <a:r>
              <a:rPr lang="de-DE" altLang="en-US" sz="1800"/>
              <a:t>Photos und Graphiken von Ulrich Böke</a:t>
            </a:r>
          </a:p>
          <a:p>
            <a:pPr eaLnBrk="1" hangingPunct="1">
              <a:lnSpc>
                <a:spcPts val="2300"/>
              </a:lnSpc>
              <a:spcBef>
                <a:spcPts val="600"/>
              </a:spcBef>
            </a:pPr>
            <a:r>
              <a:rPr lang="de-DE" altLang="en-US" sz="1800"/>
              <a:t>Folien 1, 3, 8</a:t>
            </a:r>
          </a:p>
          <a:p>
            <a:pPr eaLnBrk="1" hangingPunct="1">
              <a:lnSpc>
                <a:spcPts val="2300"/>
              </a:lnSpc>
              <a:spcBef>
                <a:spcPct val="0"/>
              </a:spcBef>
            </a:pPr>
            <a:r>
              <a:rPr lang="de-DE" altLang="en-US" sz="1800"/>
              <a:t>Folie 13, (Fronius Wechselrichter, Steckdosen, Moderne Meßeinrichtung) </a:t>
            </a:r>
          </a:p>
          <a:p>
            <a:pPr eaLnBrk="1" hangingPunct="1">
              <a:lnSpc>
                <a:spcPts val="2300"/>
              </a:lnSpc>
              <a:spcBef>
                <a:spcPct val="0"/>
              </a:spcBef>
            </a:pPr>
            <a:r>
              <a:rPr lang="de-DE" altLang="en-US" sz="1800"/>
              <a:t>Folien 18, 19, 21, 22</a:t>
            </a:r>
          </a:p>
          <a:p>
            <a:pPr eaLnBrk="1" hangingPunct="1">
              <a:lnSpc>
                <a:spcPts val="2300"/>
              </a:lnSpc>
              <a:spcBef>
                <a:spcPct val="0"/>
              </a:spcBef>
            </a:pPr>
            <a:r>
              <a:rPr lang="de-DE" altLang="en-US" sz="1800"/>
              <a:t>Folie 25 (Diese Bild zeigt eine DVD der FLASH-Filmstudio GmbH.)</a:t>
            </a:r>
          </a:p>
          <a:p>
            <a:pPr eaLnBrk="1" hangingPunct="1">
              <a:lnSpc>
                <a:spcPts val="2300"/>
              </a:lnSpc>
              <a:spcBef>
                <a:spcPct val="0"/>
              </a:spcBef>
            </a:pPr>
            <a:r>
              <a:rPr lang="de-DE" altLang="en-US" sz="1800"/>
              <a:t>Folien 30, 31, 32, 33 </a:t>
            </a:r>
          </a:p>
          <a:p>
            <a:pPr eaLnBrk="1" hangingPunct="1">
              <a:lnSpc>
                <a:spcPts val="2300"/>
              </a:lnSpc>
              <a:spcBef>
                <a:spcPct val="0"/>
              </a:spcBef>
            </a:pPr>
            <a:r>
              <a:rPr lang="de-DE" altLang="en-US" sz="1800"/>
              <a:t>Folien 39, 42</a:t>
            </a:r>
          </a:p>
          <a:p>
            <a:pPr eaLnBrk="1" hangingPunct="1">
              <a:lnSpc>
                <a:spcPts val="2300"/>
              </a:lnSpc>
              <a:spcBef>
                <a:spcPct val="0"/>
              </a:spcBef>
            </a:pPr>
            <a:r>
              <a:rPr lang="de-DE" altLang="en-US" sz="1800"/>
              <a:t>Folien 49, 50</a:t>
            </a:r>
          </a:p>
          <a:p>
            <a:pPr eaLnBrk="1" hangingPunct="1">
              <a:lnSpc>
                <a:spcPts val="2300"/>
              </a:lnSpc>
              <a:spcBef>
                <a:spcPct val="0"/>
              </a:spcBef>
            </a:pPr>
            <a:r>
              <a:rPr lang="de-DE" altLang="en-US" sz="1800"/>
              <a:t>Folie 56</a:t>
            </a:r>
          </a:p>
          <a:p>
            <a:pPr eaLnBrk="1" hangingPunct="1">
              <a:lnSpc>
                <a:spcPts val="2300"/>
              </a:lnSpc>
              <a:spcBef>
                <a:spcPct val="0"/>
              </a:spcBef>
            </a:pPr>
            <a:r>
              <a:rPr lang="de-DE" altLang="en-US" sz="1800"/>
              <a:t>Folie 59</a:t>
            </a:r>
          </a:p>
          <a:p>
            <a:pPr eaLnBrk="1" hangingPunct="1">
              <a:lnSpc>
                <a:spcPts val="2300"/>
              </a:lnSpc>
              <a:spcBef>
                <a:spcPct val="0"/>
              </a:spcBef>
            </a:pPr>
            <a:r>
              <a:rPr lang="de-DE" altLang="en-US" sz="1800"/>
              <a:t>Folie 62</a:t>
            </a:r>
          </a:p>
          <a:p>
            <a:pPr eaLnBrk="1" hangingPunct="1">
              <a:lnSpc>
                <a:spcPts val="2300"/>
              </a:lnSpc>
              <a:spcBef>
                <a:spcPct val="0"/>
              </a:spcBef>
            </a:pPr>
            <a:r>
              <a:rPr lang="de-DE" altLang="en-US" sz="1800"/>
              <a:t>Folie 67</a:t>
            </a:r>
          </a:p>
          <a:p>
            <a:pPr eaLnBrk="1" hangingPunct="1">
              <a:lnSpc>
                <a:spcPts val="2300"/>
              </a:lnSpc>
              <a:spcBef>
                <a:spcPct val="0"/>
              </a:spcBef>
            </a:pPr>
            <a:r>
              <a:rPr lang="de-DE" altLang="en-US" sz="1800"/>
              <a:t>Folien 69, 70</a:t>
            </a:r>
          </a:p>
          <a:p>
            <a:pPr eaLnBrk="1" hangingPunct="1">
              <a:lnSpc>
                <a:spcPts val="2300"/>
              </a:lnSpc>
              <a:spcBef>
                <a:spcPct val="0"/>
              </a:spcBef>
              <a:buFont typeface="Wingdings" panose="05000000000000000000" pitchFamily="2" charset="2"/>
              <a:buNone/>
            </a:pPr>
            <a:endParaRPr lang="de-DE" altLang="en-US" sz="18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Foliennummernplatzhalter 3">
            <a:extLst>
              <a:ext uri="{FF2B5EF4-FFF2-40B4-BE49-F238E27FC236}">
                <a16:creationId xmlns:a16="http://schemas.microsoft.com/office/drawing/2014/main" id="{CCA5CBC6-3036-1071-143B-94AC072744E1}"/>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FA7C7CBA-9C2D-4578-98F3-CF49C0768078}" type="slidenum">
              <a:rPr lang="en-GB" altLang="en-US" sz="1800" smtClean="0"/>
              <a:pPr>
                <a:spcBef>
                  <a:spcPct val="0"/>
                </a:spcBef>
                <a:buClrTx/>
                <a:buFontTx/>
                <a:buNone/>
              </a:pPr>
              <a:t>71</a:t>
            </a:fld>
            <a:endParaRPr lang="en-GB" altLang="en-US" sz="1800"/>
          </a:p>
        </p:txBody>
      </p:sp>
      <p:sp>
        <p:nvSpPr>
          <p:cNvPr id="80899" name="Rectangle 2">
            <a:extLst>
              <a:ext uri="{FF2B5EF4-FFF2-40B4-BE49-F238E27FC236}">
                <a16:creationId xmlns:a16="http://schemas.microsoft.com/office/drawing/2014/main" id="{A3B70D18-2C93-E69E-A0D9-2B146C42E517}"/>
              </a:ext>
            </a:extLst>
          </p:cNvPr>
          <p:cNvSpPr>
            <a:spLocks noGrp="1" noChangeArrowheads="1"/>
          </p:cNvSpPr>
          <p:nvPr>
            <p:ph type="title"/>
          </p:nvPr>
        </p:nvSpPr>
        <p:spPr>
          <a:xfrm>
            <a:off x="493713" y="74613"/>
            <a:ext cx="3078162" cy="492125"/>
          </a:xfrm>
        </p:spPr>
        <p:txBody>
          <a:bodyPr/>
          <a:lstStyle/>
          <a:p>
            <a:pPr eaLnBrk="1" hangingPunct="1">
              <a:defRPr/>
            </a:pPr>
            <a:r>
              <a:rPr lang="de-DE" altLang="en-US">
                <a:latin typeface="+mn-lt"/>
              </a:rPr>
              <a:t>Bild Nachweise</a:t>
            </a:r>
          </a:p>
        </p:txBody>
      </p:sp>
      <p:sp>
        <p:nvSpPr>
          <p:cNvPr id="20484" name="Rectangle 3">
            <a:extLst>
              <a:ext uri="{FF2B5EF4-FFF2-40B4-BE49-F238E27FC236}">
                <a16:creationId xmlns:a16="http://schemas.microsoft.com/office/drawing/2014/main" id="{4C053CDD-DFED-FBD9-0DE5-F6007ECE91B0}"/>
              </a:ext>
            </a:extLst>
          </p:cNvPr>
          <p:cNvSpPr>
            <a:spLocks noGrp="1" noChangeArrowheads="1"/>
          </p:cNvSpPr>
          <p:nvPr>
            <p:ph type="body" idx="1"/>
          </p:nvPr>
        </p:nvSpPr>
        <p:spPr>
          <a:xfrm>
            <a:off x="538163" y="617538"/>
            <a:ext cx="8605837" cy="5513387"/>
          </a:xfrm>
        </p:spPr>
        <p:txBody>
          <a:bodyPr/>
          <a:lstStyle/>
          <a:p>
            <a:pPr marL="0" indent="0" eaLnBrk="1" hangingPunct="1">
              <a:buFont typeface="Wingdings" panose="05000000000000000000" pitchFamily="2" charset="2"/>
              <a:buNone/>
              <a:defRPr/>
            </a:pPr>
            <a:r>
              <a:rPr lang="de-DE" altLang="en-US" sz="1400" dirty="0"/>
              <a:t>Es werden Photos und Graphiken anderer Eigentümer mit deren Erlaubnis verwendet.</a:t>
            </a:r>
          </a:p>
          <a:p>
            <a:pPr eaLnBrk="1" hangingPunct="1">
              <a:lnSpc>
                <a:spcPts val="2300"/>
              </a:lnSpc>
              <a:spcBef>
                <a:spcPts val="0"/>
              </a:spcBef>
              <a:defRPr/>
            </a:pPr>
            <a:r>
              <a:rPr lang="de-DE" altLang="en-US" sz="1400" dirty="0"/>
              <a:t>Folie 1: Das Logo der Volkshochschule </a:t>
            </a:r>
            <a:r>
              <a:rPr lang="de-DE" altLang="en-US" sz="1400" dirty="0" err="1"/>
              <a:t>Rur</a:t>
            </a:r>
            <a:r>
              <a:rPr lang="de-DE" altLang="en-US" sz="1400" dirty="0"/>
              <a:t>-Eifel</a:t>
            </a:r>
          </a:p>
          <a:p>
            <a:pPr eaLnBrk="1" hangingPunct="1">
              <a:lnSpc>
                <a:spcPts val="2300"/>
              </a:lnSpc>
              <a:spcBef>
                <a:spcPts val="0"/>
              </a:spcBef>
              <a:defRPr/>
            </a:pPr>
            <a:r>
              <a:rPr lang="de-DE" altLang="en-US" sz="1400" dirty="0"/>
              <a:t>Folie 2: Gesellschaft für Ökologische Forschung e.V.</a:t>
            </a:r>
          </a:p>
          <a:p>
            <a:pPr eaLnBrk="1" hangingPunct="1">
              <a:lnSpc>
                <a:spcPts val="2300"/>
              </a:lnSpc>
              <a:spcBef>
                <a:spcPts val="0"/>
              </a:spcBef>
              <a:defRPr/>
            </a:pPr>
            <a:r>
              <a:rPr lang="de-DE" altLang="en-US" sz="1400" dirty="0"/>
              <a:t>Folie 9: </a:t>
            </a:r>
            <a:r>
              <a:rPr lang="de-DE" altLang="en-US" sz="1400" dirty="0" err="1"/>
              <a:t>RoofTech</a:t>
            </a:r>
            <a:r>
              <a:rPr lang="de-DE" altLang="en-US" sz="1400" dirty="0"/>
              <a:t> GmbH</a:t>
            </a:r>
          </a:p>
          <a:p>
            <a:pPr eaLnBrk="1" hangingPunct="1">
              <a:lnSpc>
                <a:spcPts val="2300"/>
              </a:lnSpc>
              <a:spcBef>
                <a:spcPts val="0"/>
              </a:spcBef>
              <a:defRPr/>
            </a:pPr>
            <a:r>
              <a:rPr lang="de-DE" altLang="en-US" sz="1400" dirty="0"/>
              <a:t>Folie 10: </a:t>
            </a:r>
            <a:r>
              <a:rPr lang="de-DE" altLang="en-US" sz="1400" dirty="0" err="1"/>
              <a:t>SunTechnics</a:t>
            </a:r>
            <a:r>
              <a:rPr lang="de-DE" altLang="en-US" sz="1400" dirty="0"/>
              <a:t> </a:t>
            </a:r>
            <a:r>
              <a:rPr lang="de-DE" altLang="en-US" sz="1400" dirty="0" err="1"/>
              <a:t>Fabrisolar</a:t>
            </a:r>
            <a:r>
              <a:rPr lang="de-DE" altLang="en-US" sz="1400" dirty="0"/>
              <a:t> AG, Schweiz</a:t>
            </a:r>
          </a:p>
          <a:p>
            <a:pPr eaLnBrk="1" hangingPunct="1">
              <a:lnSpc>
                <a:spcPts val="2300"/>
              </a:lnSpc>
              <a:spcBef>
                <a:spcPts val="0"/>
              </a:spcBef>
              <a:defRPr/>
            </a:pPr>
            <a:r>
              <a:rPr lang="de-DE" altLang="en-US" sz="1400" dirty="0"/>
              <a:t>Folie 11: Ernst Schweizer AG, Schweiz</a:t>
            </a:r>
          </a:p>
          <a:p>
            <a:pPr eaLnBrk="1" hangingPunct="1">
              <a:lnSpc>
                <a:spcPts val="2300"/>
              </a:lnSpc>
              <a:spcBef>
                <a:spcPts val="0"/>
              </a:spcBef>
              <a:defRPr/>
            </a:pPr>
            <a:r>
              <a:rPr lang="de-DE" altLang="en-US" sz="1400" dirty="0"/>
              <a:t>Folie 13: SMA Technology AG, </a:t>
            </a:r>
            <a:r>
              <a:rPr lang="de-DE" sz="1400" dirty="0"/>
              <a:t>Solare Datensysteme GmbH</a:t>
            </a:r>
            <a:endParaRPr lang="de-DE" altLang="en-US" sz="1400" dirty="0"/>
          </a:p>
          <a:p>
            <a:pPr eaLnBrk="1" hangingPunct="1">
              <a:lnSpc>
                <a:spcPts val="2300"/>
              </a:lnSpc>
              <a:spcBef>
                <a:spcPts val="0"/>
              </a:spcBef>
              <a:defRPr/>
            </a:pPr>
            <a:r>
              <a:rPr lang="de-DE" altLang="en-US" sz="1400" dirty="0"/>
              <a:t>Folie 16: STECA GmbH</a:t>
            </a:r>
          </a:p>
          <a:p>
            <a:pPr eaLnBrk="1" hangingPunct="1">
              <a:lnSpc>
                <a:spcPts val="2300"/>
              </a:lnSpc>
              <a:spcBef>
                <a:spcPts val="0"/>
              </a:spcBef>
              <a:defRPr/>
            </a:pPr>
            <a:r>
              <a:rPr lang="de-DE" altLang="en-US" sz="1400" dirty="0"/>
              <a:t>Folie 19: LED Lampe von </a:t>
            </a:r>
            <a:r>
              <a:rPr lang="de-DE" altLang="en-US" sz="1400" dirty="0" err="1"/>
              <a:t>Signify</a:t>
            </a:r>
            <a:r>
              <a:rPr lang="de-DE" altLang="en-US" sz="1400" dirty="0"/>
              <a:t> (früher Philips </a:t>
            </a:r>
            <a:r>
              <a:rPr lang="de-DE" altLang="en-US" sz="1400" dirty="0" err="1"/>
              <a:t>Lighting</a:t>
            </a:r>
            <a:r>
              <a:rPr lang="de-DE" altLang="en-US" sz="1400" dirty="0"/>
              <a:t>)</a:t>
            </a:r>
          </a:p>
          <a:p>
            <a:pPr eaLnBrk="1" hangingPunct="1">
              <a:lnSpc>
                <a:spcPts val="2300"/>
              </a:lnSpc>
              <a:spcBef>
                <a:spcPts val="0"/>
              </a:spcBef>
              <a:defRPr/>
            </a:pPr>
            <a:r>
              <a:rPr lang="de-DE" altLang="en-US" sz="1400" dirty="0"/>
              <a:t>Folie 27: IBC-Solar AG</a:t>
            </a:r>
          </a:p>
          <a:p>
            <a:pPr eaLnBrk="1" hangingPunct="1">
              <a:lnSpc>
                <a:spcPts val="2300"/>
              </a:lnSpc>
              <a:spcBef>
                <a:spcPts val="0"/>
              </a:spcBef>
              <a:defRPr/>
            </a:pPr>
            <a:r>
              <a:rPr lang="de-DE" altLang="en-US" sz="1400" dirty="0"/>
              <a:t>Folie 28: Solarkataster NRW, www.solarkataster.nrw.de</a:t>
            </a:r>
          </a:p>
          <a:p>
            <a:pPr eaLnBrk="1" hangingPunct="1">
              <a:lnSpc>
                <a:spcPts val="2300"/>
              </a:lnSpc>
              <a:spcBef>
                <a:spcPts val="0"/>
              </a:spcBef>
              <a:defRPr/>
            </a:pPr>
            <a:r>
              <a:rPr lang="de-DE" altLang="en-US" sz="1400" dirty="0"/>
              <a:t>Folie 29: Graphik von Ulrich Böke mit Daten des Solarenergieförderverein Bayern e.V.</a:t>
            </a:r>
          </a:p>
          <a:p>
            <a:pPr eaLnBrk="1" hangingPunct="1">
              <a:lnSpc>
                <a:spcPts val="2300"/>
              </a:lnSpc>
              <a:spcBef>
                <a:spcPts val="0"/>
              </a:spcBef>
              <a:defRPr/>
            </a:pPr>
            <a:r>
              <a:rPr lang="de-DE" altLang="en-US" sz="1400" dirty="0"/>
              <a:t>Folien 46, 47: Internetseiten der </a:t>
            </a:r>
            <a:r>
              <a:rPr lang="de-DE" altLang="en-US" sz="1400" dirty="0" err="1"/>
              <a:t>Westnetz</a:t>
            </a:r>
            <a:r>
              <a:rPr lang="de-DE" altLang="en-US" sz="1400" dirty="0"/>
              <a:t> GmbH</a:t>
            </a:r>
          </a:p>
          <a:p>
            <a:pPr eaLnBrk="1" hangingPunct="1">
              <a:lnSpc>
                <a:spcPts val="2300"/>
              </a:lnSpc>
              <a:spcBef>
                <a:spcPts val="0"/>
              </a:spcBef>
              <a:defRPr/>
            </a:pPr>
            <a:r>
              <a:rPr lang="de-DE" altLang="en-US" sz="1400" dirty="0"/>
              <a:t>Folie 58: Graphik von Ulrich Böke mit Daten des US </a:t>
            </a:r>
            <a:r>
              <a:rPr lang="de-DE" sz="1400" dirty="0"/>
              <a:t>National </a:t>
            </a:r>
            <a:r>
              <a:rPr lang="de-DE" sz="1400" dirty="0" err="1"/>
              <a:t>Oceanic</a:t>
            </a:r>
            <a:r>
              <a:rPr lang="de-DE" sz="1400" dirty="0"/>
              <a:t> &amp; </a:t>
            </a:r>
            <a:r>
              <a:rPr lang="de-DE" sz="1400" dirty="0" err="1"/>
              <a:t>Atmospheric</a:t>
            </a:r>
            <a:r>
              <a:rPr lang="de-DE" sz="1400" dirty="0"/>
              <a:t> Administration</a:t>
            </a:r>
            <a:endParaRPr lang="de-DE" altLang="en-US" sz="1400" dirty="0"/>
          </a:p>
          <a:p>
            <a:pPr eaLnBrk="1" hangingPunct="1">
              <a:lnSpc>
                <a:spcPts val="2300"/>
              </a:lnSpc>
              <a:spcBef>
                <a:spcPts val="0"/>
              </a:spcBef>
              <a:defRPr/>
            </a:pPr>
            <a:r>
              <a:rPr lang="de-DE" altLang="en-US" sz="1400" dirty="0"/>
              <a:t>Folie 61: </a:t>
            </a:r>
            <a:r>
              <a:rPr lang="de-DE" sz="1400" dirty="0"/>
              <a:t>Professor Dr. Volker </a:t>
            </a:r>
            <a:r>
              <a:rPr lang="de-DE" sz="1400" dirty="0" err="1"/>
              <a:t>Quaschning</a:t>
            </a:r>
            <a:endParaRPr lang="de-DE" sz="1400" dirty="0"/>
          </a:p>
          <a:p>
            <a:pPr eaLnBrk="1" hangingPunct="1">
              <a:lnSpc>
                <a:spcPts val="2300"/>
              </a:lnSpc>
              <a:spcBef>
                <a:spcPts val="0"/>
              </a:spcBef>
              <a:defRPr/>
            </a:pPr>
            <a:r>
              <a:rPr lang="de-DE" altLang="en-US" sz="1400" dirty="0"/>
              <a:t>Alle Folien: Das Logo des Bund für Umwelt und Naturschutz Deutschland e.V.</a:t>
            </a:r>
          </a:p>
          <a:p>
            <a:pPr eaLnBrk="1" hangingPunct="1">
              <a:lnSpc>
                <a:spcPts val="2300"/>
              </a:lnSpc>
              <a:spcBef>
                <a:spcPts val="0"/>
              </a:spcBef>
              <a:defRPr/>
            </a:pPr>
            <a:r>
              <a:rPr lang="de-DE" altLang="en-US" sz="1400" dirty="0"/>
              <a:t>   Alle Folien: Das 100% Erneuerbare Energien LOGO gehört Prof. Dr. Eberhardt Waffenschmidt,  </a:t>
            </a:r>
          </a:p>
          <a:p>
            <a:pPr eaLnBrk="1" hangingPunct="1">
              <a:lnSpc>
                <a:spcPts val="2300"/>
              </a:lnSpc>
              <a:spcBef>
                <a:spcPts val="0"/>
              </a:spcBef>
              <a:buFont typeface="Wingdings" panose="05000000000000000000" pitchFamily="2" charset="2"/>
              <a:buNone/>
              <a:defRPr/>
            </a:pPr>
            <a:r>
              <a:rPr lang="de-DE" altLang="en-US" sz="1400" dirty="0"/>
              <a:t>                                www.100pro-erneuerbare.com   Sehr interessant !</a:t>
            </a:r>
          </a:p>
          <a:p>
            <a:pPr eaLnBrk="1" hangingPunct="1">
              <a:lnSpc>
                <a:spcPts val="2300"/>
              </a:lnSpc>
              <a:spcBef>
                <a:spcPts val="0"/>
              </a:spcBef>
              <a:defRPr/>
            </a:pPr>
            <a:endParaRPr lang="de-DE" altLang="en-US" sz="18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nummernplatzhalter 3">
            <a:extLst>
              <a:ext uri="{FF2B5EF4-FFF2-40B4-BE49-F238E27FC236}">
                <a16:creationId xmlns:a16="http://schemas.microsoft.com/office/drawing/2014/main" id="{BAE93F49-C980-DAD2-2B20-572F0A2311CB}"/>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891A4815-86A6-4A36-B397-0596BA0CFFFE}" type="slidenum">
              <a:rPr lang="en-GB" altLang="en-US" sz="1800" smtClean="0"/>
              <a:pPr>
                <a:spcBef>
                  <a:spcPct val="0"/>
                </a:spcBef>
                <a:buClrTx/>
                <a:buFontTx/>
                <a:buNone/>
              </a:pPr>
              <a:t>72</a:t>
            </a:fld>
            <a:endParaRPr lang="en-GB" altLang="en-US" sz="1800"/>
          </a:p>
        </p:txBody>
      </p:sp>
      <p:sp>
        <p:nvSpPr>
          <p:cNvPr id="81923" name="Rectangle 2">
            <a:extLst>
              <a:ext uri="{FF2B5EF4-FFF2-40B4-BE49-F238E27FC236}">
                <a16:creationId xmlns:a16="http://schemas.microsoft.com/office/drawing/2014/main" id="{A6B6E790-B685-08DB-DE53-52D7784AC26D}"/>
              </a:ext>
            </a:extLst>
          </p:cNvPr>
          <p:cNvSpPr>
            <a:spLocks noGrp="1" noChangeArrowheads="1"/>
          </p:cNvSpPr>
          <p:nvPr>
            <p:ph type="title"/>
          </p:nvPr>
        </p:nvSpPr>
        <p:spPr>
          <a:xfrm>
            <a:off x="493713" y="74613"/>
            <a:ext cx="1663700" cy="492125"/>
          </a:xfrm>
        </p:spPr>
        <p:txBody>
          <a:bodyPr/>
          <a:lstStyle/>
          <a:p>
            <a:pPr eaLnBrk="1" hangingPunct="1">
              <a:defRPr/>
            </a:pPr>
            <a:r>
              <a:rPr lang="de-DE" altLang="en-US">
                <a:latin typeface="+mn-lt"/>
              </a:rPr>
              <a:t>Kontakt</a:t>
            </a:r>
          </a:p>
        </p:txBody>
      </p:sp>
      <p:sp>
        <p:nvSpPr>
          <p:cNvPr id="77828" name="Rectangle 3">
            <a:extLst>
              <a:ext uri="{FF2B5EF4-FFF2-40B4-BE49-F238E27FC236}">
                <a16:creationId xmlns:a16="http://schemas.microsoft.com/office/drawing/2014/main" id="{1E478520-016E-4B59-DBB4-23321C78E100}"/>
              </a:ext>
            </a:extLst>
          </p:cNvPr>
          <p:cNvSpPr>
            <a:spLocks noGrp="1" noChangeArrowheads="1"/>
          </p:cNvSpPr>
          <p:nvPr>
            <p:ph type="body" idx="1"/>
          </p:nvPr>
        </p:nvSpPr>
        <p:spPr>
          <a:xfrm>
            <a:off x="538163" y="1384300"/>
            <a:ext cx="7705725" cy="3651250"/>
          </a:xfrm>
        </p:spPr>
        <p:txBody>
          <a:bodyPr/>
          <a:lstStyle/>
          <a:p>
            <a:pPr marL="0" eaLnBrk="1" hangingPunct="1">
              <a:lnSpc>
                <a:spcPct val="150000"/>
              </a:lnSpc>
              <a:spcBef>
                <a:spcPct val="0"/>
              </a:spcBef>
              <a:buFont typeface="Wingdings" panose="05000000000000000000" pitchFamily="2" charset="2"/>
              <a:buNone/>
            </a:pPr>
            <a:r>
              <a:rPr lang="de-DE" altLang="en-US" sz="1800"/>
              <a:t>Die Verantwortung für die Inhalte in diesem Vortrag, </a:t>
            </a:r>
          </a:p>
          <a:p>
            <a:pPr marL="0" eaLnBrk="1" hangingPunct="1">
              <a:lnSpc>
                <a:spcPct val="150000"/>
              </a:lnSpc>
              <a:spcBef>
                <a:spcPct val="0"/>
              </a:spcBef>
              <a:buFont typeface="Wingdings" panose="05000000000000000000" pitchFamily="2" charset="2"/>
              <a:buNone/>
            </a:pPr>
            <a:r>
              <a:rPr lang="de-DE" altLang="en-US" sz="1800"/>
              <a:t>auch urheberrechtlicher Natur, liegen bei dem Referenten. </a:t>
            </a:r>
          </a:p>
          <a:p>
            <a:pPr marL="0" eaLnBrk="1" hangingPunct="1">
              <a:lnSpc>
                <a:spcPct val="150000"/>
              </a:lnSpc>
              <a:spcBef>
                <a:spcPct val="0"/>
              </a:spcBef>
              <a:buFont typeface="Wingdings" panose="05000000000000000000" pitchFamily="2" charset="2"/>
              <a:buNone/>
            </a:pPr>
            <a:r>
              <a:rPr lang="de-DE" altLang="en-US" sz="1800"/>
              <a:t>Bei Fragen oder Ansprüchen kontaktieren Sie mich bitte direkt.</a:t>
            </a:r>
          </a:p>
          <a:p>
            <a:pPr marL="0" eaLnBrk="1" hangingPunct="1">
              <a:lnSpc>
                <a:spcPct val="150000"/>
              </a:lnSpc>
              <a:spcBef>
                <a:spcPct val="0"/>
              </a:spcBef>
              <a:buFont typeface="Wingdings" panose="05000000000000000000" pitchFamily="2" charset="2"/>
              <a:buNone/>
            </a:pPr>
            <a:endParaRPr lang="de-DE" altLang="en-US" sz="1800"/>
          </a:p>
          <a:p>
            <a:pPr marL="0" eaLnBrk="1" hangingPunct="1">
              <a:lnSpc>
                <a:spcPct val="150000"/>
              </a:lnSpc>
              <a:spcBef>
                <a:spcPct val="0"/>
              </a:spcBef>
              <a:buFont typeface="Wingdings" panose="05000000000000000000" pitchFamily="2" charset="2"/>
              <a:buNone/>
            </a:pPr>
            <a:r>
              <a:rPr lang="de-DE" altLang="en-US" sz="1800"/>
              <a:t>Ulrich Böke</a:t>
            </a:r>
          </a:p>
          <a:p>
            <a:pPr marL="0" eaLnBrk="1" hangingPunct="1">
              <a:lnSpc>
                <a:spcPct val="150000"/>
              </a:lnSpc>
              <a:spcBef>
                <a:spcPct val="0"/>
              </a:spcBef>
              <a:buFont typeface="Wingdings" panose="05000000000000000000" pitchFamily="2" charset="2"/>
              <a:buNone/>
            </a:pPr>
            <a:r>
              <a:rPr lang="de-DE" altLang="en-US" sz="1800"/>
              <a:t>Email: ulrich.barbara.boeke(at)t-online.de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liennummernplatzhalter 3">
            <a:extLst>
              <a:ext uri="{FF2B5EF4-FFF2-40B4-BE49-F238E27FC236}">
                <a16:creationId xmlns:a16="http://schemas.microsoft.com/office/drawing/2014/main" id="{97163E30-CD00-61FE-32F1-9DED59B43FCF}"/>
              </a:ext>
            </a:extLst>
          </p:cNvPr>
          <p:cNvSpPr>
            <a:spLocks noGrp="1" noChangeArrowheads="1"/>
          </p:cNvSpPr>
          <p:nvPr>
            <p:ph type="sldNum" sz="quarter" idx="10"/>
          </p:nvPr>
        </p:nvSpPr>
        <p:spPr>
          <a:xfrm>
            <a:off x="0" y="6453188"/>
            <a:ext cx="382588"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7682E928-50AB-49B0-B6EC-00C5402E9A51}" type="slidenum">
              <a:rPr lang="en-GB" altLang="en-US" sz="1800" smtClean="0"/>
              <a:pPr>
                <a:spcBef>
                  <a:spcPct val="0"/>
                </a:spcBef>
                <a:buClrTx/>
                <a:buFontTx/>
                <a:buNone/>
              </a:pPr>
              <a:t>8</a:t>
            </a:fld>
            <a:endParaRPr lang="en-GB" altLang="en-US" sz="1800"/>
          </a:p>
        </p:txBody>
      </p:sp>
      <p:sp>
        <p:nvSpPr>
          <p:cNvPr id="8195" name="Rectangle 2">
            <a:extLst>
              <a:ext uri="{FF2B5EF4-FFF2-40B4-BE49-F238E27FC236}">
                <a16:creationId xmlns:a16="http://schemas.microsoft.com/office/drawing/2014/main" id="{ADAE529A-7B0A-72FA-8299-FD8097B83361}"/>
              </a:ext>
            </a:extLst>
          </p:cNvPr>
          <p:cNvSpPr>
            <a:spLocks noGrp="1" noChangeArrowheads="1"/>
          </p:cNvSpPr>
          <p:nvPr>
            <p:ph type="title"/>
          </p:nvPr>
        </p:nvSpPr>
        <p:spPr>
          <a:xfrm>
            <a:off x="493713" y="74613"/>
            <a:ext cx="1938337" cy="492125"/>
          </a:xfrm>
        </p:spPr>
        <p:txBody>
          <a:bodyPr/>
          <a:lstStyle/>
          <a:p>
            <a:pPr eaLnBrk="1" hangingPunct="1">
              <a:defRPr/>
            </a:pPr>
            <a:r>
              <a:rPr lang="de-DE" altLang="en-US" dirty="0">
                <a:latin typeface="+mn-lt"/>
              </a:rPr>
              <a:t>Beispiele</a:t>
            </a:r>
          </a:p>
        </p:txBody>
      </p:sp>
      <p:pic>
        <p:nvPicPr>
          <p:cNvPr id="11268" name="Picture 4" descr="IMGP1639">
            <a:extLst>
              <a:ext uri="{FF2B5EF4-FFF2-40B4-BE49-F238E27FC236}">
                <a16:creationId xmlns:a16="http://schemas.microsoft.com/office/drawing/2014/main" id="{A0D99A58-46EB-900B-0C28-EB05803141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750" y="619125"/>
            <a:ext cx="7207250"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6">
            <a:extLst>
              <a:ext uri="{FF2B5EF4-FFF2-40B4-BE49-F238E27FC236}">
                <a16:creationId xmlns:a16="http://schemas.microsoft.com/office/drawing/2014/main" id="{A0725886-E782-FD32-37D2-387A21BDE3DC}"/>
              </a:ext>
            </a:extLst>
          </p:cNvPr>
          <p:cNvSpPr txBox="1">
            <a:spLocks noChangeArrowheads="1"/>
          </p:cNvSpPr>
          <p:nvPr/>
        </p:nvSpPr>
        <p:spPr bwMode="auto">
          <a:xfrm>
            <a:off x="34925" y="1052513"/>
            <a:ext cx="1725613" cy="3059112"/>
          </a:xfrm>
          <a:prstGeom prst="rect">
            <a:avLst/>
          </a:prstGeom>
          <a:noFill/>
          <a:ln w="9525">
            <a:noFill/>
            <a:miter lim="800000"/>
            <a:headEnd/>
            <a:tailEnd/>
          </a:ln>
        </p:spPr>
        <p:txBody>
          <a:bodyPr>
            <a:spAutoFit/>
          </a:bodyPr>
          <a:lstStyle/>
          <a:p>
            <a:pPr eaLnBrk="1" hangingPunct="1">
              <a:spcBef>
                <a:spcPct val="50000"/>
              </a:spcBef>
              <a:defRPr/>
            </a:pPr>
            <a:r>
              <a:rPr lang="de-DE" altLang="en-US" sz="2400" b="1" dirty="0">
                <a:latin typeface="+mn-lt"/>
              </a:rPr>
              <a:t>Familie </a:t>
            </a:r>
          </a:p>
          <a:p>
            <a:pPr eaLnBrk="1" hangingPunct="1">
              <a:spcBef>
                <a:spcPct val="20000"/>
              </a:spcBef>
              <a:defRPr/>
            </a:pPr>
            <a:r>
              <a:rPr lang="de-DE" altLang="en-US" sz="2400" b="1" dirty="0">
                <a:latin typeface="+mn-lt"/>
              </a:rPr>
              <a:t>Jung</a:t>
            </a:r>
          </a:p>
          <a:p>
            <a:pPr eaLnBrk="1" hangingPunct="1">
              <a:spcBef>
                <a:spcPct val="100000"/>
              </a:spcBef>
              <a:defRPr/>
            </a:pPr>
            <a:r>
              <a:rPr lang="de-DE" altLang="en-US" b="1" dirty="0">
                <a:latin typeface="+mn-lt"/>
              </a:rPr>
              <a:t>Langerwehe</a:t>
            </a:r>
          </a:p>
          <a:p>
            <a:pPr eaLnBrk="1" hangingPunct="1">
              <a:spcBef>
                <a:spcPct val="100000"/>
              </a:spcBef>
              <a:defRPr/>
            </a:pPr>
            <a:r>
              <a:rPr lang="de-DE" altLang="en-US" dirty="0">
                <a:latin typeface="+mn-lt"/>
              </a:rPr>
              <a:t>7,8 kWp</a:t>
            </a:r>
          </a:p>
          <a:p>
            <a:pPr eaLnBrk="1" hangingPunct="1">
              <a:spcBef>
                <a:spcPct val="100000"/>
              </a:spcBef>
              <a:defRPr/>
            </a:pPr>
            <a:r>
              <a:rPr lang="de-DE" altLang="en-US" dirty="0">
                <a:latin typeface="+mn-lt"/>
              </a:rPr>
              <a:t>Stromerträge im Internet</a:t>
            </a:r>
          </a:p>
        </p:txBody>
      </p:sp>
      <p:sp>
        <p:nvSpPr>
          <p:cNvPr id="8198" name="Rectangle 5">
            <a:extLst>
              <a:ext uri="{FF2B5EF4-FFF2-40B4-BE49-F238E27FC236}">
                <a16:creationId xmlns:a16="http://schemas.microsoft.com/office/drawing/2014/main" id="{4C6955F1-BB84-3890-6FE9-1140CE9CB232}"/>
              </a:ext>
            </a:extLst>
          </p:cNvPr>
          <p:cNvSpPr>
            <a:spLocks noChangeArrowheads="1"/>
          </p:cNvSpPr>
          <p:nvPr/>
        </p:nvSpPr>
        <p:spPr bwMode="auto">
          <a:xfrm>
            <a:off x="2016125" y="6294438"/>
            <a:ext cx="4965700" cy="338137"/>
          </a:xfrm>
          <a:prstGeom prst="rect">
            <a:avLst/>
          </a:prstGeom>
          <a:noFill/>
          <a:ln w="9525">
            <a:noFill/>
            <a:miter lim="800000"/>
            <a:headEnd/>
            <a:tailEnd/>
          </a:ln>
        </p:spPr>
        <p:txBody>
          <a:bodyPr>
            <a:spAutoFit/>
          </a:bodyPr>
          <a:lstStyle/>
          <a:p>
            <a:pPr algn="ctr" eaLnBrk="1" hangingPunct="1">
              <a:defRPr/>
            </a:pPr>
            <a:r>
              <a:rPr lang="de-DE" altLang="en-US" sz="1600" dirty="0">
                <a:latin typeface="+mn-lt"/>
              </a:rPr>
              <a:t>www.bund.net/luna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nummernplatzhalter 3">
            <a:extLst>
              <a:ext uri="{FF2B5EF4-FFF2-40B4-BE49-F238E27FC236}">
                <a16:creationId xmlns:a16="http://schemas.microsoft.com/office/drawing/2014/main" id="{60A2C2B8-62DE-3CF2-2F50-DDA0F80A78AD}"/>
              </a:ext>
            </a:extLst>
          </p:cNvPr>
          <p:cNvSpPr>
            <a:spLocks noGrp="1" noChangeArrowheads="1"/>
          </p:cNvSpPr>
          <p:nvPr>
            <p:ph type="sldNum" sz="quarter" idx="10"/>
          </p:nvPr>
        </p:nvSpPr>
        <p:spPr>
          <a:xfrm>
            <a:off x="0" y="6453188"/>
            <a:ext cx="382588"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A287C8B7-BEF6-492B-BA14-7DC57026909A}" type="slidenum">
              <a:rPr lang="en-GB" altLang="en-US" sz="1800" smtClean="0"/>
              <a:pPr>
                <a:spcBef>
                  <a:spcPct val="0"/>
                </a:spcBef>
                <a:buClrTx/>
                <a:buFontTx/>
                <a:buNone/>
              </a:pPr>
              <a:t>9</a:t>
            </a:fld>
            <a:endParaRPr lang="en-GB" altLang="en-US" sz="1800"/>
          </a:p>
        </p:txBody>
      </p:sp>
      <p:sp>
        <p:nvSpPr>
          <p:cNvPr id="9219" name="Rectangle 2">
            <a:extLst>
              <a:ext uri="{FF2B5EF4-FFF2-40B4-BE49-F238E27FC236}">
                <a16:creationId xmlns:a16="http://schemas.microsoft.com/office/drawing/2014/main" id="{2E820ECB-8CD6-0B3F-130B-FABE365BF65D}"/>
              </a:ext>
            </a:extLst>
          </p:cNvPr>
          <p:cNvSpPr>
            <a:spLocks noGrp="1" noChangeArrowheads="1"/>
          </p:cNvSpPr>
          <p:nvPr>
            <p:ph type="title"/>
          </p:nvPr>
        </p:nvSpPr>
        <p:spPr>
          <a:xfrm>
            <a:off x="493713" y="74613"/>
            <a:ext cx="1938337" cy="492125"/>
          </a:xfrm>
        </p:spPr>
        <p:txBody>
          <a:bodyPr/>
          <a:lstStyle/>
          <a:p>
            <a:pPr eaLnBrk="1" hangingPunct="1">
              <a:defRPr/>
            </a:pPr>
            <a:r>
              <a:rPr lang="de-DE" altLang="en-US">
                <a:latin typeface="+mn-lt"/>
              </a:rPr>
              <a:t>Beispiele</a:t>
            </a:r>
          </a:p>
        </p:txBody>
      </p:sp>
      <p:sp>
        <p:nvSpPr>
          <p:cNvPr id="9220" name="Text Box 6">
            <a:extLst>
              <a:ext uri="{FF2B5EF4-FFF2-40B4-BE49-F238E27FC236}">
                <a16:creationId xmlns:a16="http://schemas.microsoft.com/office/drawing/2014/main" id="{E138535C-5BC6-53D6-4002-B77B7F82E9BD}"/>
              </a:ext>
            </a:extLst>
          </p:cNvPr>
          <p:cNvSpPr txBox="1">
            <a:spLocks noChangeArrowheads="1"/>
          </p:cNvSpPr>
          <p:nvPr/>
        </p:nvSpPr>
        <p:spPr bwMode="auto">
          <a:xfrm>
            <a:off x="144463" y="1128713"/>
            <a:ext cx="1981200" cy="3862387"/>
          </a:xfrm>
          <a:prstGeom prst="rect">
            <a:avLst/>
          </a:prstGeom>
          <a:noFill/>
          <a:ln w="9525">
            <a:noFill/>
            <a:miter lim="800000"/>
            <a:headEnd/>
            <a:tailEnd/>
          </a:ln>
        </p:spPr>
        <p:txBody>
          <a:bodyPr>
            <a:spAutoFit/>
          </a:bodyPr>
          <a:lstStyle/>
          <a:p>
            <a:pPr eaLnBrk="1" hangingPunct="1">
              <a:spcBef>
                <a:spcPct val="50000"/>
              </a:spcBef>
              <a:defRPr/>
            </a:pPr>
            <a:r>
              <a:rPr lang="de-DE" altLang="en-US" b="1" dirty="0">
                <a:latin typeface="+mn-lt"/>
              </a:rPr>
              <a:t>Montage auf</a:t>
            </a:r>
          </a:p>
          <a:p>
            <a:pPr eaLnBrk="1" hangingPunct="1">
              <a:spcBef>
                <a:spcPct val="50000"/>
              </a:spcBef>
              <a:defRPr/>
            </a:pPr>
            <a:r>
              <a:rPr lang="de-DE" altLang="en-US" b="1" dirty="0">
                <a:latin typeface="+mn-lt"/>
              </a:rPr>
              <a:t>Metallfalz</a:t>
            </a:r>
          </a:p>
          <a:p>
            <a:pPr eaLnBrk="1" hangingPunct="1">
              <a:spcBef>
                <a:spcPct val="50000"/>
              </a:spcBef>
              <a:defRPr/>
            </a:pPr>
            <a:r>
              <a:rPr lang="de-DE" altLang="en-US" b="1" dirty="0">
                <a:latin typeface="+mn-lt"/>
              </a:rPr>
              <a:t>Dach</a:t>
            </a:r>
          </a:p>
          <a:p>
            <a:pPr eaLnBrk="1" hangingPunct="1">
              <a:spcBef>
                <a:spcPts val="3000"/>
              </a:spcBef>
              <a:defRPr/>
            </a:pPr>
            <a:r>
              <a:rPr lang="de-DE" altLang="en-US" b="1" dirty="0">
                <a:latin typeface="+mn-lt"/>
              </a:rPr>
              <a:t>Achtung</a:t>
            </a:r>
          </a:p>
          <a:p>
            <a:pPr eaLnBrk="1" hangingPunct="1">
              <a:spcBef>
                <a:spcPct val="50000"/>
              </a:spcBef>
              <a:defRPr/>
            </a:pPr>
            <a:r>
              <a:rPr lang="de-DE" altLang="en-US" sz="1600" dirty="0">
                <a:latin typeface="+mn-lt"/>
              </a:rPr>
              <a:t>Dies erfordert eine Mindestanzahl von Montagewinkeln (Haften) zwischen dem Metallfalzdach und der Dachunter-</a:t>
            </a:r>
            <a:r>
              <a:rPr lang="de-DE" altLang="en-US" sz="1600" dirty="0" err="1">
                <a:latin typeface="+mn-lt"/>
              </a:rPr>
              <a:t>konstruktion</a:t>
            </a:r>
            <a:r>
              <a:rPr lang="de-DE" altLang="en-US" sz="1600" dirty="0">
                <a:latin typeface="+mn-lt"/>
              </a:rPr>
              <a:t>.</a:t>
            </a:r>
          </a:p>
        </p:txBody>
      </p:sp>
      <p:pic>
        <p:nvPicPr>
          <p:cNvPr id="12293" name="Grafik 5" descr="HanseSun-PV-Kit-E-Mini-09.jpg">
            <a:extLst>
              <a:ext uri="{FF2B5EF4-FFF2-40B4-BE49-F238E27FC236}">
                <a16:creationId xmlns:a16="http://schemas.microsoft.com/office/drawing/2014/main" id="{680F2CE5-E3B4-77A9-3E6F-53971D6B5C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1713" y="1162050"/>
            <a:ext cx="6872287"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5">
            <a:extLst>
              <a:ext uri="{FF2B5EF4-FFF2-40B4-BE49-F238E27FC236}">
                <a16:creationId xmlns:a16="http://schemas.microsoft.com/office/drawing/2014/main" id="{E347B648-4003-AC75-A78A-1B2A0B4BEB8A}"/>
              </a:ext>
            </a:extLst>
          </p:cNvPr>
          <p:cNvSpPr>
            <a:spLocks noChangeArrowheads="1"/>
          </p:cNvSpPr>
          <p:nvPr/>
        </p:nvSpPr>
        <p:spPr bwMode="auto">
          <a:xfrm>
            <a:off x="2016125" y="6064250"/>
            <a:ext cx="4965700" cy="785813"/>
          </a:xfrm>
          <a:prstGeom prst="rect">
            <a:avLst/>
          </a:prstGeom>
          <a:noFill/>
          <a:ln w="9525">
            <a:noFill/>
            <a:miter lim="800000"/>
            <a:headEnd/>
            <a:tailEnd/>
          </a:ln>
        </p:spPr>
        <p:txBody>
          <a:bodyPr>
            <a:spAutoFit/>
          </a:bodyPr>
          <a:lstStyle/>
          <a:p>
            <a:pPr algn="ctr" eaLnBrk="1" hangingPunct="1">
              <a:defRPr/>
            </a:pPr>
            <a:r>
              <a:rPr lang="de-DE" altLang="en-US" sz="1500" dirty="0">
                <a:latin typeface="+mn-lt"/>
              </a:rPr>
              <a:t>Photo: </a:t>
            </a:r>
            <a:r>
              <a:rPr lang="de-DE" altLang="en-US" sz="1500" dirty="0" err="1">
                <a:latin typeface="+mn-lt"/>
              </a:rPr>
              <a:t>RoofTech</a:t>
            </a:r>
            <a:r>
              <a:rPr lang="de-DE" altLang="en-US" sz="1500" dirty="0">
                <a:latin typeface="+mn-lt"/>
              </a:rPr>
              <a:t> GmbH</a:t>
            </a:r>
          </a:p>
          <a:p>
            <a:pPr algn="ctr" eaLnBrk="1" hangingPunct="1">
              <a:defRPr/>
            </a:pPr>
            <a:r>
              <a:rPr lang="de-DE" altLang="en-US" sz="1500" dirty="0">
                <a:latin typeface="+mn-lt"/>
              </a:rPr>
              <a:t>https://www.rooftech.de/index.php/beispiele-fuer-photovoltaik-montage-mit-s-5/</a:t>
            </a:r>
          </a:p>
        </p:txBody>
      </p:sp>
    </p:spTree>
  </p:cSld>
  <p:clrMapOvr>
    <a:masterClrMapping/>
  </p:clrMapOvr>
</p:sld>
</file>

<file path=ppt/theme/theme1.xml><?xml version="1.0" encoding="utf-8"?>
<a:theme xmlns:a="http://schemas.openxmlformats.org/drawingml/2006/main" name="Default Design">
  <a:themeElements>
    <a:clrScheme name="">
      <a:dk1>
        <a:srgbClr val="000066"/>
      </a:dk1>
      <a:lt1>
        <a:srgbClr val="FFFFFF"/>
      </a:lt1>
      <a:dk2>
        <a:srgbClr val="008080"/>
      </a:dk2>
      <a:lt2>
        <a:srgbClr val="000000"/>
      </a:lt2>
      <a:accent1>
        <a:srgbClr val="B2B2B2"/>
      </a:accent1>
      <a:accent2>
        <a:srgbClr val="FF9900"/>
      </a:accent2>
      <a:accent3>
        <a:srgbClr val="FFFFFF"/>
      </a:accent3>
      <a:accent4>
        <a:srgbClr val="000056"/>
      </a:accent4>
      <a:accent5>
        <a:srgbClr val="D5D5D5"/>
      </a:accent5>
      <a:accent6>
        <a:srgbClr val="E78A00"/>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14065</TotalTime>
  <Words>5274</Words>
  <Application>Microsoft Office PowerPoint</Application>
  <PresentationFormat>On-screen Show (4:3)</PresentationFormat>
  <Paragraphs>842</Paragraphs>
  <Slides>72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72</vt:i4>
      </vt:variant>
    </vt:vector>
  </HeadingPairs>
  <TitlesOfParts>
    <vt:vector size="77" baseType="lpstr">
      <vt:lpstr>Arial</vt:lpstr>
      <vt:lpstr>Symbol</vt:lpstr>
      <vt:lpstr>Times New Roman</vt:lpstr>
      <vt:lpstr>Wingdings</vt:lpstr>
      <vt:lpstr>Default Design</vt:lpstr>
      <vt:lpstr>PowerPoint Presentation</vt:lpstr>
      <vt:lpstr>Klima-Krise</vt:lpstr>
      <vt:lpstr>Klima-Krise</vt:lpstr>
      <vt:lpstr>Papst Franziskus</vt:lpstr>
      <vt:lpstr>Energiewende für den Klimaschutz</vt:lpstr>
      <vt:lpstr>LUNA im Internet</vt:lpstr>
      <vt:lpstr>Ablauf</vt:lpstr>
      <vt:lpstr>Beispiele</vt:lpstr>
      <vt:lpstr>Beispiele</vt:lpstr>
      <vt:lpstr>Beispiele</vt:lpstr>
      <vt:lpstr>Beispiele</vt:lpstr>
      <vt:lpstr>Ablauf</vt:lpstr>
      <vt:lpstr>Technik</vt:lpstr>
      <vt:lpstr>Technik</vt:lpstr>
      <vt:lpstr>Technik</vt:lpstr>
      <vt:lpstr>Technik</vt:lpstr>
      <vt:lpstr>Technik</vt:lpstr>
      <vt:lpstr>Technik</vt:lpstr>
      <vt:lpstr>Technik - Einspeisemanagement</vt:lpstr>
      <vt:lpstr>Technik - Einspeisemanagement</vt:lpstr>
      <vt:lpstr>Technik - Einspeisemanagement</vt:lpstr>
      <vt:lpstr>Technik</vt:lpstr>
      <vt:lpstr>Technik</vt:lpstr>
      <vt:lpstr>Technik</vt:lpstr>
      <vt:lpstr>Ausrichtung der Anlage</vt:lpstr>
      <vt:lpstr>Ausrichtung der Anlage</vt:lpstr>
      <vt:lpstr>Beurteilung von Dächern</vt:lpstr>
      <vt:lpstr>Ertragsbeispiele</vt:lpstr>
      <vt:lpstr>Ertragsbeispiele</vt:lpstr>
      <vt:lpstr>Ertragsbeispiele</vt:lpstr>
      <vt:lpstr>Ertragsbeispiele</vt:lpstr>
      <vt:lpstr>Ertragsbeispiele</vt:lpstr>
      <vt:lpstr>Ablauf</vt:lpstr>
      <vt:lpstr>Erneuerbare Energien Gesetz</vt:lpstr>
      <vt:lpstr>Kosten zu Nutzen</vt:lpstr>
      <vt:lpstr>Kosten zu Nutzen - Anhang</vt:lpstr>
      <vt:lpstr>Kosten zu Nutzen 1. Option</vt:lpstr>
      <vt:lpstr>Kosten zu Nutzen 1. Option</vt:lpstr>
      <vt:lpstr>Kosten zu Nutzen</vt:lpstr>
      <vt:lpstr>Kosten zu Nutzen 2. Option</vt:lpstr>
      <vt:lpstr>Kosten zu Nutzen 2. Option</vt:lpstr>
      <vt:lpstr>Ablauf</vt:lpstr>
      <vt:lpstr>Kauf einer Solarstromanlage</vt:lpstr>
      <vt:lpstr>Kauf einer Solarstromanlage</vt:lpstr>
      <vt:lpstr>Kauf einer Solarstromanlage</vt:lpstr>
      <vt:lpstr>Kauf einer Solarstromanlage</vt:lpstr>
      <vt:lpstr>Kauf einer Solarstromanlage</vt:lpstr>
      <vt:lpstr>Betrieb einer Solarstromanlage</vt:lpstr>
      <vt:lpstr>Betrieb einer Solarstromanlage</vt:lpstr>
      <vt:lpstr>Betrieb einer Solarstromanlage</vt:lpstr>
      <vt:lpstr>Wartung einer Solarstromanlage</vt:lpstr>
      <vt:lpstr>Ablauf</vt:lpstr>
      <vt:lpstr>Zusammenfassung</vt:lpstr>
      <vt:lpstr>Zusammenfassung</vt:lpstr>
      <vt:lpstr>PowerPoint Presentation</vt:lpstr>
      <vt:lpstr>Anhang</vt:lpstr>
      <vt:lpstr>CO2 Gehalt in der Atmosphäre</vt:lpstr>
      <vt:lpstr>Klima-Krise</vt:lpstr>
      <vt:lpstr>Gute Gründe für Solarstrom</vt:lpstr>
      <vt:lpstr>Wie viel Solarstrom braucht Deutschland ?</vt:lpstr>
      <vt:lpstr>Ertragsbeispiele</vt:lpstr>
      <vt:lpstr>Technik</vt:lpstr>
      <vt:lpstr>Technik</vt:lpstr>
      <vt:lpstr>Kosten zu Nutzen - Anhang</vt:lpstr>
      <vt:lpstr>Kosten zu Nutzen 3. Option</vt:lpstr>
      <vt:lpstr>Kosten zu Nutzen 3. Option</vt:lpstr>
      <vt:lpstr>Potential für Photovoltaik in Langerwehe</vt:lpstr>
      <vt:lpstr>Beispiele – Gesamtschule Langerwehe</vt:lpstr>
      <vt:lpstr>Langerwehe im Spannungsfeld</vt:lpstr>
      <vt:lpstr>Bild Nachweise</vt:lpstr>
      <vt:lpstr>Bild Nachweise</vt:lpstr>
      <vt:lpstr>Kontakt</vt:lpstr>
    </vt:vector>
  </TitlesOfParts>
  <Company>Philips GmbH, PFL-Aachen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Eberhard Waffenschmidt</dc:creator>
  <cp:lastModifiedBy>Ulrich Boeke</cp:lastModifiedBy>
  <cp:revision>2222</cp:revision>
  <cp:lastPrinted>2021-01-28T05:45:52Z</cp:lastPrinted>
  <dcterms:created xsi:type="dcterms:W3CDTF">2006-10-01T17:40:04Z</dcterms:created>
  <dcterms:modified xsi:type="dcterms:W3CDTF">2024-03-16T18:15:02Z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b027a58-0b8b-4b38-933d-36c79ab5a9a6_Enabled">
    <vt:lpwstr>True</vt:lpwstr>
  </property>
  <property fmtid="{D5CDD505-2E9C-101B-9397-08002B2CF9AE}" pid="3" name="MSIP_Label_cb027a58-0b8b-4b38-933d-36c79ab5a9a6_SiteId">
    <vt:lpwstr>75b2f54b-feff-400d-8e0b-67102edb9a23</vt:lpwstr>
  </property>
  <property fmtid="{D5CDD505-2E9C-101B-9397-08002B2CF9AE}" pid="4" name="MSIP_Label_cb027a58-0b8b-4b38-933d-36c79ab5a9a6_Owner">
    <vt:lpwstr>ulrich.boeke@signify.com</vt:lpwstr>
  </property>
  <property fmtid="{D5CDD505-2E9C-101B-9397-08002B2CF9AE}" pid="5" name="MSIP_Label_cb027a58-0b8b-4b38-933d-36c79ab5a9a6_SetDate">
    <vt:lpwstr>2020-01-15T06:47:27.1359679Z</vt:lpwstr>
  </property>
  <property fmtid="{D5CDD505-2E9C-101B-9397-08002B2CF9AE}" pid="6" name="MSIP_Label_cb027a58-0b8b-4b38-933d-36c79ab5a9a6_Name">
    <vt:lpwstr>Unclassified</vt:lpwstr>
  </property>
  <property fmtid="{D5CDD505-2E9C-101B-9397-08002B2CF9AE}" pid="7" name="MSIP_Label_cb027a58-0b8b-4b38-933d-36c79ab5a9a6_Application">
    <vt:lpwstr>Microsoft Azure Information Protection</vt:lpwstr>
  </property>
  <property fmtid="{D5CDD505-2E9C-101B-9397-08002B2CF9AE}" pid="8" name="MSIP_Label_cb027a58-0b8b-4b38-933d-36c79ab5a9a6_ActionId">
    <vt:lpwstr>aafbb5b7-4596-4ffa-9f2e-d05671b23aef</vt:lpwstr>
  </property>
  <property fmtid="{D5CDD505-2E9C-101B-9397-08002B2CF9AE}" pid="9" name="MSIP_Label_cb027a58-0b8b-4b38-933d-36c79ab5a9a6_Extended_MSFT_Method">
    <vt:lpwstr>Manual</vt:lpwstr>
  </property>
  <property fmtid="{D5CDD505-2E9C-101B-9397-08002B2CF9AE}" pid="10" name="Sensitivity">
    <vt:lpwstr>Unclassified</vt:lpwstr>
  </property>
</Properties>
</file>